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8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776" r:id="rId3"/>
    <p:sldMasterId id="2147483724" r:id="rId4"/>
    <p:sldMasterId id="2147483673" r:id="rId5"/>
    <p:sldMasterId id="2147483779" r:id="rId6"/>
    <p:sldMasterId id="2147483685" r:id="rId7"/>
    <p:sldMasterId id="2147483769" r:id="rId8"/>
    <p:sldMasterId id="2147483732" r:id="rId9"/>
    <p:sldMasterId id="2147483756" r:id="rId10"/>
    <p:sldMasterId id="2147483744" r:id="rId11"/>
    <p:sldMasterId id="2147483781" r:id="rId12"/>
  </p:sldMasterIdLst>
  <p:notesMasterIdLst>
    <p:notesMasterId r:id="rId812"/>
  </p:notesMasterIdLst>
  <p:handoutMasterIdLst>
    <p:handoutMasterId r:id="rId813"/>
  </p:handoutMasterIdLst>
  <p:sldIdLst>
    <p:sldId id="256" r:id="rId13"/>
    <p:sldId id="593" r:id="rId14"/>
    <p:sldId id="378" r:id="rId15"/>
    <p:sldId id="494" r:id="rId16"/>
    <p:sldId id="495" r:id="rId17"/>
    <p:sldId id="497" r:id="rId18"/>
    <p:sldId id="498" r:id="rId19"/>
    <p:sldId id="499" r:id="rId20"/>
    <p:sldId id="648" r:id="rId21"/>
    <p:sldId id="647" r:id="rId22"/>
    <p:sldId id="736" r:id="rId23"/>
    <p:sldId id="738" r:id="rId24"/>
    <p:sldId id="750" r:id="rId25"/>
    <p:sldId id="663" r:id="rId26"/>
    <p:sldId id="668" r:id="rId27"/>
    <p:sldId id="664" r:id="rId28"/>
    <p:sldId id="607" r:id="rId29"/>
    <p:sldId id="665" r:id="rId30"/>
    <p:sldId id="669" r:id="rId31"/>
    <p:sldId id="609" r:id="rId32"/>
    <p:sldId id="666" r:id="rId33"/>
    <p:sldId id="667" r:id="rId34"/>
    <p:sldId id="616" r:id="rId35"/>
    <p:sldId id="613" r:id="rId36"/>
    <p:sldId id="617" r:id="rId37"/>
    <p:sldId id="739" r:id="rId38"/>
    <p:sldId id="756" r:id="rId39"/>
    <p:sldId id="673" r:id="rId40"/>
    <p:sldId id="752" r:id="rId41"/>
    <p:sldId id="751" r:id="rId42"/>
    <p:sldId id="674" r:id="rId43"/>
    <p:sldId id="675" r:id="rId44"/>
    <p:sldId id="676" r:id="rId45"/>
    <p:sldId id="753" r:id="rId46"/>
    <p:sldId id="755" r:id="rId47"/>
    <p:sldId id="754" r:id="rId48"/>
    <p:sldId id="677" r:id="rId49"/>
    <p:sldId id="735" r:id="rId50"/>
    <p:sldId id="748" r:id="rId51"/>
    <p:sldId id="558" r:id="rId52"/>
    <p:sldId id="649" r:id="rId53"/>
    <p:sldId id="651" r:id="rId54"/>
    <p:sldId id="650" r:id="rId55"/>
    <p:sldId id="556" r:id="rId56"/>
    <p:sldId id="557" r:id="rId57"/>
    <p:sldId id="506" r:id="rId58"/>
    <p:sldId id="644" r:id="rId59"/>
    <p:sldId id="652" r:id="rId60"/>
    <p:sldId id="741" r:id="rId61"/>
    <p:sldId id="771" r:id="rId62"/>
    <p:sldId id="688" r:id="rId63"/>
    <p:sldId id="689" r:id="rId64"/>
    <p:sldId id="690" r:id="rId65"/>
    <p:sldId id="772" r:id="rId66"/>
    <p:sldId id="773" r:id="rId67"/>
    <p:sldId id="691" r:id="rId68"/>
    <p:sldId id="740" r:id="rId69"/>
    <p:sldId id="759" r:id="rId70"/>
    <p:sldId id="758" r:id="rId71"/>
    <p:sldId id="761" r:id="rId72"/>
    <p:sldId id="762" r:id="rId73"/>
    <p:sldId id="763" r:id="rId74"/>
    <p:sldId id="764" r:id="rId75"/>
    <p:sldId id="765" r:id="rId76"/>
    <p:sldId id="768" r:id="rId77"/>
    <p:sldId id="767" r:id="rId78"/>
    <p:sldId id="760" r:id="rId79"/>
    <p:sldId id="769" r:id="rId80"/>
    <p:sldId id="678" r:id="rId81"/>
    <p:sldId id="679" r:id="rId82"/>
    <p:sldId id="775" r:id="rId83"/>
    <p:sldId id="776" r:id="rId84"/>
    <p:sldId id="785" r:id="rId85"/>
    <p:sldId id="777" r:id="rId86"/>
    <p:sldId id="778" r:id="rId87"/>
    <p:sldId id="779" r:id="rId88"/>
    <p:sldId id="780" r:id="rId89"/>
    <p:sldId id="781" r:id="rId90"/>
    <p:sldId id="782" r:id="rId91"/>
    <p:sldId id="783" r:id="rId92"/>
    <p:sldId id="784" r:id="rId93"/>
    <p:sldId id="757" r:id="rId94"/>
    <p:sldId id="774" r:id="rId95"/>
    <p:sldId id="681" r:id="rId96"/>
    <p:sldId id="682" r:id="rId97"/>
    <p:sldId id="683" r:id="rId98"/>
    <p:sldId id="685" r:id="rId99"/>
    <p:sldId id="692" r:id="rId100"/>
    <p:sldId id="693" r:id="rId101"/>
    <p:sldId id="793" r:id="rId102"/>
    <p:sldId id="796" r:id="rId103"/>
    <p:sldId id="445" r:id="rId104"/>
    <p:sldId id="886" r:id="rId105"/>
    <p:sldId id="440" r:id="rId106"/>
    <p:sldId id="308" r:id="rId107"/>
    <p:sldId id="879" r:id="rId108"/>
    <p:sldId id="797" r:id="rId109"/>
    <p:sldId id="575" r:id="rId110"/>
    <p:sldId id="577" r:id="rId111"/>
    <p:sldId id="578" r:id="rId112"/>
    <p:sldId id="880" r:id="rId113"/>
    <p:sldId id="579" r:id="rId114"/>
    <p:sldId id="887" r:id="rId115"/>
    <p:sldId id="888" r:id="rId116"/>
    <p:sldId id="860" r:id="rId117"/>
    <p:sldId id="847" r:id="rId118"/>
    <p:sldId id="422" r:id="rId119"/>
    <p:sldId id="881" r:id="rId120"/>
    <p:sldId id="882" r:id="rId121"/>
    <p:sldId id="885" r:id="rId122"/>
    <p:sldId id="859" r:id="rId123"/>
    <p:sldId id="850" r:id="rId124"/>
    <p:sldId id="857" r:id="rId125"/>
    <p:sldId id="833" r:id="rId126"/>
    <p:sldId id="861" r:id="rId127"/>
    <p:sldId id="862" r:id="rId128"/>
    <p:sldId id="865" r:id="rId129"/>
    <p:sldId id="866" r:id="rId130"/>
    <p:sldId id="867" r:id="rId131"/>
    <p:sldId id="868" r:id="rId132"/>
    <p:sldId id="864" r:id="rId133"/>
    <p:sldId id="869" r:id="rId134"/>
    <p:sldId id="870" r:id="rId135"/>
    <p:sldId id="871" r:id="rId136"/>
    <p:sldId id="872" r:id="rId137"/>
    <p:sldId id="737" r:id="rId138"/>
    <p:sldId id="749" r:id="rId139"/>
    <p:sldId id="605" r:id="rId140"/>
    <p:sldId id="654" r:id="rId141"/>
    <p:sldId id="717" r:id="rId142"/>
    <p:sldId id="788" r:id="rId143"/>
    <p:sldId id="719" r:id="rId144"/>
    <p:sldId id="720" r:id="rId145"/>
    <p:sldId id="721" r:id="rId146"/>
    <p:sldId id="722" r:id="rId147"/>
    <p:sldId id="723" r:id="rId148"/>
    <p:sldId id="724" r:id="rId149"/>
    <p:sldId id="725" r:id="rId150"/>
    <p:sldId id="726" r:id="rId151"/>
    <p:sldId id="727" r:id="rId152"/>
    <p:sldId id="730" r:id="rId153"/>
    <p:sldId id="731" r:id="rId154"/>
    <p:sldId id="791" r:id="rId155"/>
    <p:sldId id="792" r:id="rId156"/>
    <p:sldId id="789" r:id="rId157"/>
    <p:sldId id="711" r:id="rId158"/>
    <p:sldId id="712" r:id="rId159"/>
    <p:sldId id="713" r:id="rId160"/>
    <p:sldId id="714" r:id="rId161"/>
    <p:sldId id="790" r:id="rId162"/>
    <p:sldId id="716" r:id="rId163"/>
    <p:sldId id="742" r:id="rId164"/>
    <p:sldId id="786" r:id="rId165"/>
    <p:sldId id="697" r:id="rId166"/>
    <p:sldId id="698" r:id="rId167"/>
    <p:sldId id="699" r:id="rId168"/>
    <p:sldId id="700" r:id="rId169"/>
    <p:sldId id="701" r:id="rId170"/>
    <p:sldId id="702" r:id="rId171"/>
    <p:sldId id="710" r:id="rId172"/>
    <p:sldId id="745" r:id="rId173"/>
    <p:sldId id="787" r:id="rId174"/>
    <p:sldId id="581" r:id="rId175"/>
    <p:sldId id="582" r:id="rId176"/>
    <p:sldId id="583" r:id="rId177"/>
    <p:sldId id="584" r:id="rId178"/>
    <p:sldId id="585" r:id="rId179"/>
    <p:sldId id="586" r:id="rId180"/>
    <p:sldId id="599" r:id="rId181"/>
    <p:sldId id="600" r:id="rId182"/>
    <p:sldId id="601" r:id="rId183"/>
    <p:sldId id="602" r:id="rId184"/>
    <p:sldId id="603" r:id="rId185"/>
    <p:sldId id="604" r:id="rId186"/>
    <p:sldId id="715" r:id="rId187"/>
    <p:sldId id="747" r:id="rId188"/>
    <p:sldId id="718" r:id="rId189"/>
    <p:sldId id="703" r:id="rId190"/>
    <p:sldId id="704" r:id="rId191"/>
    <p:sldId id="705" r:id="rId192"/>
    <p:sldId id="706" r:id="rId193"/>
    <p:sldId id="707" r:id="rId194"/>
    <p:sldId id="708" r:id="rId195"/>
    <p:sldId id="889" r:id="rId196"/>
    <p:sldId id="890" r:id="rId197"/>
    <p:sldId id="891" r:id="rId198"/>
    <p:sldId id="892" r:id="rId199"/>
    <p:sldId id="893" r:id="rId200"/>
    <p:sldId id="894" r:id="rId201"/>
    <p:sldId id="895" r:id="rId202"/>
    <p:sldId id="896" r:id="rId203"/>
    <p:sldId id="897" r:id="rId204"/>
    <p:sldId id="898" r:id="rId205"/>
    <p:sldId id="899" r:id="rId206"/>
    <p:sldId id="900" r:id="rId207"/>
    <p:sldId id="901" r:id="rId208"/>
    <p:sldId id="902" r:id="rId209"/>
    <p:sldId id="903" r:id="rId210"/>
    <p:sldId id="904" r:id="rId211"/>
    <p:sldId id="905" r:id="rId212"/>
    <p:sldId id="906" r:id="rId213"/>
    <p:sldId id="907" r:id="rId214"/>
    <p:sldId id="908" r:id="rId215"/>
    <p:sldId id="909" r:id="rId216"/>
    <p:sldId id="910" r:id="rId217"/>
    <p:sldId id="911" r:id="rId218"/>
    <p:sldId id="912" r:id="rId219"/>
    <p:sldId id="913" r:id="rId220"/>
    <p:sldId id="914" r:id="rId221"/>
    <p:sldId id="915" r:id="rId222"/>
    <p:sldId id="916" r:id="rId223"/>
    <p:sldId id="917" r:id="rId224"/>
    <p:sldId id="918" r:id="rId225"/>
    <p:sldId id="919" r:id="rId226"/>
    <p:sldId id="920" r:id="rId227"/>
    <p:sldId id="921" r:id="rId228"/>
    <p:sldId id="922" r:id="rId229"/>
    <p:sldId id="923" r:id="rId230"/>
    <p:sldId id="924" r:id="rId231"/>
    <p:sldId id="925" r:id="rId232"/>
    <p:sldId id="926" r:id="rId233"/>
    <p:sldId id="927" r:id="rId234"/>
    <p:sldId id="928" r:id="rId235"/>
    <p:sldId id="929" r:id="rId236"/>
    <p:sldId id="930" r:id="rId237"/>
    <p:sldId id="931" r:id="rId238"/>
    <p:sldId id="932" r:id="rId239"/>
    <p:sldId id="933" r:id="rId240"/>
    <p:sldId id="934" r:id="rId241"/>
    <p:sldId id="935" r:id="rId242"/>
    <p:sldId id="936" r:id="rId243"/>
    <p:sldId id="937" r:id="rId244"/>
    <p:sldId id="938" r:id="rId245"/>
    <p:sldId id="939" r:id="rId246"/>
    <p:sldId id="940" r:id="rId247"/>
    <p:sldId id="941" r:id="rId248"/>
    <p:sldId id="942" r:id="rId249"/>
    <p:sldId id="943" r:id="rId250"/>
    <p:sldId id="944" r:id="rId251"/>
    <p:sldId id="945" r:id="rId252"/>
    <p:sldId id="946" r:id="rId253"/>
    <p:sldId id="947" r:id="rId254"/>
    <p:sldId id="948" r:id="rId255"/>
    <p:sldId id="949" r:id="rId256"/>
    <p:sldId id="950" r:id="rId257"/>
    <p:sldId id="951" r:id="rId258"/>
    <p:sldId id="952" r:id="rId259"/>
    <p:sldId id="953" r:id="rId260"/>
    <p:sldId id="954" r:id="rId261"/>
    <p:sldId id="955" r:id="rId262"/>
    <p:sldId id="956" r:id="rId263"/>
    <p:sldId id="957" r:id="rId264"/>
    <p:sldId id="958" r:id="rId265"/>
    <p:sldId id="959" r:id="rId266"/>
    <p:sldId id="960" r:id="rId267"/>
    <p:sldId id="961" r:id="rId268"/>
    <p:sldId id="962" r:id="rId269"/>
    <p:sldId id="963" r:id="rId270"/>
    <p:sldId id="964" r:id="rId271"/>
    <p:sldId id="965" r:id="rId272"/>
    <p:sldId id="966" r:id="rId273"/>
    <p:sldId id="967" r:id="rId274"/>
    <p:sldId id="968" r:id="rId275"/>
    <p:sldId id="969" r:id="rId276"/>
    <p:sldId id="970" r:id="rId277"/>
    <p:sldId id="971" r:id="rId278"/>
    <p:sldId id="972" r:id="rId279"/>
    <p:sldId id="973" r:id="rId280"/>
    <p:sldId id="974" r:id="rId281"/>
    <p:sldId id="975" r:id="rId282"/>
    <p:sldId id="976" r:id="rId283"/>
    <p:sldId id="977" r:id="rId284"/>
    <p:sldId id="978" r:id="rId285"/>
    <p:sldId id="979" r:id="rId286"/>
    <p:sldId id="980" r:id="rId287"/>
    <p:sldId id="981" r:id="rId288"/>
    <p:sldId id="982" r:id="rId289"/>
    <p:sldId id="983" r:id="rId290"/>
    <p:sldId id="984" r:id="rId291"/>
    <p:sldId id="985" r:id="rId292"/>
    <p:sldId id="986" r:id="rId293"/>
    <p:sldId id="987" r:id="rId294"/>
    <p:sldId id="988" r:id="rId295"/>
    <p:sldId id="989" r:id="rId296"/>
    <p:sldId id="990" r:id="rId297"/>
    <p:sldId id="991" r:id="rId298"/>
    <p:sldId id="992" r:id="rId299"/>
    <p:sldId id="993" r:id="rId300"/>
    <p:sldId id="994" r:id="rId301"/>
    <p:sldId id="995" r:id="rId302"/>
    <p:sldId id="996" r:id="rId303"/>
    <p:sldId id="997" r:id="rId304"/>
    <p:sldId id="998" r:id="rId305"/>
    <p:sldId id="999" r:id="rId306"/>
    <p:sldId id="1000" r:id="rId307"/>
    <p:sldId id="1001" r:id="rId308"/>
    <p:sldId id="1002" r:id="rId309"/>
    <p:sldId id="1003" r:id="rId310"/>
    <p:sldId id="1004" r:id="rId311"/>
    <p:sldId id="1005" r:id="rId312"/>
    <p:sldId id="1006" r:id="rId313"/>
    <p:sldId id="1007" r:id="rId314"/>
    <p:sldId id="1008" r:id="rId315"/>
    <p:sldId id="1009" r:id="rId316"/>
    <p:sldId id="1010" r:id="rId317"/>
    <p:sldId id="1011" r:id="rId318"/>
    <p:sldId id="1012" r:id="rId319"/>
    <p:sldId id="1013" r:id="rId320"/>
    <p:sldId id="1014" r:id="rId321"/>
    <p:sldId id="1015" r:id="rId322"/>
    <p:sldId id="1016" r:id="rId323"/>
    <p:sldId id="1017" r:id="rId324"/>
    <p:sldId id="1018" r:id="rId325"/>
    <p:sldId id="1019" r:id="rId326"/>
    <p:sldId id="1020" r:id="rId327"/>
    <p:sldId id="1021" r:id="rId328"/>
    <p:sldId id="1022" r:id="rId329"/>
    <p:sldId id="1023" r:id="rId330"/>
    <p:sldId id="1024" r:id="rId331"/>
    <p:sldId id="1025" r:id="rId332"/>
    <p:sldId id="1026" r:id="rId333"/>
    <p:sldId id="1027" r:id="rId334"/>
    <p:sldId id="1028" r:id="rId335"/>
    <p:sldId id="1029" r:id="rId336"/>
    <p:sldId id="1030" r:id="rId337"/>
    <p:sldId id="1031" r:id="rId338"/>
    <p:sldId id="1032" r:id="rId339"/>
    <p:sldId id="1033" r:id="rId340"/>
    <p:sldId id="1034" r:id="rId341"/>
    <p:sldId id="1035" r:id="rId342"/>
    <p:sldId id="1036" r:id="rId343"/>
    <p:sldId id="1037" r:id="rId344"/>
    <p:sldId id="1038" r:id="rId345"/>
    <p:sldId id="1039" r:id="rId346"/>
    <p:sldId id="1040" r:id="rId347"/>
    <p:sldId id="1041" r:id="rId348"/>
    <p:sldId id="1042" r:id="rId349"/>
    <p:sldId id="1043" r:id="rId350"/>
    <p:sldId id="1044" r:id="rId351"/>
    <p:sldId id="1045" r:id="rId352"/>
    <p:sldId id="1046" r:id="rId353"/>
    <p:sldId id="1047" r:id="rId354"/>
    <p:sldId id="1048" r:id="rId355"/>
    <p:sldId id="1049" r:id="rId356"/>
    <p:sldId id="1050" r:id="rId357"/>
    <p:sldId id="1051" r:id="rId358"/>
    <p:sldId id="1052" r:id="rId359"/>
    <p:sldId id="1053" r:id="rId360"/>
    <p:sldId id="1054" r:id="rId361"/>
    <p:sldId id="1055" r:id="rId362"/>
    <p:sldId id="1056" r:id="rId363"/>
    <p:sldId id="1057" r:id="rId364"/>
    <p:sldId id="1058" r:id="rId365"/>
    <p:sldId id="1059" r:id="rId366"/>
    <p:sldId id="1060" r:id="rId367"/>
    <p:sldId id="1061" r:id="rId368"/>
    <p:sldId id="1062" r:id="rId369"/>
    <p:sldId id="1063" r:id="rId370"/>
    <p:sldId id="1064" r:id="rId371"/>
    <p:sldId id="1065" r:id="rId372"/>
    <p:sldId id="1066" r:id="rId373"/>
    <p:sldId id="1067" r:id="rId374"/>
    <p:sldId id="1068" r:id="rId375"/>
    <p:sldId id="1069" r:id="rId376"/>
    <p:sldId id="1070" r:id="rId377"/>
    <p:sldId id="1071" r:id="rId378"/>
    <p:sldId id="1072" r:id="rId379"/>
    <p:sldId id="1073" r:id="rId380"/>
    <p:sldId id="1074" r:id="rId381"/>
    <p:sldId id="1075" r:id="rId382"/>
    <p:sldId id="1076" r:id="rId383"/>
    <p:sldId id="1077" r:id="rId384"/>
    <p:sldId id="1078" r:id="rId385"/>
    <p:sldId id="1079" r:id="rId386"/>
    <p:sldId id="1080" r:id="rId387"/>
    <p:sldId id="1081" r:id="rId388"/>
    <p:sldId id="1082" r:id="rId389"/>
    <p:sldId id="1083" r:id="rId390"/>
    <p:sldId id="1084" r:id="rId391"/>
    <p:sldId id="1085" r:id="rId392"/>
    <p:sldId id="1086" r:id="rId393"/>
    <p:sldId id="1087" r:id="rId394"/>
    <p:sldId id="1088" r:id="rId395"/>
    <p:sldId id="1089" r:id="rId396"/>
    <p:sldId id="1090" r:id="rId397"/>
    <p:sldId id="1091" r:id="rId398"/>
    <p:sldId id="1092" r:id="rId399"/>
    <p:sldId id="1093" r:id="rId400"/>
    <p:sldId id="1094" r:id="rId401"/>
    <p:sldId id="1095" r:id="rId402"/>
    <p:sldId id="1096" r:id="rId403"/>
    <p:sldId id="1097" r:id="rId404"/>
    <p:sldId id="1098" r:id="rId405"/>
    <p:sldId id="1099" r:id="rId406"/>
    <p:sldId id="1100" r:id="rId407"/>
    <p:sldId id="1101" r:id="rId408"/>
    <p:sldId id="1102" r:id="rId409"/>
    <p:sldId id="1103" r:id="rId410"/>
    <p:sldId id="1104" r:id="rId411"/>
    <p:sldId id="1105" r:id="rId412"/>
    <p:sldId id="1106" r:id="rId413"/>
    <p:sldId id="1107" r:id="rId414"/>
    <p:sldId id="1108" r:id="rId415"/>
    <p:sldId id="1109" r:id="rId416"/>
    <p:sldId id="1110" r:id="rId417"/>
    <p:sldId id="1111" r:id="rId418"/>
    <p:sldId id="1112" r:id="rId419"/>
    <p:sldId id="1113" r:id="rId420"/>
    <p:sldId id="1114" r:id="rId421"/>
    <p:sldId id="1115" r:id="rId422"/>
    <p:sldId id="1116" r:id="rId423"/>
    <p:sldId id="1117" r:id="rId424"/>
    <p:sldId id="1118" r:id="rId425"/>
    <p:sldId id="1119" r:id="rId426"/>
    <p:sldId id="1120" r:id="rId427"/>
    <p:sldId id="1121" r:id="rId428"/>
    <p:sldId id="1122" r:id="rId429"/>
    <p:sldId id="1123" r:id="rId430"/>
    <p:sldId id="1124" r:id="rId431"/>
    <p:sldId id="1125" r:id="rId432"/>
    <p:sldId id="1126" r:id="rId433"/>
    <p:sldId id="1127" r:id="rId434"/>
    <p:sldId id="1128" r:id="rId435"/>
    <p:sldId id="1129" r:id="rId436"/>
    <p:sldId id="1130" r:id="rId437"/>
    <p:sldId id="1131" r:id="rId438"/>
    <p:sldId id="1132" r:id="rId439"/>
    <p:sldId id="1133" r:id="rId440"/>
    <p:sldId id="1134" r:id="rId441"/>
    <p:sldId id="1135" r:id="rId442"/>
    <p:sldId id="1136" r:id="rId443"/>
    <p:sldId id="1137" r:id="rId444"/>
    <p:sldId id="1138" r:id="rId445"/>
    <p:sldId id="1139" r:id="rId446"/>
    <p:sldId id="1140" r:id="rId447"/>
    <p:sldId id="1141" r:id="rId448"/>
    <p:sldId id="1142" r:id="rId449"/>
    <p:sldId id="1143" r:id="rId450"/>
    <p:sldId id="1144" r:id="rId451"/>
    <p:sldId id="1145" r:id="rId452"/>
    <p:sldId id="1146" r:id="rId453"/>
    <p:sldId id="1147" r:id="rId454"/>
    <p:sldId id="1148" r:id="rId455"/>
    <p:sldId id="1149" r:id="rId456"/>
    <p:sldId id="1150" r:id="rId457"/>
    <p:sldId id="1151" r:id="rId458"/>
    <p:sldId id="1152" r:id="rId459"/>
    <p:sldId id="1153" r:id="rId460"/>
    <p:sldId id="1154" r:id="rId461"/>
    <p:sldId id="1155" r:id="rId462"/>
    <p:sldId id="1156" r:id="rId463"/>
    <p:sldId id="1157" r:id="rId464"/>
    <p:sldId id="1158" r:id="rId465"/>
    <p:sldId id="1159" r:id="rId466"/>
    <p:sldId id="1160" r:id="rId467"/>
    <p:sldId id="1161" r:id="rId468"/>
    <p:sldId id="1162" r:id="rId469"/>
    <p:sldId id="1163" r:id="rId470"/>
    <p:sldId id="1164" r:id="rId471"/>
    <p:sldId id="1165" r:id="rId472"/>
    <p:sldId id="1166" r:id="rId473"/>
    <p:sldId id="1167" r:id="rId474"/>
    <p:sldId id="1168" r:id="rId475"/>
    <p:sldId id="1169" r:id="rId476"/>
    <p:sldId id="1170" r:id="rId477"/>
    <p:sldId id="1171" r:id="rId478"/>
    <p:sldId id="1172" r:id="rId479"/>
    <p:sldId id="1173" r:id="rId480"/>
    <p:sldId id="1174" r:id="rId481"/>
    <p:sldId id="1175" r:id="rId482"/>
    <p:sldId id="1176" r:id="rId483"/>
    <p:sldId id="1177" r:id="rId484"/>
    <p:sldId id="1178" r:id="rId485"/>
    <p:sldId id="1179" r:id="rId486"/>
    <p:sldId id="1180" r:id="rId487"/>
    <p:sldId id="1181" r:id="rId488"/>
    <p:sldId id="1182" r:id="rId489"/>
    <p:sldId id="1183" r:id="rId490"/>
    <p:sldId id="1184" r:id="rId491"/>
    <p:sldId id="1185" r:id="rId492"/>
    <p:sldId id="1186" r:id="rId493"/>
    <p:sldId id="1187" r:id="rId494"/>
    <p:sldId id="1188" r:id="rId495"/>
    <p:sldId id="1189" r:id="rId496"/>
    <p:sldId id="1190" r:id="rId497"/>
    <p:sldId id="1191" r:id="rId498"/>
    <p:sldId id="1192" r:id="rId499"/>
    <p:sldId id="1193" r:id="rId500"/>
    <p:sldId id="1194" r:id="rId501"/>
    <p:sldId id="1195" r:id="rId502"/>
    <p:sldId id="1196" r:id="rId503"/>
    <p:sldId id="1197" r:id="rId504"/>
    <p:sldId id="1198" r:id="rId505"/>
    <p:sldId id="1199" r:id="rId506"/>
    <p:sldId id="1200" r:id="rId507"/>
    <p:sldId id="1201" r:id="rId508"/>
    <p:sldId id="1202" r:id="rId509"/>
    <p:sldId id="1203" r:id="rId510"/>
    <p:sldId id="1204" r:id="rId511"/>
    <p:sldId id="1205" r:id="rId512"/>
    <p:sldId id="1206" r:id="rId513"/>
    <p:sldId id="1207" r:id="rId514"/>
    <p:sldId id="1208" r:id="rId515"/>
    <p:sldId id="1209" r:id="rId516"/>
    <p:sldId id="1210" r:id="rId517"/>
    <p:sldId id="1211" r:id="rId518"/>
    <p:sldId id="1212" r:id="rId519"/>
    <p:sldId id="1213" r:id="rId520"/>
    <p:sldId id="1214" r:id="rId521"/>
    <p:sldId id="1215" r:id="rId522"/>
    <p:sldId id="1216" r:id="rId523"/>
    <p:sldId id="1217" r:id="rId524"/>
    <p:sldId id="1218" r:id="rId525"/>
    <p:sldId id="1219" r:id="rId526"/>
    <p:sldId id="1220" r:id="rId527"/>
    <p:sldId id="1221" r:id="rId528"/>
    <p:sldId id="1222" r:id="rId529"/>
    <p:sldId id="1223" r:id="rId530"/>
    <p:sldId id="1224" r:id="rId531"/>
    <p:sldId id="1225" r:id="rId532"/>
    <p:sldId id="1226" r:id="rId533"/>
    <p:sldId id="1227" r:id="rId534"/>
    <p:sldId id="1228" r:id="rId535"/>
    <p:sldId id="1229" r:id="rId536"/>
    <p:sldId id="1230" r:id="rId537"/>
    <p:sldId id="1231" r:id="rId538"/>
    <p:sldId id="1232" r:id="rId539"/>
    <p:sldId id="1233" r:id="rId540"/>
    <p:sldId id="1234" r:id="rId541"/>
    <p:sldId id="1235" r:id="rId542"/>
    <p:sldId id="1236" r:id="rId543"/>
    <p:sldId id="1237" r:id="rId544"/>
    <p:sldId id="1238" r:id="rId545"/>
    <p:sldId id="1239" r:id="rId546"/>
    <p:sldId id="1240" r:id="rId547"/>
    <p:sldId id="1241" r:id="rId548"/>
    <p:sldId id="1242" r:id="rId549"/>
    <p:sldId id="1243" r:id="rId550"/>
    <p:sldId id="1244" r:id="rId551"/>
    <p:sldId id="1245" r:id="rId552"/>
    <p:sldId id="1246" r:id="rId553"/>
    <p:sldId id="1247" r:id="rId554"/>
    <p:sldId id="1248" r:id="rId555"/>
    <p:sldId id="1249" r:id="rId556"/>
    <p:sldId id="1250" r:id="rId557"/>
    <p:sldId id="1251" r:id="rId558"/>
    <p:sldId id="1252" r:id="rId559"/>
    <p:sldId id="1253" r:id="rId560"/>
    <p:sldId id="1254" r:id="rId561"/>
    <p:sldId id="1255" r:id="rId562"/>
    <p:sldId id="1256" r:id="rId563"/>
    <p:sldId id="1257" r:id="rId564"/>
    <p:sldId id="1258" r:id="rId565"/>
    <p:sldId id="1259" r:id="rId566"/>
    <p:sldId id="1260" r:id="rId567"/>
    <p:sldId id="1261" r:id="rId568"/>
    <p:sldId id="1262" r:id="rId569"/>
    <p:sldId id="1263" r:id="rId570"/>
    <p:sldId id="1264" r:id="rId571"/>
    <p:sldId id="1265" r:id="rId572"/>
    <p:sldId id="1266" r:id="rId573"/>
    <p:sldId id="1267" r:id="rId574"/>
    <p:sldId id="1268" r:id="rId575"/>
    <p:sldId id="1269" r:id="rId576"/>
    <p:sldId id="1270" r:id="rId577"/>
    <p:sldId id="1271" r:id="rId578"/>
    <p:sldId id="1272" r:id="rId579"/>
    <p:sldId id="1273" r:id="rId580"/>
    <p:sldId id="1274" r:id="rId581"/>
    <p:sldId id="1275" r:id="rId582"/>
    <p:sldId id="1276" r:id="rId583"/>
    <p:sldId id="1277" r:id="rId584"/>
    <p:sldId id="1278" r:id="rId585"/>
    <p:sldId id="1279" r:id="rId586"/>
    <p:sldId id="1280" r:id="rId587"/>
    <p:sldId id="1281" r:id="rId588"/>
    <p:sldId id="1282" r:id="rId589"/>
    <p:sldId id="1283" r:id="rId590"/>
    <p:sldId id="1284" r:id="rId591"/>
    <p:sldId id="1285" r:id="rId592"/>
    <p:sldId id="1286" r:id="rId593"/>
    <p:sldId id="1287" r:id="rId594"/>
    <p:sldId id="1288" r:id="rId595"/>
    <p:sldId id="1289" r:id="rId596"/>
    <p:sldId id="1290" r:id="rId597"/>
    <p:sldId id="1291" r:id="rId598"/>
    <p:sldId id="1292" r:id="rId599"/>
    <p:sldId id="1293" r:id="rId600"/>
    <p:sldId id="1294" r:id="rId601"/>
    <p:sldId id="1295" r:id="rId602"/>
    <p:sldId id="1296" r:id="rId603"/>
    <p:sldId id="1297" r:id="rId604"/>
    <p:sldId id="1298" r:id="rId605"/>
    <p:sldId id="1299" r:id="rId606"/>
    <p:sldId id="1300" r:id="rId607"/>
    <p:sldId id="1301" r:id="rId608"/>
    <p:sldId id="1302" r:id="rId609"/>
    <p:sldId id="1303" r:id="rId610"/>
    <p:sldId id="1304" r:id="rId611"/>
    <p:sldId id="1305" r:id="rId612"/>
    <p:sldId id="1306" r:id="rId613"/>
    <p:sldId id="1307" r:id="rId614"/>
    <p:sldId id="1308" r:id="rId615"/>
    <p:sldId id="1309" r:id="rId616"/>
    <p:sldId id="1310" r:id="rId617"/>
    <p:sldId id="1311" r:id="rId618"/>
    <p:sldId id="1312" r:id="rId619"/>
    <p:sldId id="1313" r:id="rId620"/>
    <p:sldId id="1314" r:id="rId621"/>
    <p:sldId id="1315" r:id="rId622"/>
    <p:sldId id="1316" r:id="rId623"/>
    <p:sldId id="1317" r:id="rId624"/>
    <p:sldId id="1318" r:id="rId625"/>
    <p:sldId id="1319" r:id="rId626"/>
    <p:sldId id="1320" r:id="rId627"/>
    <p:sldId id="1321" r:id="rId628"/>
    <p:sldId id="1322" r:id="rId629"/>
    <p:sldId id="1323" r:id="rId630"/>
    <p:sldId id="1324" r:id="rId631"/>
    <p:sldId id="1325" r:id="rId632"/>
    <p:sldId id="1326" r:id="rId633"/>
    <p:sldId id="1327" r:id="rId634"/>
    <p:sldId id="1328" r:id="rId635"/>
    <p:sldId id="1329" r:id="rId636"/>
    <p:sldId id="1330" r:id="rId637"/>
    <p:sldId id="1331" r:id="rId638"/>
    <p:sldId id="1332" r:id="rId639"/>
    <p:sldId id="1333" r:id="rId640"/>
    <p:sldId id="1334" r:id="rId641"/>
    <p:sldId id="1335" r:id="rId642"/>
    <p:sldId id="1336" r:id="rId643"/>
    <p:sldId id="1337" r:id="rId644"/>
    <p:sldId id="1338" r:id="rId645"/>
    <p:sldId id="1339" r:id="rId646"/>
    <p:sldId id="1340" r:id="rId647"/>
    <p:sldId id="1341" r:id="rId648"/>
    <p:sldId id="1342" r:id="rId649"/>
    <p:sldId id="1343" r:id="rId650"/>
    <p:sldId id="1344" r:id="rId651"/>
    <p:sldId id="1345" r:id="rId652"/>
    <p:sldId id="1346" r:id="rId653"/>
    <p:sldId id="1347" r:id="rId654"/>
    <p:sldId id="1348" r:id="rId655"/>
    <p:sldId id="1349" r:id="rId656"/>
    <p:sldId id="1350" r:id="rId657"/>
    <p:sldId id="1351" r:id="rId658"/>
    <p:sldId id="1352" r:id="rId659"/>
    <p:sldId id="1353" r:id="rId660"/>
    <p:sldId id="1354" r:id="rId661"/>
    <p:sldId id="1355" r:id="rId662"/>
    <p:sldId id="1356" r:id="rId663"/>
    <p:sldId id="1357" r:id="rId664"/>
    <p:sldId id="1358" r:id="rId665"/>
    <p:sldId id="1359" r:id="rId666"/>
    <p:sldId id="1360" r:id="rId667"/>
    <p:sldId id="1361" r:id="rId668"/>
    <p:sldId id="1362" r:id="rId669"/>
    <p:sldId id="1363" r:id="rId670"/>
    <p:sldId id="1364" r:id="rId671"/>
    <p:sldId id="1365" r:id="rId672"/>
    <p:sldId id="1366" r:id="rId673"/>
    <p:sldId id="1367" r:id="rId674"/>
    <p:sldId id="1368" r:id="rId675"/>
    <p:sldId id="1369" r:id="rId676"/>
    <p:sldId id="1370" r:id="rId677"/>
    <p:sldId id="1371" r:id="rId678"/>
    <p:sldId id="1372" r:id="rId679"/>
    <p:sldId id="1373" r:id="rId680"/>
    <p:sldId id="1374" r:id="rId681"/>
    <p:sldId id="1375" r:id="rId682"/>
    <p:sldId id="1376" r:id="rId683"/>
    <p:sldId id="1377" r:id="rId684"/>
    <p:sldId id="1378" r:id="rId685"/>
    <p:sldId id="1379" r:id="rId686"/>
    <p:sldId id="1380" r:id="rId687"/>
    <p:sldId id="1381" r:id="rId688"/>
    <p:sldId id="1382" r:id="rId689"/>
    <p:sldId id="1383" r:id="rId690"/>
    <p:sldId id="1384" r:id="rId691"/>
    <p:sldId id="1385" r:id="rId692"/>
    <p:sldId id="1386" r:id="rId693"/>
    <p:sldId id="1387" r:id="rId694"/>
    <p:sldId id="1388" r:id="rId695"/>
    <p:sldId id="1389" r:id="rId696"/>
    <p:sldId id="1390" r:id="rId697"/>
    <p:sldId id="1391" r:id="rId698"/>
    <p:sldId id="1392" r:id="rId699"/>
    <p:sldId id="1393" r:id="rId700"/>
    <p:sldId id="1394" r:id="rId701"/>
    <p:sldId id="1395" r:id="rId702"/>
    <p:sldId id="1396" r:id="rId703"/>
    <p:sldId id="1397" r:id="rId704"/>
    <p:sldId id="1398" r:id="rId705"/>
    <p:sldId id="1399" r:id="rId706"/>
    <p:sldId id="1400" r:id="rId707"/>
    <p:sldId id="1401" r:id="rId708"/>
    <p:sldId id="1402" r:id="rId709"/>
    <p:sldId id="1403" r:id="rId710"/>
    <p:sldId id="1404" r:id="rId711"/>
    <p:sldId id="1405" r:id="rId712"/>
    <p:sldId id="1406" r:id="rId713"/>
    <p:sldId id="1407" r:id="rId714"/>
    <p:sldId id="1408" r:id="rId715"/>
    <p:sldId id="1409" r:id="rId716"/>
    <p:sldId id="1410" r:id="rId717"/>
    <p:sldId id="1411" r:id="rId718"/>
    <p:sldId id="1412" r:id="rId719"/>
    <p:sldId id="1413" r:id="rId720"/>
    <p:sldId id="1414" r:id="rId721"/>
    <p:sldId id="1415" r:id="rId722"/>
    <p:sldId id="1416" r:id="rId723"/>
    <p:sldId id="1417" r:id="rId724"/>
    <p:sldId id="1418" r:id="rId725"/>
    <p:sldId id="1419" r:id="rId726"/>
    <p:sldId id="1420" r:id="rId727"/>
    <p:sldId id="1421" r:id="rId728"/>
    <p:sldId id="1422" r:id="rId729"/>
    <p:sldId id="1423" r:id="rId730"/>
    <p:sldId id="1424" r:id="rId731"/>
    <p:sldId id="1425" r:id="rId732"/>
    <p:sldId id="1426" r:id="rId733"/>
    <p:sldId id="1427" r:id="rId734"/>
    <p:sldId id="1428" r:id="rId735"/>
    <p:sldId id="1429" r:id="rId736"/>
    <p:sldId id="1430" r:id="rId737"/>
    <p:sldId id="1431" r:id="rId738"/>
    <p:sldId id="1432" r:id="rId739"/>
    <p:sldId id="1433" r:id="rId740"/>
    <p:sldId id="1434" r:id="rId741"/>
    <p:sldId id="1435" r:id="rId742"/>
    <p:sldId id="1436" r:id="rId743"/>
    <p:sldId id="1437" r:id="rId744"/>
    <p:sldId id="1438" r:id="rId745"/>
    <p:sldId id="1439" r:id="rId746"/>
    <p:sldId id="1440" r:id="rId747"/>
    <p:sldId id="1441" r:id="rId748"/>
    <p:sldId id="1442" r:id="rId749"/>
    <p:sldId id="1443" r:id="rId750"/>
    <p:sldId id="1444" r:id="rId751"/>
    <p:sldId id="1445" r:id="rId752"/>
    <p:sldId id="1446" r:id="rId753"/>
    <p:sldId id="1447" r:id="rId754"/>
    <p:sldId id="1448" r:id="rId755"/>
    <p:sldId id="1449" r:id="rId756"/>
    <p:sldId id="1450" r:id="rId757"/>
    <p:sldId id="1451" r:id="rId758"/>
    <p:sldId id="1452" r:id="rId759"/>
    <p:sldId id="1453" r:id="rId760"/>
    <p:sldId id="1454" r:id="rId761"/>
    <p:sldId id="1455" r:id="rId762"/>
    <p:sldId id="1456" r:id="rId763"/>
    <p:sldId id="1457" r:id="rId764"/>
    <p:sldId id="1458" r:id="rId765"/>
    <p:sldId id="1459" r:id="rId766"/>
    <p:sldId id="1460" r:id="rId767"/>
    <p:sldId id="1461" r:id="rId768"/>
    <p:sldId id="1462" r:id="rId769"/>
    <p:sldId id="1463" r:id="rId770"/>
    <p:sldId id="1464" r:id="rId771"/>
    <p:sldId id="1465" r:id="rId772"/>
    <p:sldId id="1466" r:id="rId773"/>
    <p:sldId id="1467" r:id="rId774"/>
    <p:sldId id="1468" r:id="rId775"/>
    <p:sldId id="1469" r:id="rId776"/>
    <p:sldId id="1470" r:id="rId777"/>
    <p:sldId id="1471" r:id="rId778"/>
    <p:sldId id="1472" r:id="rId779"/>
    <p:sldId id="1473" r:id="rId780"/>
    <p:sldId id="1474" r:id="rId781"/>
    <p:sldId id="1475" r:id="rId782"/>
    <p:sldId id="1476" r:id="rId783"/>
    <p:sldId id="1477" r:id="rId784"/>
    <p:sldId id="1478" r:id="rId785"/>
    <p:sldId id="1479" r:id="rId786"/>
    <p:sldId id="1480" r:id="rId787"/>
    <p:sldId id="1481" r:id="rId788"/>
    <p:sldId id="1482" r:id="rId789"/>
    <p:sldId id="1483" r:id="rId790"/>
    <p:sldId id="1484" r:id="rId791"/>
    <p:sldId id="1485" r:id="rId792"/>
    <p:sldId id="1486" r:id="rId793"/>
    <p:sldId id="1487" r:id="rId794"/>
    <p:sldId id="1488" r:id="rId795"/>
    <p:sldId id="1489" r:id="rId796"/>
    <p:sldId id="1490" r:id="rId797"/>
    <p:sldId id="1491" r:id="rId798"/>
    <p:sldId id="1492" r:id="rId799"/>
    <p:sldId id="1493" r:id="rId800"/>
    <p:sldId id="1494" r:id="rId801"/>
    <p:sldId id="1495" r:id="rId802"/>
    <p:sldId id="1496" r:id="rId803"/>
    <p:sldId id="1497" r:id="rId804"/>
    <p:sldId id="1498" r:id="rId805"/>
    <p:sldId id="1499" r:id="rId806"/>
    <p:sldId id="1500" r:id="rId807"/>
    <p:sldId id="1501" r:id="rId808"/>
    <p:sldId id="1502" r:id="rId809"/>
    <p:sldId id="1503" r:id="rId810"/>
    <p:sldId id="1504" r:id="rId811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FF00"/>
    <a:srgbClr val="33CCFF"/>
    <a:srgbClr val="FF7C80"/>
    <a:srgbClr val="FF0000"/>
    <a:srgbClr val="C0C0C0"/>
    <a:srgbClr val="969696"/>
    <a:srgbClr val="AE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/>
    <p:restoredTop sz="94720"/>
  </p:normalViewPr>
  <p:slideViewPr>
    <p:cSldViewPr>
      <p:cViewPr varScale="1">
        <p:scale>
          <a:sx n="73" d="100"/>
          <a:sy n="73" d="100"/>
        </p:scale>
        <p:origin x="36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5.xml"/><Relationship Id="rId671" Type="http://schemas.openxmlformats.org/officeDocument/2006/relationships/slide" Target="slides/slide659.xml"/><Relationship Id="rId769" Type="http://schemas.openxmlformats.org/officeDocument/2006/relationships/slide" Target="slides/slide757.xml"/><Relationship Id="rId21" Type="http://schemas.openxmlformats.org/officeDocument/2006/relationships/slide" Target="slides/slide9.xml"/><Relationship Id="rId324" Type="http://schemas.openxmlformats.org/officeDocument/2006/relationships/slide" Target="slides/slide312.xml"/><Relationship Id="rId531" Type="http://schemas.openxmlformats.org/officeDocument/2006/relationships/slide" Target="slides/slide519.xml"/><Relationship Id="rId629" Type="http://schemas.openxmlformats.org/officeDocument/2006/relationships/slide" Target="slides/slide617.xml"/><Relationship Id="rId170" Type="http://schemas.openxmlformats.org/officeDocument/2006/relationships/slide" Target="slides/slide158.xml"/><Relationship Id="rId268" Type="http://schemas.openxmlformats.org/officeDocument/2006/relationships/slide" Target="slides/slide256.xml"/><Relationship Id="rId475" Type="http://schemas.openxmlformats.org/officeDocument/2006/relationships/slide" Target="slides/slide463.xml"/><Relationship Id="rId682" Type="http://schemas.openxmlformats.org/officeDocument/2006/relationships/slide" Target="slides/slide670.xml"/><Relationship Id="rId32" Type="http://schemas.openxmlformats.org/officeDocument/2006/relationships/slide" Target="slides/slide20.xml"/><Relationship Id="rId128" Type="http://schemas.openxmlformats.org/officeDocument/2006/relationships/slide" Target="slides/slide116.xml"/><Relationship Id="rId335" Type="http://schemas.openxmlformats.org/officeDocument/2006/relationships/slide" Target="slides/slide323.xml"/><Relationship Id="rId542" Type="http://schemas.openxmlformats.org/officeDocument/2006/relationships/slide" Target="slides/slide530.xml"/><Relationship Id="rId181" Type="http://schemas.openxmlformats.org/officeDocument/2006/relationships/slide" Target="slides/slide169.xml"/><Relationship Id="rId402" Type="http://schemas.openxmlformats.org/officeDocument/2006/relationships/slide" Target="slides/slide390.xml"/><Relationship Id="rId279" Type="http://schemas.openxmlformats.org/officeDocument/2006/relationships/slide" Target="slides/slide267.xml"/><Relationship Id="rId486" Type="http://schemas.openxmlformats.org/officeDocument/2006/relationships/slide" Target="slides/slide474.xml"/><Relationship Id="rId693" Type="http://schemas.openxmlformats.org/officeDocument/2006/relationships/slide" Target="slides/slide681.xml"/><Relationship Id="rId707" Type="http://schemas.openxmlformats.org/officeDocument/2006/relationships/slide" Target="slides/slide695.xml"/><Relationship Id="rId43" Type="http://schemas.openxmlformats.org/officeDocument/2006/relationships/slide" Target="slides/slide31.xml"/><Relationship Id="rId139" Type="http://schemas.openxmlformats.org/officeDocument/2006/relationships/slide" Target="slides/slide127.xml"/><Relationship Id="rId346" Type="http://schemas.openxmlformats.org/officeDocument/2006/relationships/slide" Target="slides/slide334.xml"/><Relationship Id="rId553" Type="http://schemas.openxmlformats.org/officeDocument/2006/relationships/slide" Target="slides/slide541.xml"/><Relationship Id="rId760" Type="http://schemas.openxmlformats.org/officeDocument/2006/relationships/slide" Target="slides/slide748.xml"/><Relationship Id="rId192" Type="http://schemas.openxmlformats.org/officeDocument/2006/relationships/slide" Target="slides/slide180.xml"/><Relationship Id="rId206" Type="http://schemas.openxmlformats.org/officeDocument/2006/relationships/slide" Target="slides/slide194.xml"/><Relationship Id="rId413" Type="http://schemas.openxmlformats.org/officeDocument/2006/relationships/slide" Target="slides/slide401.xml"/><Relationship Id="rId497" Type="http://schemas.openxmlformats.org/officeDocument/2006/relationships/slide" Target="slides/slide485.xml"/><Relationship Id="rId620" Type="http://schemas.openxmlformats.org/officeDocument/2006/relationships/slide" Target="slides/slide608.xml"/><Relationship Id="rId718" Type="http://schemas.openxmlformats.org/officeDocument/2006/relationships/slide" Target="slides/slide706.xml"/><Relationship Id="rId357" Type="http://schemas.openxmlformats.org/officeDocument/2006/relationships/slide" Target="slides/slide345.xml"/><Relationship Id="rId54" Type="http://schemas.openxmlformats.org/officeDocument/2006/relationships/slide" Target="slides/slide42.xml"/><Relationship Id="rId217" Type="http://schemas.openxmlformats.org/officeDocument/2006/relationships/slide" Target="slides/slide205.xml"/><Relationship Id="rId564" Type="http://schemas.openxmlformats.org/officeDocument/2006/relationships/slide" Target="slides/slide552.xml"/><Relationship Id="rId771" Type="http://schemas.openxmlformats.org/officeDocument/2006/relationships/slide" Target="slides/slide759.xml"/><Relationship Id="rId424" Type="http://schemas.openxmlformats.org/officeDocument/2006/relationships/slide" Target="slides/slide412.xml"/><Relationship Id="rId631" Type="http://schemas.openxmlformats.org/officeDocument/2006/relationships/slide" Target="slides/slide619.xml"/><Relationship Id="rId729" Type="http://schemas.openxmlformats.org/officeDocument/2006/relationships/slide" Target="slides/slide717.xml"/><Relationship Id="rId270" Type="http://schemas.openxmlformats.org/officeDocument/2006/relationships/slide" Target="slides/slide258.xml"/><Relationship Id="rId65" Type="http://schemas.openxmlformats.org/officeDocument/2006/relationships/slide" Target="slides/slide53.xml"/><Relationship Id="rId130" Type="http://schemas.openxmlformats.org/officeDocument/2006/relationships/slide" Target="slides/slide118.xml"/><Relationship Id="rId368" Type="http://schemas.openxmlformats.org/officeDocument/2006/relationships/slide" Target="slides/slide356.xml"/><Relationship Id="rId575" Type="http://schemas.openxmlformats.org/officeDocument/2006/relationships/slide" Target="slides/slide563.xml"/><Relationship Id="rId782" Type="http://schemas.openxmlformats.org/officeDocument/2006/relationships/slide" Target="slides/slide770.xml"/><Relationship Id="rId228" Type="http://schemas.openxmlformats.org/officeDocument/2006/relationships/slide" Target="slides/slide216.xml"/><Relationship Id="rId435" Type="http://schemas.openxmlformats.org/officeDocument/2006/relationships/slide" Target="slides/slide423.xml"/><Relationship Id="rId642" Type="http://schemas.openxmlformats.org/officeDocument/2006/relationships/slide" Target="slides/slide630.xml"/><Relationship Id="rId281" Type="http://schemas.openxmlformats.org/officeDocument/2006/relationships/slide" Target="slides/slide269.xml"/><Relationship Id="rId502" Type="http://schemas.openxmlformats.org/officeDocument/2006/relationships/slide" Target="slides/slide490.xml"/><Relationship Id="rId76" Type="http://schemas.openxmlformats.org/officeDocument/2006/relationships/slide" Target="slides/slide64.xml"/><Relationship Id="rId141" Type="http://schemas.openxmlformats.org/officeDocument/2006/relationships/slide" Target="slides/slide129.xml"/><Relationship Id="rId379" Type="http://schemas.openxmlformats.org/officeDocument/2006/relationships/slide" Target="slides/slide367.xml"/><Relationship Id="rId586" Type="http://schemas.openxmlformats.org/officeDocument/2006/relationships/slide" Target="slides/slide574.xml"/><Relationship Id="rId793" Type="http://schemas.openxmlformats.org/officeDocument/2006/relationships/slide" Target="slides/slide781.xml"/><Relationship Id="rId807" Type="http://schemas.openxmlformats.org/officeDocument/2006/relationships/slide" Target="slides/slide795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7.xml"/><Relationship Id="rId446" Type="http://schemas.openxmlformats.org/officeDocument/2006/relationships/slide" Target="slides/slide434.xml"/><Relationship Id="rId653" Type="http://schemas.openxmlformats.org/officeDocument/2006/relationships/slide" Target="slides/slide641.xml"/><Relationship Id="rId292" Type="http://schemas.openxmlformats.org/officeDocument/2006/relationships/slide" Target="slides/slide280.xml"/><Relationship Id="rId306" Type="http://schemas.openxmlformats.org/officeDocument/2006/relationships/slide" Target="slides/slide294.xml"/><Relationship Id="rId87" Type="http://schemas.openxmlformats.org/officeDocument/2006/relationships/slide" Target="slides/slide75.xml"/><Relationship Id="rId513" Type="http://schemas.openxmlformats.org/officeDocument/2006/relationships/slide" Target="slides/slide501.xml"/><Relationship Id="rId597" Type="http://schemas.openxmlformats.org/officeDocument/2006/relationships/slide" Target="slides/slide585.xml"/><Relationship Id="rId720" Type="http://schemas.openxmlformats.org/officeDocument/2006/relationships/slide" Target="slides/slide708.xml"/><Relationship Id="rId152" Type="http://schemas.openxmlformats.org/officeDocument/2006/relationships/slide" Target="slides/slide140.xml"/><Relationship Id="rId457" Type="http://schemas.openxmlformats.org/officeDocument/2006/relationships/slide" Target="slides/slide445.xml"/><Relationship Id="rId664" Type="http://schemas.openxmlformats.org/officeDocument/2006/relationships/slide" Target="slides/slide652.xml"/><Relationship Id="rId14" Type="http://schemas.openxmlformats.org/officeDocument/2006/relationships/slide" Target="slides/slide2.xml"/><Relationship Id="rId317" Type="http://schemas.openxmlformats.org/officeDocument/2006/relationships/slide" Target="slides/slide305.xml"/><Relationship Id="rId524" Type="http://schemas.openxmlformats.org/officeDocument/2006/relationships/slide" Target="slides/slide512.xml"/><Relationship Id="rId731" Type="http://schemas.openxmlformats.org/officeDocument/2006/relationships/slide" Target="slides/slide719.xml"/><Relationship Id="rId98" Type="http://schemas.openxmlformats.org/officeDocument/2006/relationships/slide" Target="slides/slide86.xml"/><Relationship Id="rId163" Type="http://schemas.openxmlformats.org/officeDocument/2006/relationships/slide" Target="slides/slide151.xml"/><Relationship Id="rId370" Type="http://schemas.openxmlformats.org/officeDocument/2006/relationships/slide" Target="slides/slide358.xml"/><Relationship Id="rId230" Type="http://schemas.openxmlformats.org/officeDocument/2006/relationships/slide" Target="slides/slide218.xml"/><Relationship Id="rId468" Type="http://schemas.openxmlformats.org/officeDocument/2006/relationships/slide" Target="slides/slide456.xml"/><Relationship Id="rId675" Type="http://schemas.openxmlformats.org/officeDocument/2006/relationships/slide" Target="slides/slide663.xml"/><Relationship Id="rId25" Type="http://schemas.openxmlformats.org/officeDocument/2006/relationships/slide" Target="slides/slide13.xml"/><Relationship Id="rId328" Type="http://schemas.openxmlformats.org/officeDocument/2006/relationships/slide" Target="slides/slide316.xml"/><Relationship Id="rId535" Type="http://schemas.openxmlformats.org/officeDocument/2006/relationships/slide" Target="slides/slide523.xml"/><Relationship Id="rId742" Type="http://schemas.openxmlformats.org/officeDocument/2006/relationships/slide" Target="slides/slide730.xml"/><Relationship Id="rId174" Type="http://schemas.openxmlformats.org/officeDocument/2006/relationships/slide" Target="slides/slide162.xml"/><Relationship Id="rId381" Type="http://schemas.openxmlformats.org/officeDocument/2006/relationships/slide" Target="slides/slide369.xml"/><Relationship Id="rId602" Type="http://schemas.openxmlformats.org/officeDocument/2006/relationships/slide" Target="slides/slide590.xml"/><Relationship Id="rId241" Type="http://schemas.openxmlformats.org/officeDocument/2006/relationships/slide" Target="slides/slide229.xml"/><Relationship Id="rId479" Type="http://schemas.openxmlformats.org/officeDocument/2006/relationships/slide" Target="slides/slide467.xml"/><Relationship Id="rId686" Type="http://schemas.openxmlformats.org/officeDocument/2006/relationships/slide" Target="slides/slide674.xml"/><Relationship Id="rId36" Type="http://schemas.openxmlformats.org/officeDocument/2006/relationships/slide" Target="slides/slide24.xml"/><Relationship Id="rId339" Type="http://schemas.openxmlformats.org/officeDocument/2006/relationships/slide" Target="slides/slide327.xml"/><Relationship Id="rId546" Type="http://schemas.openxmlformats.org/officeDocument/2006/relationships/slide" Target="slides/slide534.xml"/><Relationship Id="rId753" Type="http://schemas.openxmlformats.org/officeDocument/2006/relationships/slide" Target="slides/slide741.xml"/><Relationship Id="rId101" Type="http://schemas.openxmlformats.org/officeDocument/2006/relationships/slide" Target="slides/slide89.xml"/><Relationship Id="rId185" Type="http://schemas.openxmlformats.org/officeDocument/2006/relationships/slide" Target="slides/slide173.xml"/><Relationship Id="rId406" Type="http://schemas.openxmlformats.org/officeDocument/2006/relationships/slide" Target="slides/slide394.xml"/><Relationship Id="rId392" Type="http://schemas.openxmlformats.org/officeDocument/2006/relationships/slide" Target="slides/slide380.xml"/><Relationship Id="rId613" Type="http://schemas.openxmlformats.org/officeDocument/2006/relationships/slide" Target="slides/slide601.xml"/><Relationship Id="rId697" Type="http://schemas.openxmlformats.org/officeDocument/2006/relationships/slide" Target="slides/slide685.xml"/><Relationship Id="rId252" Type="http://schemas.openxmlformats.org/officeDocument/2006/relationships/slide" Target="slides/slide240.xml"/><Relationship Id="rId47" Type="http://schemas.openxmlformats.org/officeDocument/2006/relationships/slide" Target="slides/slide35.xml"/><Relationship Id="rId112" Type="http://schemas.openxmlformats.org/officeDocument/2006/relationships/slide" Target="slides/slide100.xml"/><Relationship Id="rId557" Type="http://schemas.openxmlformats.org/officeDocument/2006/relationships/slide" Target="slides/slide545.xml"/><Relationship Id="rId764" Type="http://schemas.openxmlformats.org/officeDocument/2006/relationships/slide" Target="slides/slide752.xml"/><Relationship Id="rId196" Type="http://schemas.openxmlformats.org/officeDocument/2006/relationships/slide" Target="slides/slide184.xml"/><Relationship Id="rId417" Type="http://schemas.openxmlformats.org/officeDocument/2006/relationships/slide" Target="slides/slide405.xml"/><Relationship Id="rId624" Type="http://schemas.openxmlformats.org/officeDocument/2006/relationships/slide" Target="slides/slide612.xml"/><Relationship Id="rId263" Type="http://schemas.openxmlformats.org/officeDocument/2006/relationships/slide" Target="slides/slide251.xml"/><Relationship Id="rId470" Type="http://schemas.openxmlformats.org/officeDocument/2006/relationships/slide" Target="slides/slide458.xml"/><Relationship Id="rId58" Type="http://schemas.openxmlformats.org/officeDocument/2006/relationships/slide" Target="slides/slide46.xml"/><Relationship Id="rId123" Type="http://schemas.openxmlformats.org/officeDocument/2006/relationships/slide" Target="slides/slide111.xml"/><Relationship Id="rId330" Type="http://schemas.openxmlformats.org/officeDocument/2006/relationships/slide" Target="slides/slide318.xml"/><Relationship Id="rId568" Type="http://schemas.openxmlformats.org/officeDocument/2006/relationships/slide" Target="slides/slide556.xml"/><Relationship Id="rId775" Type="http://schemas.openxmlformats.org/officeDocument/2006/relationships/slide" Target="slides/slide763.xml"/><Relationship Id="rId428" Type="http://schemas.openxmlformats.org/officeDocument/2006/relationships/slide" Target="slides/slide416.xml"/><Relationship Id="rId635" Type="http://schemas.openxmlformats.org/officeDocument/2006/relationships/slide" Target="slides/slide623.xml"/><Relationship Id="rId274" Type="http://schemas.openxmlformats.org/officeDocument/2006/relationships/slide" Target="slides/slide262.xml"/><Relationship Id="rId481" Type="http://schemas.openxmlformats.org/officeDocument/2006/relationships/slide" Target="slides/slide469.xml"/><Relationship Id="rId702" Type="http://schemas.openxmlformats.org/officeDocument/2006/relationships/slide" Target="slides/slide690.xml"/><Relationship Id="rId69" Type="http://schemas.openxmlformats.org/officeDocument/2006/relationships/slide" Target="slides/slide57.xml"/><Relationship Id="rId134" Type="http://schemas.openxmlformats.org/officeDocument/2006/relationships/slide" Target="slides/slide122.xml"/><Relationship Id="rId579" Type="http://schemas.openxmlformats.org/officeDocument/2006/relationships/slide" Target="slides/slide567.xml"/><Relationship Id="rId786" Type="http://schemas.openxmlformats.org/officeDocument/2006/relationships/slide" Target="slides/slide774.xml"/><Relationship Id="rId341" Type="http://schemas.openxmlformats.org/officeDocument/2006/relationships/slide" Target="slides/slide329.xml"/><Relationship Id="rId439" Type="http://schemas.openxmlformats.org/officeDocument/2006/relationships/slide" Target="slides/slide427.xml"/><Relationship Id="rId646" Type="http://schemas.openxmlformats.org/officeDocument/2006/relationships/slide" Target="slides/slide634.xml"/><Relationship Id="rId201" Type="http://schemas.openxmlformats.org/officeDocument/2006/relationships/slide" Target="slides/slide189.xml"/><Relationship Id="rId285" Type="http://schemas.openxmlformats.org/officeDocument/2006/relationships/slide" Target="slides/slide273.xml"/><Relationship Id="rId506" Type="http://schemas.openxmlformats.org/officeDocument/2006/relationships/slide" Target="slides/slide494.xml"/><Relationship Id="rId492" Type="http://schemas.openxmlformats.org/officeDocument/2006/relationships/slide" Target="slides/slide480.xml"/><Relationship Id="rId713" Type="http://schemas.openxmlformats.org/officeDocument/2006/relationships/slide" Target="slides/slide701.xml"/><Relationship Id="rId797" Type="http://schemas.openxmlformats.org/officeDocument/2006/relationships/slide" Target="slides/slide785.xml"/><Relationship Id="rId145" Type="http://schemas.openxmlformats.org/officeDocument/2006/relationships/slide" Target="slides/slide133.xml"/><Relationship Id="rId352" Type="http://schemas.openxmlformats.org/officeDocument/2006/relationships/slide" Target="slides/slide340.xml"/><Relationship Id="rId212" Type="http://schemas.openxmlformats.org/officeDocument/2006/relationships/slide" Target="slides/slide200.xml"/><Relationship Id="rId657" Type="http://schemas.openxmlformats.org/officeDocument/2006/relationships/slide" Target="slides/slide645.xml"/><Relationship Id="rId296" Type="http://schemas.openxmlformats.org/officeDocument/2006/relationships/slide" Target="slides/slide284.xml"/><Relationship Id="rId517" Type="http://schemas.openxmlformats.org/officeDocument/2006/relationships/slide" Target="slides/slide505.xml"/><Relationship Id="rId724" Type="http://schemas.openxmlformats.org/officeDocument/2006/relationships/slide" Target="slides/slide712.xml"/><Relationship Id="rId60" Type="http://schemas.openxmlformats.org/officeDocument/2006/relationships/slide" Target="slides/slide48.xml"/><Relationship Id="rId156" Type="http://schemas.openxmlformats.org/officeDocument/2006/relationships/slide" Target="slides/slide144.xml"/><Relationship Id="rId363" Type="http://schemas.openxmlformats.org/officeDocument/2006/relationships/slide" Target="slides/slide351.xml"/><Relationship Id="rId570" Type="http://schemas.openxmlformats.org/officeDocument/2006/relationships/slide" Target="slides/slide558.xml"/><Relationship Id="rId223" Type="http://schemas.openxmlformats.org/officeDocument/2006/relationships/slide" Target="slides/slide211.xml"/><Relationship Id="rId430" Type="http://schemas.openxmlformats.org/officeDocument/2006/relationships/slide" Target="slides/slide418.xml"/><Relationship Id="rId668" Type="http://schemas.openxmlformats.org/officeDocument/2006/relationships/slide" Target="slides/slide656.xml"/><Relationship Id="rId18" Type="http://schemas.openxmlformats.org/officeDocument/2006/relationships/slide" Target="slides/slide6.xml"/><Relationship Id="rId528" Type="http://schemas.openxmlformats.org/officeDocument/2006/relationships/slide" Target="slides/slide516.xml"/><Relationship Id="rId735" Type="http://schemas.openxmlformats.org/officeDocument/2006/relationships/slide" Target="slides/slide723.xml"/><Relationship Id="rId167" Type="http://schemas.openxmlformats.org/officeDocument/2006/relationships/slide" Target="slides/slide155.xml"/><Relationship Id="rId374" Type="http://schemas.openxmlformats.org/officeDocument/2006/relationships/slide" Target="slides/slide362.xml"/><Relationship Id="rId581" Type="http://schemas.openxmlformats.org/officeDocument/2006/relationships/slide" Target="slides/slide569.xml"/><Relationship Id="rId71" Type="http://schemas.openxmlformats.org/officeDocument/2006/relationships/slide" Target="slides/slide59.xml"/><Relationship Id="rId234" Type="http://schemas.openxmlformats.org/officeDocument/2006/relationships/slide" Target="slides/slide222.xml"/><Relationship Id="rId679" Type="http://schemas.openxmlformats.org/officeDocument/2006/relationships/slide" Target="slides/slide667.xml"/><Relationship Id="rId802" Type="http://schemas.openxmlformats.org/officeDocument/2006/relationships/slide" Target="slides/slide7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441" Type="http://schemas.openxmlformats.org/officeDocument/2006/relationships/slide" Target="slides/slide429.xml"/><Relationship Id="rId539" Type="http://schemas.openxmlformats.org/officeDocument/2006/relationships/slide" Target="slides/slide527.xml"/><Relationship Id="rId746" Type="http://schemas.openxmlformats.org/officeDocument/2006/relationships/slide" Target="slides/slide734.xml"/><Relationship Id="rId178" Type="http://schemas.openxmlformats.org/officeDocument/2006/relationships/slide" Target="slides/slide166.xml"/><Relationship Id="rId301" Type="http://schemas.openxmlformats.org/officeDocument/2006/relationships/slide" Target="slides/slide289.xml"/><Relationship Id="rId82" Type="http://schemas.openxmlformats.org/officeDocument/2006/relationships/slide" Target="slides/slide70.xml"/><Relationship Id="rId385" Type="http://schemas.openxmlformats.org/officeDocument/2006/relationships/slide" Target="slides/slide373.xml"/><Relationship Id="rId592" Type="http://schemas.openxmlformats.org/officeDocument/2006/relationships/slide" Target="slides/slide580.xml"/><Relationship Id="rId606" Type="http://schemas.openxmlformats.org/officeDocument/2006/relationships/slide" Target="slides/slide594.xml"/><Relationship Id="rId813" Type="http://schemas.openxmlformats.org/officeDocument/2006/relationships/handoutMaster" Target="handoutMasters/handoutMaster1.xml"/><Relationship Id="rId245" Type="http://schemas.openxmlformats.org/officeDocument/2006/relationships/slide" Target="slides/slide233.xml"/><Relationship Id="rId452" Type="http://schemas.openxmlformats.org/officeDocument/2006/relationships/slide" Target="slides/slide440.xml"/><Relationship Id="rId105" Type="http://schemas.openxmlformats.org/officeDocument/2006/relationships/slide" Target="slides/slide93.xml"/><Relationship Id="rId312" Type="http://schemas.openxmlformats.org/officeDocument/2006/relationships/slide" Target="slides/slide300.xml"/><Relationship Id="rId757" Type="http://schemas.openxmlformats.org/officeDocument/2006/relationships/slide" Target="slides/slide745.xml"/><Relationship Id="rId93" Type="http://schemas.openxmlformats.org/officeDocument/2006/relationships/slide" Target="slides/slide81.xml"/><Relationship Id="rId189" Type="http://schemas.openxmlformats.org/officeDocument/2006/relationships/slide" Target="slides/slide177.xml"/><Relationship Id="rId396" Type="http://schemas.openxmlformats.org/officeDocument/2006/relationships/slide" Target="slides/slide384.xml"/><Relationship Id="rId617" Type="http://schemas.openxmlformats.org/officeDocument/2006/relationships/slide" Target="slides/slide605.xml"/><Relationship Id="rId256" Type="http://schemas.openxmlformats.org/officeDocument/2006/relationships/slide" Target="slides/slide244.xml"/><Relationship Id="rId463" Type="http://schemas.openxmlformats.org/officeDocument/2006/relationships/slide" Target="slides/slide451.xml"/><Relationship Id="rId670" Type="http://schemas.openxmlformats.org/officeDocument/2006/relationships/slide" Target="slides/slide658.xml"/><Relationship Id="rId116" Type="http://schemas.openxmlformats.org/officeDocument/2006/relationships/slide" Target="slides/slide104.xml"/><Relationship Id="rId323" Type="http://schemas.openxmlformats.org/officeDocument/2006/relationships/slide" Target="slides/slide311.xml"/><Relationship Id="rId530" Type="http://schemas.openxmlformats.org/officeDocument/2006/relationships/slide" Target="slides/slide518.xml"/><Relationship Id="rId768" Type="http://schemas.openxmlformats.org/officeDocument/2006/relationships/slide" Target="slides/slide756.xml"/><Relationship Id="rId20" Type="http://schemas.openxmlformats.org/officeDocument/2006/relationships/slide" Target="slides/slide8.xml"/><Relationship Id="rId628" Type="http://schemas.openxmlformats.org/officeDocument/2006/relationships/slide" Target="slides/slide616.xml"/><Relationship Id="rId267" Type="http://schemas.openxmlformats.org/officeDocument/2006/relationships/slide" Target="slides/slide255.xml"/><Relationship Id="rId474" Type="http://schemas.openxmlformats.org/officeDocument/2006/relationships/slide" Target="slides/slide462.xml"/><Relationship Id="rId127" Type="http://schemas.openxmlformats.org/officeDocument/2006/relationships/slide" Target="slides/slide115.xml"/><Relationship Id="rId681" Type="http://schemas.openxmlformats.org/officeDocument/2006/relationships/slide" Target="slides/slide669.xml"/><Relationship Id="rId779" Type="http://schemas.openxmlformats.org/officeDocument/2006/relationships/slide" Target="slides/slide767.xml"/><Relationship Id="rId31" Type="http://schemas.openxmlformats.org/officeDocument/2006/relationships/slide" Target="slides/slide19.xml"/><Relationship Id="rId334" Type="http://schemas.openxmlformats.org/officeDocument/2006/relationships/slide" Target="slides/slide322.xml"/><Relationship Id="rId541" Type="http://schemas.openxmlformats.org/officeDocument/2006/relationships/slide" Target="slides/slide529.xml"/><Relationship Id="rId639" Type="http://schemas.openxmlformats.org/officeDocument/2006/relationships/slide" Target="slides/slide627.xml"/><Relationship Id="rId180" Type="http://schemas.openxmlformats.org/officeDocument/2006/relationships/slide" Target="slides/slide168.xml"/><Relationship Id="rId278" Type="http://schemas.openxmlformats.org/officeDocument/2006/relationships/slide" Target="slides/slide266.xml"/><Relationship Id="rId401" Type="http://schemas.openxmlformats.org/officeDocument/2006/relationships/slide" Target="slides/slide389.xml"/><Relationship Id="rId485" Type="http://schemas.openxmlformats.org/officeDocument/2006/relationships/slide" Target="slides/slide473.xml"/><Relationship Id="rId692" Type="http://schemas.openxmlformats.org/officeDocument/2006/relationships/slide" Target="slides/slide680.xml"/><Relationship Id="rId706" Type="http://schemas.openxmlformats.org/officeDocument/2006/relationships/slide" Target="slides/slide694.xml"/><Relationship Id="rId42" Type="http://schemas.openxmlformats.org/officeDocument/2006/relationships/slide" Target="slides/slide30.xml"/><Relationship Id="rId138" Type="http://schemas.openxmlformats.org/officeDocument/2006/relationships/slide" Target="slides/slide126.xml"/><Relationship Id="rId345" Type="http://schemas.openxmlformats.org/officeDocument/2006/relationships/slide" Target="slides/slide333.xml"/><Relationship Id="rId552" Type="http://schemas.openxmlformats.org/officeDocument/2006/relationships/slide" Target="slides/slide540.xml"/><Relationship Id="rId191" Type="http://schemas.openxmlformats.org/officeDocument/2006/relationships/slide" Target="slides/slide179.xml"/><Relationship Id="rId205" Type="http://schemas.openxmlformats.org/officeDocument/2006/relationships/slide" Target="slides/slide193.xml"/><Relationship Id="rId412" Type="http://schemas.openxmlformats.org/officeDocument/2006/relationships/slide" Target="slides/slide400.xml"/><Relationship Id="rId289" Type="http://schemas.openxmlformats.org/officeDocument/2006/relationships/slide" Target="slides/slide277.xml"/><Relationship Id="rId496" Type="http://schemas.openxmlformats.org/officeDocument/2006/relationships/slide" Target="slides/slide484.xml"/><Relationship Id="rId717" Type="http://schemas.openxmlformats.org/officeDocument/2006/relationships/slide" Target="slides/slide705.xml"/><Relationship Id="rId53" Type="http://schemas.openxmlformats.org/officeDocument/2006/relationships/slide" Target="slides/slide41.xml"/><Relationship Id="rId149" Type="http://schemas.openxmlformats.org/officeDocument/2006/relationships/slide" Target="slides/slide137.xml"/><Relationship Id="rId356" Type="http://schemas.openxmlformats.org/officeDocument/2006/relationships/slide" Target="slides/slide344.xml"/><Relationship Id="rId563" Type="http://schemas.openxmlformats.org/officeDocument/2006/relationships/slide" Target="slides/slide551.xml"/><Relationship Id="rId770" Type="http://schemas.openxmlformats.org/officeDocument/2006/relationships/slide" Target="slides/slide758.xml"/><Relationship Id="rId216" Type="http://schemas.openxmlformats.org/officeDocument/2006/relationships/slide" Target="slides/slide204.xml"/><Relationship Id="rId423" Type="http://schemas.openxmlformats.org/officeDocument/2006/relationships/slide" Target="slides/slide411.xml"/><Relationship Id="rId630" Type="http://schemas.openxmlformats.org/officeDocument/2006/relationships/slide" Target="slides/slide618.xml"/><Relationship Id="rId728" Type="http://schemas.openxmlformats.org/officeDocument/2006/relationships/slide" Target="slides/slide716.xml"/><Relationship Id="rId64" Type="http://schemas.openxmlformats.org/officeDocument/2006/relationships/slide" Target="slides/slide52.xml"/><Relationship Id="rId367" Type="http://schemas.openxmlformats.org/officeDocument/2006/relationships/slide" Target="slides/slide355.xml"/><Relationship Id="rId574" Type="http://schemas.openxmlformats.org/officeDocument/2006/relationships/slide" Target="slides/slide562.xml"/><Relationship Id="rId227" Type="http://schemas.openxmlformats.org/officeDocument/2006/relationships/slide" Target="slides/slide215.xml"/><Relationship Id="rId781" Type="http://schemas.openxmlformats.org/officeDocument/2006/relationships/slide" Target="slides/slide769.xml"/><Relationship Id="rId434" Type="http://schemas.openxmlformats.org/officeDocument/2006/relationships/slide" Target="slides/slide422.xml"/><Relationship Id="rId641" Type="http://schemas.openxmlformats.org/officeDocument/2006/relationships/slide" Target="slides/slide629.xml"/><Relationship Id="rId739" Type="http://schemas.openxmlformats.org/officeDocument/2006/relationships/slide" Target="slides/slide727.xml"/><Relationship Id="rId280" Type="http://schemas.openxmlformats.org/officeDocument/2006/relationships/slide" Target="slides/slide268.xml"/><Relationship Id="rId501" Type="http://schemas.openxmlformats.org/officeDocument/2006/relationships/slide" Target="slides/slide489.xml"/><Relationship Id="rId75" Type="http://schemas.openxmlformats.org/officeDocument/2006/relationships/slide" Target="slides/slide63.xml"/><Relationship Id="rId140" Type="http://schemas.openxmlformats.org/officeDocument/2006/relationships/slide" Target="slides/slide128.xml"/><Relationship Id="rId378" Type="http://schemas.openxmlformats.org/officeDocument/2006/relationships/slide" Target="slides/slide366.xml"/><Relationship Id="rId585" Type="http://schemas.openxmlformats.org/officeDocument/2006/relationships/slide" Target="slides/slide573.xml"/><Relationship Id="rId792" Type="http://schemas.openxmlformats.org/officeDocument/2006/relationships/slide" Target="slides/slide780.xml"/><Relationship Id="rId806" Type="http://schemas.openxmlformats.org/officeDocument/2006/relationships/slide" Target="slides/slide794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6.xml"/><Relationship Id="rId445" Type="http://schemas.openxmlformats.org/officeDocument/2006/relationships/slide" Target="slides/slide433.xml"/><Relationship Id="rId652" Type="http://schemas.openxmlformats.org/officeDocument/2006/relationships/slide" Target="slides/slide640.xml"/><Relationship Id="rId291" Type="http://schemas.openxmlformats.org/officeDocument/2006/relationships/slide" Target="slides/slide279.xml"/><Relationship Id="rId305" Type="http://schemas.openxmlformats.org/officeDocument/2006/relationships/slide" Target="slides/slide293.xml"/><Relationship Id="rId347" Type="http://schemas.openxmlformats.org/officeDocument/2006/relationships/slide" Target="slides/slide335.xml"/><Relationship Id="rId512" Type="http://schemas.openxmlformats.org/officeDocument/2006/relationships/slide" Target="slides/slide500.xml"/><Relationship Id="rId44" Type="http://schemas.openxmlformats.org/officeDocument/2006/relationships/slide" Target="slides/slide32.xml"/><Relationship Id="rId86" Type="http://schemas.openxmlformats.org/officeDocument/2006/relationships/slide" Target="slides/slide74.xml"/><Relationship Id="rId151" Type="http://schemas.openxmlformats.org/officeDocument/2006/relationships/slide" Target="slides/slide139.xml"/><Relationship Id="rId389" Type="http://schemas.openxmlformats.org/officeDocument/2006/relationships/slide" Target="slides/slide377.xml"/><Relationship Id="rId554" Type="http://schemas.openxmlformats.org/officeDocument/2006/relationships/slide" Target="slides/slide542.xml"/><Relationship Id="rId596" Type="http://schemas.openxmlformats.org/officeDocument/2006/relationships/slide" Target="slides/slide584.xml"/><Relationship Id="rId761" Type="http://schemas.openxmlformats.org/officeDocument/2006/relationships/slide" Target="slides/slide749.xml"/><Relationship Id="rId817" Type="http://schemas.openxmlformats.org/officeDocument/2006/relationships/tableStyles" Target="tableStyles.xml"/><Relationship Id="rId193" Type="http://schemas.openxmlformats.org/officeDocument/2006/relationships/slide" Target="slides/slide181.xml"/><Relationship Id="rId207" Type="http://schemas.openxmlformats.org/officeDocument/2006/relationships/slide" Target="slides/slide195.xml"/><Relationship Id="rId249" Type="http://schemas.openxmlformats.org/officeDocument/2006/relationships/slide" Target="slides/slide237.xml"/><Relationship Id="rId414" Type="http://schemas.openxmlformats.org/officeDocument/2006/relationships/slide" Target="slides/slide402.xml"/><Relationship Id="rId456" Type="http://schemas.openxmlformats.org/officeDocument/2006/relationships/slide" Target="slides/slide444.xml"/><Relationship Id="rId498" Type="http://schemas.openxmlformats.org/officeDocument/2006/relationships/slide" Target="slides/slide486.xml"/><Relationship Id="rId621" Type="http://schemas.openxmlformats.org/officeDocument/2006/relationships/slide" Target="slides/slide609.xml"/><Relationship Id="rId663" Type="http://schemas.openxmlformats.org/officeDocument/2006/relationships/slide" Target="slides/slide651.xml"/><Relationship Id="rId13" Type="http://schemas.openxmlformats.org/officeDocument/2006/relationships/slide" Target="slides/slide1.xml"/><Relationship Id="rId109" Type="http://schemas.openxmlformats.org/officeDocument/2006/relationships/slide" Target="slides/slide97.xml"/><Relationship Id="rId260" Type="http://schemas.openxmlformats.org/officeDocument/2006/relationships/slide" Target="slides/slide248.xml"/><Relationship Id="rId316" Type="http://schemas.openxmlformats.org/officeDocument/2006/relationships/slide" Target="slides/slide304.xml"/><Relationship Id="rId523" Type="http://schemas.openxmlformats.org/officeDocument/2006/relationships/slide" Target="slides/slide511.xml"/><Relationship Id="rId719" Type="http://schemas.openxmlformats.org/officeDocument/2006/relationships/slide" Target="slides/slide707.xml"/><Relationship Id="rId55" Type="http://schemas.openxmlformats.org/officeDocument/2006/relationships/slide" Target="slides/slide43.xml"/><Relationship Id="rId97" Type="http://schemas.openxmlformats.org/officeDocument/2006/relationships/slide" Target="slides/slide85.xml"/><Relationship Id="rId120" Type="http://schemas.openxmlformats.org/officeDocument/2006/relationships/slide" Target="slides/slide108.xml"/><Relationship Id="rId358" Type="http://schemas.openxmlformats.org/officeDocument/2006/relationships/slide" Target="slides/slide346.xml"/><Relationship Id="rId565" Type="http://schemas.openxmlformats.org/officeDocument/2006/relationships/slide" Target="slides/slide553.xml"/><Relationship Id="rId730" Type="http://schemas.openxmlformats.org/officeDocument/2006/relationships/slide" Target="slides/slide718.xml"/><Relationship Id="rId772" Type="http://schemas.openxmlformats.org/officeDocument/2006/relationships/slide" Target="slides/slide760.xml"/><Relationship Id="rId162" Type="http://schemas.openxmlformats.org/officeDocument/2006/relationships/slide" Target="slides/slide150.xml"/><Relationship Id="rId218" Type="http://schemas.openxmlformats.org/officeDocument/2006/relationships/slide" Target="slides/slide206.xml"/><Relationship Id="rId425" Type="http://schemas.openxmlformats.org/officeDocument/2006/relationships/slide" Target="slides/slide413.xml"/><Relationship Id="rId467" Type="http://schemas.openxmlformats.org/officeDocument/2006/relationships/slide" Target="slides/slide455.xml"/><Relationship Id="rId632" Type="http://schemas.openxmlformats.org/officeDocument/2006/relationships/slide" Target="slides/slide620.xml"/><Relationship Id="rId271" Type="http://schemas.openxmlformats.org/officeDocument/2006/relationships/slide" Target="slides/slide259.xml"/><Relationship Id="rId674" Type="http://schemas.openxmlformats.org/officeDocument/2006/relationships/slide" Target="slides/slide662.xml"/><Relationship Id="rId24" Type="http://schemas.openxmlformats.org/officeDocument/2006/relationships/slide" Target="slides/slide12.xml"/><Relationship Id="rId66" Type="http://schemas.openxmlformats.org/officeDocument/2006/relationships/slide" Target="slides/slide54.xml"/><Relationship Id="rId131" Type="http://schemas.openxmlformats.org/officeDocument/2006/relationships/slide" Target="slides/slide119.xml"/><Relationship Id="rId327" Type="http://schemas.openxmlformats.org/officeDocument/2006/relationships/slide" Target="slides/slide315.xml"/><Relationship Id="rId369" Type="http://schemas.openxmlformats.org/officeDocument/2006/relationships/slide" Target="slides/slide357.xml"/><Relationship Id="rId534" Type="http://schemas.openxmlformats.org/officeDocument/2006/relationships/slide" Target="slides/slide522.xml"/><Relationship Id="rId576" Type="http://schemas.openxmlformats.org/officeDocument/2006/relationships/slide" Target="slides/slide564.xml"/><Relationship Id="rId741" Type="http://schemas.openxmlformats.org/officeDocument/2006/relationships/slide" Target="slides/slide729.xml"/><Relationship Id="rId783" Type="http://schemas.openxmlformats.org/officeDocument/2006/relationships/slide" Target="slides/slide771.xml"/><Relationship Id="rId173" Type="http://schemas.openxmlformats.org/officeDocument/2006/relationships/slide" Target="slides/slide161.xml"/><Relationship Id="rId229" Type="http://schemas.openxmlformats.org/officeDocument/2006/relationships/slide" Target="slides/slide217.xml"/><Relationship Id="rId380" Type="http://schemas.openxmlformats.org/officeDocument/2006/relationships/slide" Target="slides/slide368.xml"/><Relationship Id="rId436" Type="http://schemas.openxmlformats.org/officeDocument/2006/relationships/slide" Target="slides/slide424.xml"/><Relationship Id="rId601" Type="http://schemas.openxmlformats.org/officeDocument/2006/relationships/slide" Target="slides/slide589.xml"/><Relationship Id="rId643" Type="http://schemas.openxmlformats.org/officeDocument/2006/relationships/slide" Target="slides/slide631.xml"/><Relationship Id="rId240" Type="http://schemas.openxmlformats.org/officeDocument/2006/relationships/slide" Target="slides/slide228.xml"/><Relationship Id="rId478" Type="http://schemas.openxmlformats.org/officeDocument/2006/relationships/slide" Target="slides/slide466.xml"/><Relationship Id="rId685" Type="http://schemas.openxmlformats.org/officeDocument/2006/relationships/slide" Target="slides/slide673.xml"/><Relationship Id="rId35" Type="http://schemas.openxmlformats.org/officeDocument/2006/relationships/slide" Target="slides/slide23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282" Type="http://schemas.openxmlformats.org/officeDocument/2006/relationships/slide" Target="slides/slide270.xml"/><Relationship Id="rId338" Type="http://schemas.openxmlformats.org/officeDocument/2006/relationships/slide" Target="slides/slide326.xml"/><Relationship Id="rId503" Type="http://schemas.openxmlformats.org/officeDocument/2006/relationships/slide" Target="slides/slide491.xml"/><Relationship Id="rId545" Type="http://schemas.openxmlformats.org/officeDocument/2006/relationships/slide" Target="slides/slide533.xml"/><Relationship Id="rId587" Type="http://schemas.openxmlformats.org/officeDocument/2006/relationships/slide" Target="slides/slide575.xml"/><Relationship Id="rId710" Type="http://schemas.openxmlformats.org/officeDocument/2006/relationships/slide" Target="slides/slide698.xml"/><Relationship Id="rId752" Type="http://schemas.openxmlformats.org/officeDocument/2006/relationships/slide" Target="slides/slide740.xml"/><Relationship Id="rId808" Type="http://schemas.openxmlformats.org/officeDocument/2006/relationships/slide" Target="slides/slide796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30.xml"/><Relationship Id="rId184" Type="http://schemas.openxmlformats.org/officeDocument/2006/relationships/slide" Target="slides/slide172.xml"/><Relationship Id="rId391" Type="http://schemas.openxmlformats.org/officeDocument/2006/relationships/slide" Target="slides/slide379.xml"/><Relationship Id="rId405" Type="http://schemas.openxmlformats.org/officeDocument/2006/relationships/slide" Target="slides/slide393.xml"/><Relationship Id="rId447" Type="http://schemas.openxmlformats.org/officeDocument/2006/relationships/slide" Target="slides/slide435.xml"/><Relationship Id="rId612" Type="http://schemas.openxmlformats.org/officeDocument/2006/relationships/slide" Target="slides/slide600.xml"/><Relationship Id="rId794" Type="http://schemas.openxmlformats.org/officeDocument/2006/relationships/slide" Target="slides/slide782.xml"/><Relationship Id="rId251" Type="http://schemas.openxmlformats.org/officeDocument/2006/relationships/slide" Target="slides/slide239.xml"/><Relationship Id="rId489" Type="http://schemas.openxmlformats.org/officeDocument/2006/relationships/slide" Target="slides/slide477.xml"/><Relationship Id="rId654" Type="http://schemas.openxmlformats.org/officeDocument/2006/relationships/slide" Target="slides/slide642.xml"/><Relationship Id="rId696" Type="http://schemas.openxmlformats.org/officeDocument/2006/relationships/slide" Target="slides/slide684.xml"/><Relationship Id="rId46" Type="http://schemas.openxmlformats.org/officeDocument/2006/relationships/slide" Target="slides/slide34.xml"/><Relationship Id="rId293" Type="http://schemas.openxmlformats.org/officeDocument/2006/relationships/slide" Target="slides/slide281.xml"/><Relationship Id="rId307" Type="http://schemas.openxmlformats.org/officeDocument/2006/relationships/slide" Target="slides/slide295.xml"/><Relationship Id="rId349" Type="http://schemas.openxmlformats.org/officeDocument/2006/relationships/slide" Target="slides/slide337.xml"/><Relationship Id="rId514" Type="http://schemas.openxmlformats.org/officeDocument/2006/relationships/slide" Target="slides/slide502.xml"/><Relationship Id="rId556" Type="http://schemas.openxmlformats.org/officeDocument/2006/relationships/slide" Target="slides/slide544.xml"/><Relationship Id="rId721" Type="http://schemas.openxmlformats.org/officeDocument/2006/relationships/slide" Target="slides/slide709.xml"/><Relationship Id="rId763" Type="http://schemas.openxmlformats.org/officeDocument/2006/relationships/slide" Target="slides/slide75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53" Type="http://schemas.openxmlformats.org/officeDocument/2006/relationships/slide" Target="slides/slide141.xml"/><Relationship Id="rId195" Type="http://schemas.openxmlformats.org/officeDocument/2006/relationships/slide" Target="slides/slide183.xml"/><Relationship Id="rId209" Type="http://schemas.openxmlformats.org/officeDocument/2006/relationships/slide" Target="slides/slide197.xml"/><Relationship Id="rId360" Type="http://schemas.openxmlformats.org/officeDocument/2006/relationships/slide" Target="slides/slide348.xml"/><Relationship Id="rId416" Type="http://schemas.openxmlformats.org/officeDocument/2006/relationships/slide" Target="slides/slide404.xml"/><Relationship Id="rId598" Type="http://schemas.openxmlformats.org/officeDocument/2006/relationships/slide" Target="slides/slide586.xml"/><Relationship Id="rId220" Type="http://schemas.openxmlformats.org/officeDocument/2006/relationships/slide" Target="slides/slide208.xml"/><Relationship Id="rId458" Type="http://schemas.openxmlformats.org/officeDocument/2006/relationships/slide" Target="slides/slide446.xml"/><Relationship Id="rId623" Type="http://schemas.openxmlformats.org/officeDocument/2006/relationships/slide" Target="slides/slide611.xml"/><Relationship Id="rId665" Type="http://schemas.openxmlformats.org/officeDocument/2006/relationships/slide" Target="slides/slide653.xml"/><Relationship Id="rId15" Type="http://schemas.openxmlformats.org/officeDocument/2006/relationships/slide" Target="slides/slide3.xml"/><Relationship Id="rId57" Type="http://schemas.openxmlformats.org/officeDocument/2006/relationships/slide" Target="slides/slide45.xml"/><Relationship Id="rId262" Type="http://schemas.openxmlformats.org/officeDocument/2006/relationships/slide" Target="slides/slide250.xml"/><Relationship Id="rId318" Type="http://schemas.openxmlformats.org/officeDocument/2006/relationships/slide" Target="slides/slide306.xml"/><Relationship Id="rId525" Type="http://schemas.openxmlformats.org/officeDocument/2006/relationships/slide" Target="slides/slide513.xml"/><Relationship Id="rId567" Type="http://schemas.openxmlformats.org/officeDocument/2006/relationships/slide" Target="slides/slide555.xml"/><Relationship Id="rId732" Type="http://schemas.openxmlformats.org/officeDocument/2006/relationships/slide" Target="slides/slide720.xml"/><Relationship Id="rId99" Type="http://schemas.openxmlformats.org/officeDocument/2006/relationships/slide" Target="slides/slide87.xml"/><Relationship Id="rId122" Type="http://schemas.openxmlformats.org/officeDocument/2006/relationships/slide" Target="slides/slide110.xml"/><Relationship Id="rId164" Type="http://schemas.openxmlformats.org/officeDocument/2006/relationships/slide" Target="slides/slide152.xml"/><Relationship Id="rId371" Type="http://schemas.openxmlformats.org/officeDocument/2006/relationships/slide" Target="slides/slide359.xml"/><Relationship Id="rId774" Type="http://schemas.openxmlformats.org/officeDocument/2006/relationships/slide" Target="slides/slide762.xml"/><Relationship Id="rId427" Type="http://schemas.openxmlformats.org/officeDocument/2006/relationships/slide" Target="slides/slide415.xml"/><Relationship Id="rId469" Type="http://schemas.openxmlformats.org/officeDocument/2006/relationships/slide" Target="slides/slide457.xml"/><Relationship Id="rId634" Type="http://schemas.openxmlformats.org/officeDocument/2006/relationships/slide" Target="slides/slide622.xml"/><Relationship Id="rId676" Type="http://schemas.openxmlformats.org/officeDocument/2006/relationships/slide" Target="slides/slide664.xml"/><Relationship Id="rId26" Type="http://schemas.openxmlformats.org/officeDocument/2006/relationships/slide" Target="slides/slide14.xml"/><Relationship Id="rId231" Type="http://schemas.openxmlformats.org/officeDocument/2006/relationships/slide" Target="slides/slide219.xml"/><Relationship Id="rId273" Type="http://schemas.openxmlformats.org/officeDocument/2006/relationships/slide" Target="slides/slide261.xml"/><Relationship Id="rId329" Type="http://schemas.openxmlformats.org/officeDocument/2006/relationships/slide" Target="slides/slide317.xml"/><Relationship Id="rId480" Type="http://schemas.openxmlformats.org/officeDocument/2006/relationships/slide" Target="slides/slide468.xml"/><Relationship Id="rId536" Type="http://schemas.openxmlformats.org/officeDocument/2006/relationships/slide" Target="slides/slide524.xml"/><Relationship Id="rId701" Type="http://schemas.openxmlformats.org/officeDocument/2006/relationships/slide" Target="slides/slide689.xml"/><Relationship Id="rId68" Type="http://schemas.openxmlformats.org/officeDocument/2006/relationships/slide" Target="slides/slide56.xml"/><Relationship Id="rId133" Type="http://schemas.openxmlformats.org/officeDocument/2006/relationships/slide" Target="slides/slide121.xml"/><Relationship Id="rId175" Type="http://schemas.openxmlformats.org/officeDocument/2006/relationships/slide" Target="slides/slide163.xml"/><Relationship Id="rId340" Type="http://schemas.openxmlformats.org/officeDocument/2006/relationships/slide" Target="slides/slide328.xml"/><Relationship Id="rId578" Type="http://schemas.openxmlformats.org/officeDocument/2006/relationships/slide" Target="slides/slide566.xml"/><Relationship Id="rId743" Type="http://schemas.openxmlformats.org/officeDocument/2006/relationships/slide" Target="slides/slide731.xml"/><Relationship Id="rId785" Type="http://schemas.openxmlformats.org/officeDocument/2006/relationships/slide" Target="slides/slide773.xml"/><Relationship Id="rId200" Type="http://schemas.openxmlformats.org/officeDocument/2006/relationships/slide" Target="slides/slide188.xml"/><Relationship Id="rId382" Type="http://schemas.openxmlformats.org/officeDocument/2006/relationships/slide" Target="slides/slide370.xml"/><Relationship Id="rId438" Type="http://schemas.openxmlformats.org/officeDocument/2006/relationships/slide" Target="slides/slide426.xml"/><Relationship Id="rId603" Type="http://schemas.openxmlformats.org/officeDocument/2006/relationships/slide" Target="slides/slide591.xml"/><Relationship Id="rId645" Type="http://schemas.openxmlformats.org/officeDocument/2006/relationships/slide" Target="slides/slide633.xml"/><Relationship Id="rId687" Type="http://schemas.openxmlformats.org/officeDocument/2006/relationships/slide" Target="slides/slide675.xml"/><Relationship Id="rId810" Type="http://schemas.openxmlformats.org/officeDocument/2006/relationships/slide" Target="slides/slide798.xml"/><Relationship Id="rId242" Type="http://schemas.openxmlformats.org/officeDocument/2006/relationships/slide" Target="slides/slide230.xml"/><Relationship Id="rId284" Type="http://schemas.openxmlformats.org/officeDocument/2006/relationships/slide" Target="slides/slide272.xml"/><Relationship Id="rId491" Type="http://schemas.openxmlformats.org/officeDocument/2006/relationships/slide" Target="slides/slide479.xml"/><Relationship Id="rId505" Type="http://schemas.openxmlformats.org/officeDocument/2006/relationships/slide" Target="slides/slide493.xml"/><Relationship Id="rId712" Type="http://schemas.openxmlformats.org/officeDocument/2006/relationships/slide" Target="slides/slide700.xml"/><Relationship Id="rId37" Type="http://schemas.openxmlformats.org/officeDocument/2006/relationships/slide" Target="slides/slide25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144" Type="http://schemas.openxmlformats.org/officeDocument/2006/relationships/slide" Target="slides/slide132.xml"/><Relationship Id="rId547" Type="http://schemas.openxmlformats.org/officeDocument/2006/relationships/slide" Target="slides/slide535.xml"/><Relationship Id="rId589" Type="http://schemas.openxmlformats.org/officeDocument/2006/relationships/slide" Target="slides/slide577.xml"/><Relationship Id="rId754" Type="http://schemas.openxmlformats.org/officeDocument/2006/relationships/slide" Target="slides/slide742.xml"/><Relationship Id="rId796" Type="http://schemas.openxmlformats.org/officeDocument/2006/relationships/slide" Target="slides/slide784.xml"/><Relationship Id="rId90" Type="http://schemas.openxmlformats.org/officeDocument/2006/relationships/slide" Target="slides/slide78.xml"/><Relationship Id="rId186" Type="http://schemas.openxmlformats.org/officeDocument/2006/relationships/slide" Target="slides/slide174.xml"/><Relationship Id="rId351" Type="http://schemas.openxmlformats.org/officeDocument/2006/relationships/slide" Target="slides/slide339.xml"/><Relationship Id="rId393" Type="http://schemas.openxmlformats.org/officeDocument/2006/relationships/slide" Target="slides/slide381.xml"/><Relationship Id="rId407" Type="http://schemas.openxmlformats.org/officeDocument/2006/relationships/slide" Target="slides/slide395.xml"/><Relationship Id="rId449" Type="http://schemas.openxmlformats.org/officeDocument/2006/relationships/slide" Target="slides/slide437.xml"/><Relationship Id="rId614" Type="http://schemas.openxmlformats.org/officeDocument/2006/relationships/slide" Target="slides/slide602.xml"/><Relationship Id="rId656" Type="http://schemas.openxmlformats.org/officeDocument/2006/relationships/slide" Target="slides/slide644.xml"/><Relationship Id="rId211" Type="http://schemas.openxmlformats.org/officeDocument/2006/relationships/slide" Target="slides/slide199.xml"/><Relationship Id="rId253" Type="http://schemas.openxmlformats.org/officeDocument/2006/relationships/slide" Target="slides/slide241.xml"/><Relationship Id="rId295" Type="http://schemas.openxmlformats.org/officeDocument/2006/relationships/slide" Target="slides/slide283.xml"/><Relationship Id="rId309" Type="http://schemas.openxmlformats.org/officeDocument/2006/relationships/slide" Target="slides/slide297.xml"/><Relationship Id="rId460" Type="http://schemas.openxmlformats.org/officeDocument/2006/relationships/slide" Target="slides/slide448.xml"/><Relationship Id="rId516" Type="http://schemas.openxmlformats.org/officeDocument/2006/relationships/slide" Target="slides/slide504.xml"/><Relationship Id="rId698" Type="http://schemas.openxmlformats.org/officeDocument/2006/relationships/slide" Target="slides/slide686.xml"/><Relationship Id="rId48" Type="http://schemas.openxmlformats.org/officeDocument/2006/relationships/slide" Target="slides/slide36.xml"/><Relationship Id="rId113" Type="http://schemas.openxmlformats.org/officeDocument/2006/relationships/slide" Target="slides/slide101.xml"/><Relationship Id="rId320" Type="http://schemas.openxmlformats.org/officeDocument/2006/relationships/slide" Target="slides/slide308.xml"/><Relationship Id="rId558" Type="http://schemas.openxmlformats.org/officeDocument/2006/relationships/slide" Target="slides/slide546.xml"/><Relationship Id="rId723" Type="http://schemas.openxmlformats.org/officeDocument/2006/relationships/slide" Target="slides/slide711.xml"/><Relationship Id="rId765" Type="http://schemas.openxmlformats.org/officeDocument/2006/relationships/slide" Target="slides/slide753.xml"/><Relationship Id="rId155" Type="http://schemas.openxmlformats.org/officeDocument/2006/relationships/slide" Target="slides/slide143.xml"/><Relationship Id="rId197" Type="http://schemas.openxmlformats.org/officeDocument/2006/relationships/slide" Target="slides/slide185.xml"/><Relationship Id="rId362" Type="http://schemas.openxmlformats.org/officeDocument/2006/relationships/slide" Target="slides/slide350.xml"/><Relationship Id="rId418" Type="http://schemas.openxmlformats.org/officeDocument/2006/relationships/slide" Target="slides/slide406.xml"/><Relationship Id="rId625" Type="http://schemas.openxmlformats.org/officeDocument/2006/relationships/slide" Target="slides/slide613.xml"/><Relationship Id="rId222" Type="http://schemas.openxmlformats.org/officeDocument/2006/relationships/slide" Target="slides/slide210.xml"/><Relationship Id="rId264" Type="http://schemas.openxmlformats.org/officeDocument/2006/relationships/slide" Target="slides/slide252.xml"/><Relationship Id="rId471" Type="http://schemas.openxmlformats.org/officeDocument/2006/relationships/slide" Target="slides/slide459.xml"/><Relationship Id="rId667" Type="http://schemas.openxmlformats.org/officeDocument/2006/relationships/slide" Target="slides/slide655.xml"/><Relationship Id="rId17" Type="http://schemas.openxmlformats.org/officeDocument/2006/relationships/slide" Target="slides/slide5.xml"/><Relationship Id="rId59" Type="http://schemas.openxmlformats.org/officeDocument/2006/relationships/slide" Target="slides/slide47.xml"/><Relationship Id="rId124" Type="http://schemas.openxmlformats.org/officeDocument/2006/relationships/slide" Target="slides/slide112.xml"/><Relationship Id="rId527" Type="http://schemas.openxmlformats.org/officeDocument/2006/relationships/slide" Target="slides/slide515.xml"/><Relationship Id="rId569" Type="http://schemas.openxmlformats.org/officeDocument/2006/relationships/slide" Target="slides/slide557.xml"/><Relationship Id="rId734" Type="http://schemas.openxmlformats.org/officeDocument/2006/relationships/slide" Target="slides/slide722.xml"/><Relationship Id="rId776" Type="http://schemas.openxmlformats.org/officeDocument/2006/relationships/slide" Target="slides/slide764.xml"/><Relationship Id="rId70" Type="http://schemas.openxmlformats.org/officeDocument/2006/relationships/slide" Target="slides/slide58.xml"/><Relationship Id="rId166" Type="http://schemas.openxmlformats.org/officeDocument/2006/relationships/slide" Target="slides/slide154.xml"/><Relationship Id="rId331" Type="http://schemas.openxmlformats.org/officeDocument/2006/relationships/slide" Target="slides/slide319.xml"/><Relationship Id="rId373" Type="http://schemas.openxmlformats.org/officeDocument/2006/relationships/slide" Target="slides/slide361.xml"/><Relationship Id="rId429" Type="http://schemas.openxmlformats.org/officeDocument/2006/relationships/slide" Target="slides/slide417.xml"/><Relationship Id="rId580" Type="http://schemas.openxmlformats.org/officeDocument/2006/relationships/slide" Target="slides/slide568.xml"/><Relationship Id="rId636" Type="http://schemas.openxmlformats.org/officeDocument/2006/relationships/slide" Target="slides/slide624.xml"/><Relationship Id="rId801" Type="http://schemas.openxmlformats.org/officeDocument/2006/relationships/slide" Target="slides/slide789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21.xml"/><Relationship Id="rId440" Type="http://schemas.openxmlformats.org/officeDocument/2006/relationships/slide" Target="slides/slide428.xml"/><Relationship Id="rId678" Type="http://schemas.openxmlformats.org/officeDocument/2006/relationships/slide" Target="slides/slide666.xml"/><Relationship Id="rId28" Type="http://schemas.openxmlformats.org/officeDocument/2006/relationships/slide" Target="slides/slide16.xml"/><Relationship Id="rId275" Type="http://schemas.openxmlformats.org/officeDocument/2006/relationships/slide" Target="slides/slide263.xml"/><Relationship Id="rId300" Type="http://schemas.openxmlformats.org/officeDocument/2006/relationships/slide" Target="slides/slide288.xml"/><Relationship Id="rId482" Type="http://schemas.openxmlformats.org/officeDocument/2006/relationships/slide" Target="slides/slide470.xml"/><Relationship Id="rId538" Type="http://schemas.openxmlformats.org/officeDocument/2006/relationships/slide" Target="slides/slide526.xml"/><Relationship Id="rId703" Type="http://schemas.openxmlformats.org/officeDocument/2006/relationships/slide" Target="slides/slide691.xml"/><Relationship Id="rId745" Type="http://schemas.openxmlformats.org/officeDocument/2006/relationships/slide" Target="slides/slide733.xml"/><Relationship Id="rId81" Type="http://schemas.openxmlformats.org/officeDocument/2006/relationships/slide" Target="slides/slide69.xml"/><Relationship Id="rId135" Type="http://schemas.openxmlformats.org/officeDocument/2006/relationships/slide" Target="slides/slide123.xml"/><Relationship Id="rId177" Type="http://schemas.openxmlformats.org/officeDocument/2006/relationships/slide" Target="slides/slide165.xml"/><Relationship Id="rId342" Type="http://schemas.openxmlformats.org/officeDocument/2006/relationships/slide" Target="slides/slide330.xml"/><Relationship Id="rId384" Type="http://schemas.openxmlformats.org/officeDocument/2006/relationships/slide" Target="slides/slide372.xml"/><Relationship Id="rId591" Type="http://schemas.openxmlformats.org/officeDocument/2006/relationships/slide" Target="slides/slide579.xml"/><Relationship Id="rId605" Type="http://schemas.openxmlformats.org/officeDocument/2006/relationships/slide" Target="slides/slide593.xml"/><Relationship Id="rId787" Type="http://schemas.openxmlformats.org/officeDocument/2006/relationships/slide" Target="slides/slide775.xml"/><Relationship Id="rId812" Type="http://schemas.openxmlformats.org/officeDocument/2006/relationships/notesMaster" Target="notesMasters/notesMaster1.xml"/><Relationship Id="rId202" Type="http://schemas.openxmlformats.org/officeDocument/2006/relationships/slide" Target="slides/slide190.xml"/><Relationship Id="rId244" Type="http://schemas.openxmlformats.org/officeDocument/2006/relationships/slide" Target="slides/slide232.xml"/><Relationship Id="rId647" Type="http://schemas.openxmlformats.org/officeDocument/2006/relationships/slide" Target="slides/slide635.xml"/><Relationship Id="rId689" Type="http://schemas.openxmlformats.org/officeDocument/2006/relationships/slide" Target="slides/slide677.xml"/><Relationship Id="rId39" Type="http://schemas.openxmlformats.org/officeDocument/2006/relationships/slide" Target="slides/slide27.xml"/><Relationship Id="rId286" Type="http://schemas.openxmlformats.org/officeDocument/2006/relationships/slide" Target="slides/slide274.xml"/><Relationship Id="rId451" Type="http://schemas.openxmlformats.org/officeDocument/2006/relationships/slide" Target="slides/slide439.xml"/><Relationship Id="rId493" Type="http://schemas.openxmlformats.org/officeDocument/2006/relationships/slide" Target="slides/slide481.xml"/><Relationship Id="rId507" Type="http://schemas.openxmlformats.org/officeDocument/2006/relationships/slide" Target="slides/slide495.xml"/><Relationship Id="rId549" Type="http://schemas.openxmlformats.org/officeDocument/2006/relationships/slide" Target="slides/slide537.xml"/><Relationship Id="rId714" Type="http://schemas.openxmlformats.org/officeDocument/2006/relationships/slide" Target="slides/slide702.xml"/><Relationship Id="rId756" Type="http://schemas.openxmlformats.org/officeDocument/2006/relationships/slide" Target="slides/slide744.xml"/><Relationship Id="rId50" Type="http://schemas.openxmlformats.org/officeDocument/2006/relationships/slide" Target="slides/slide38.xml"/><Relationship Id="rId104" Type="http://schemas.openxmlformats.org/officeDocument/2006/relationships/slide" Target="slides/slide92.xml"/><Relationship Id="rId146" Type="http://schemas.openxmlformats.org/officeDocument/2006/relationships/slide" Target="slides/slide134.xml"/><Relationship Id="rId188" Type="http://schemas.openxmlformats.org/officeDocument/2006/relationships/slide" Target="slides/slide176.xml"/><Relationship Id="rId311" Type="http://schemas.openxmlformats.org/officeDocument/2006/relationships/slide" Target="slides/slide299.xml"/><Relationship Id="rId353" Type="http://schemas.openxmlformats.org/officeDocument/2006/relationships/slide" Target="slides/slide341.xml"/><Relationship Id="rId395" Type="http://schemas.openxmlformats.org/officeDocument/2006/relationships/slide" Target="slides/slide383.xml"/><Relationship Id="rId409" Type="http://schemas.openxmlformats.org/officeDocument/2006/relationships/slide" Target="slides/slide397.xml"/><Relationship Id="rId560" Type="http://schemas.openxmlformats.org/officeDocument/2006/relationships/slide" Target="slides/slide548.xml"/><Relationship Id="rId798" Type="http://schemas.openxmlformats.org/officeDocument/2006/relationships/slide" Target="slides/slide786.xml"/><Relationship Id="rId92" Type="http://schemas.openxmlformats.org/officeDocument/2006/relationships/slide" Target="slides/slide80.xml"/><Relationship Id="rId213" Type="http://schemas.openxmlformats.org/officeDocument/2006/relationships/slide" Target="slides/slide201.xml"/><Relationship Id="rId420" Type="http://schemas.openxmlformats.org/officeDocument/2006/relationships/slide" Target="slides/slide408.xml"/><Relationship Id="rId616" Type="http://schemas.openxmlformats.org/officeDocument/2006/relationships/slide" Target="slides/slide604.xml"/><Relationship Id="rId658" Type="http://schemas.openxmlformats.org/officeDocument/2006/relationships/slide" Target="slides/slide646.xml"/><Relationship Id="rId255" Type="http://schemas.openxmlformats.org/officeDocument/2006/relationships/slide" Target="slides/slide243.xml"/><Relationship Id="rId297" Type="http://schemas.openxmlformats.org/officeDocument/2006/relationships/slide" Target="slides/slide285.xml"/><Relationship Id="rId462" Type="http://schemas.openxmlformats.org/officeDocument/2006/relationships/slide" Target="slides/slide450.xml"/><Relationship Id="rId518" Type="http://schemas.openxmlformats.org/officeDocument/2006/relationships/slide" Target="slides/slide506.xml"/><Relationship Id="rId725" Type="http://schemas.openxmlformats.org/officeDocument/2006/relationships/slide" Target="slides/slide713.xml"/><Relationship Id="rId115" Type="http://schemas.openxmlformats.org/officeDocument/2006/relationships/slide" Target="slides/slide103.xml"/><Relationship Id="rId157" Type="http://schemas.openxmlformats.org/officeDocument/2006/relationships/slide" Target="slides/slide145.xml"/><Relationship Id="rId322" Type="http://schemas.openxmlformats.org/officeDocument/2006/relationships/slide" Target="slides/slide310.xml"/><Relationship Id="rId364" Type="http://schemas.openxmlformats.org/officeDocument/2006/relationships/slide" Target="slides/slide352.xml"/><Relationship Id="rId767" Type="http://schemas.openxmlformats.org/officeDocument/2006/relationships/slide" Target="slides/slide755.xml"/><Relationship Id="rId61" Type="http://schemas.openxmlformats.org/officeDocument/2006/relationships/slide" Target="slides/slide49.xml"/><Relationship Id="rId199" Type="http://schemas.openxmlformats.org/officeDocument/2006/relationships/slide" Target="slides/slide187.xml"/><Relationship Id="rId571" Type="http://schemas.openxmlformats.org/officeDocument/2006/relationships/slide" Target="slides/slide559.xml"/><Relationship Id="rId627" Type="http://schemas.openxmlformats.org/officeDocument/2006/relationships/slide" Target="slides/slide615.xml"/><Relationship Id="rId669" Type="http://schemas.openxmlformats.org/officeDocument/2006/relationships/slide" Target="slides/slide657.xml"/><Relationship Id="rId19" Type="http://schemas.openxmlformats.org/officeDocument/2006/relationships/slide" Target="slides/slide7.xml"/><Relationship Id="rId224" Type="http://schemas.openxmlformats.org/officeDocument/2006/relationships/slide" Target="slides/slide212.xml"/><Relationship Id="rId266" Type="http://schemas.openxmlformats.org/officeDocument/2006/relationships/slide" Target="slides/slide254.xml"/><Relationship Id="rId431" Type="http://schemas.openxmlformats.org/officeDocument/2006/relationships/slide" Target="slides/slide419.xml"/><Relationship Id="rId473" Type="http://schemas.openxmlformats.org/officeDocument/2006/relationships/slide" Target="slides/slide461.xml"/><Relationship Id="rId529" Type="http://schemas.openxmlformats.org/officeDocument/2006/relationships/slide" Target="slides/slide517.xml"/><Relationship Id="rId680" Type="http://schemas.openxmlformats.org/officeDocument/2006/relationships/slide" Target="slides/slide668.xml"/><Relationship Id="rId736" Type="http://schemas.openxmlformats.org/officeDocument/2006/relationships/slide" Target="slides/slide724.xml"/><Relationship Id="rId30" Type="http://schemas.openxmlformats.org/officeDocument/2006/relationships/slide" Target="slides/slide18.xml"/><Relationship Id="rId126" Type="http://schemas.openxmlformats.org/officeDocument/2006/relationships/slide" Target="slides/slide114.xml"/><Relationship Id="rId168" Type="http://schemas.openxmlformats.org/officeDocument/2006/relationships/slide" Target="slides/slide156.xml"/><Relationship Id="rId333" Type="http://schemas.openxmlformats.org/officeDocument/2006/relationships/slide" Target="slides/slide321.xml"/><Relationship Id="rId540" Type="http://schemas.openxmlformats.org/officeDocument/2006/relationships/slide" Target="slides/slide528.xml"/><Relationship Id="rId778" Type="http://schemas.openxmlformats.org/officeDocument/2006/relationships/slide" Target="slides/slide766.xml"/><Relationship Id="rId72" Type="http://schemas.openxmlformats.org/officeDocument/2006/relationships/slide" Target="slides/slide60.xml"/><Relationship Id="rId375" Type="http://schemas.openxmlformats.org/officeDocument/2006/relationships/slide" Target="slides/slide363.xml"/><Relationship Id="rId582" Type="http://schemas.openxmlformats.org/officeDocument/2006/relationships/slide" Target="slides/slide570.xml"/><Relationship Id="rId638" Type="http://schemas.openxmlformats.org/officeDocument/2006/relationships/slide" Target="slides/slide626.xml"/><Relationship Id="rId803" Type="http://schemas.openxmlformats.org/officeDocument/2006/relationships/slide" Target="slides/slide791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23.xml"/><Relationship Id="rId277" Type="http://schemas.openxmlformats.org/officeDocument/2006/relationships/slide" Target="slides/slide265.xml"/><Relationship Id="rId400" Type="http://schemas.openxmlformats.org/officeDocument/2006/relationships/slide" Target="slides/slide388.xml"/><Relationship Id="rId442" Type="http://schemas.openxmlformats.org/officeDocument/2006/relationships/slide" Target="slides/slide430.xml"/><Relationship Id="rId484" Type="http://schemas.openxmlformats.org/officeDocument/2006/relationships/slide" Target="slides/slide472.xml"/><Relationship Id="rId705" Type="http://schemas.openxmlformats.org/officeDocument/2006/relationships/slide" Target="slides/slide693.xml"/><Relationship Id="rId137" Type="http://schemas.openxmlformats.org/officeDocument/2006/relationships/slide" Target="slides/slide125.xml"/><Relationship Id="rId302" Type="http://schemas.openxmlformats.org/officeDocument/2006/relationships/slide" Target="slides/slide290.xml"/><Relationship Id="rId344" Type="http://schemas.openxmlformats.org/officeDocument/2006/relationships/slide" Target="slides/slide332.xml"/><Relationship Id="rId691" Type="http://schemas.openxmlformats.org/officeDocument/2006/relationships/slide" Target="slides/slide679.xml"/><Relationship Id="rId747" Type="http://schemas.openxmlformats.org/officeDocument/2006/relationships/slide" Target="slides/slide735.xml"/><Relationship Id="rId789" Type="http://schemas.openxmlformats.org/officeDocument/2006/relationships/slide" Target="slides/slide777.xml"/><Relationship Id="rId41" Type="http://schemas.openxmlformats.org/officeDocument/2006/relationships/slide" Target="slides/slide29.xml"/><Relationship Id="rId83" Type="http://schemas.openxmlformats.org/officeDocument/2006/relationships/slide" Target="slides/slide71.xml"/><Relationship Id="rId179" Type="http://schemas.openxmlformats.org/officeDocument/2006/relationships/slide" Target="slides/slide167.xml"/><Relationship Id="rId386" Type="http://schemas.openxmlformats.org/officeDocument/2006/relationships/slide" Target="slides/slide374.xml"/><Relationship Id="rId551" Type="http://schemas.openxmlformats.org/officeDocument/2006/relationships/slide" Target="slides/slide539.xml"/><Relationship Id="rId593" Type="http://schemas.openxmlformats.org/officeDocument/2006/relationships/slide" Target="slides/slide581.xml"/><Relationship Id="rId607" Type="http://schemas.openxmlformats.org/officeDocument/2006/relationships/slide" Target="slides/slide595.xml"/><Relationship Id="rId649" Type="http://schemas.openxmlformats.org/officeDocument/2006/relationships/slide" Target="slides/slide637.xml"/><Relationship Id="rId814" Type="http://schemas.openxmlformats.org/officeDocument/2006/relationships/presProps" Target="presProps.xml"/><Relationship Id="rId190" Type="http://schemas.openxmlformats.org/officeDocument/2006/relationships/slide" Target="slides/slide178.xml"/><Relationship Id="rId204" Type="http://schemas.openxmlformats.org/officeDocument/2006/relationships/slide" Target="slides/slide192.xml"/><Relationship Id="rId246" Type="http://schemas.openxmlformats.org/officeDocument/2006/relationships/slide" Target="slides/slide234.xml"/><Relationship Id="rId288" Type="http://schemas.openxmlformats.org/officeDocument/2006/relationships/slide" Target="slides/slide276.xml"/><Relationship Id="rId411" Type="http://schemas.openxmlformats.org/officeDocument/2006/relationships/slide" Target="slides/slide399.xml"/><Relationship Id="rId453" Type="http://schemas.openxmlformats.org/officeDocument/2006/relationships/slide" Target="slides/slide441.xml"/><Relationship Id="rId509" Type="http://schemas.openxmlformats.org/officeDocument/2006/relationships/slide" Target="slides/slide497.xml"/><Relationship Id="rId660" Type="http://schemas.openxmlformats.org/officeDocument/2006/relationships/slide" Target="slides/slide648.xml"/><Relationship Id="rId106" Type="http://schemas.openxmlformats.org/officeDocument/2006/relationships/slide" Target="slides/slide94.xml"/><Relationship Id="rId313" Type="http://schemas.openxmlformats.org/officeDocument/2006/relationships/slide" Target="slides/slide301.xml"/><Relationship Id="rId495" Type="http://schemas.openxmlformats.org/officeDocument/2006/relationships/slide" Target="slides/slide483.xml"/><Relationship Id="rId716" Type="http://schemas.openxmlformats.org/officeDocument/2006/relationships/slide" Target="slides/slide704.xml"/><Relationship Id="rId758" Type="http://schemas.openxmlformats.org/officeDocument/2006/relationships/slide" Target="slides/slide746.xml"/><Relationship Id="rId10" Type="http://schemas.openxmlformats.org/officeDocument/2006/relationships/slideMaster" Target="slideMasters/slideMaster10.xml"/><Relationship Id="rId52" Type="http://schemas.openxmlformats.org/officeDocument/2006/relationships/slide" Target="slides/slide40.xml"/><Relationship Id="rId94" Type="http://schemas.openxmlformats.org/officeDocument/2006/relationships/slide" Target="slides/slide82.xml"/><Relationship Id="rId148" Type="http://schemas.openxmlformats.org/officeDocument/2006/relationships/slide" Target="slides/slide136.xml"/><Relationship Id="rId355" Type="http://schemas.openxmlformats.org/officeDocument/2006/relationships/slide" Target="slides/slide343.xml"/><Relationship Id="rId397" Type="http://schemas.openxmlformats.org/officeDocument/2006/relationships/slide" Target="slides/slide385.xml"/><Relationship Id="rId520" Type="http://schemas.openxmlformats.org/officeDocument/2006/relationships/slide" Target="slides/slide508.xml"/><Relationship Id="rId562" Type="http://schemas.openxmlformats.org/officeDocument/2006/relationships/slide" Target="slides/slide550.xml"/><Relationship Id="rId618" Type="http://schemas.openxmlformats.org/officeDocument/2006/relationships/slide" Target="slides/slide606.xml"/><Relationship Id="rId215" Type="http://schemas.openxmlformats.org/officeDocument/2006/relationships/slide" Target="slides/slide203.xml"/><Relationship Id="rId257" Type="http://schemas.openxmlformats.org/officeDocument/2006/relationships/slide" Target="slides/slide245.xml"/><Relationship Id="rId422" Type="http://schemas.openxmlformats.org/officeDocument/2006/relationships/slide" Target="slides/slide410.xml"/><Relationship Id="rId464" Type="http://schemas.openxmlformats.org/officeDocument/2006/relationships/slide" Target="slides/slide452.xml"/><Relationship Id="rId299" Type="http://schemas.openxmlformats.org/officeDocument/2006/relationships/slide" Target="slides/slide287.xml"/><Relationship Id="rId727" Type="http://schemas.openxmlformats.org/officeDocument/2006/relationships/slide" Target="slides/slide715.xml"/><Relationship Id="rId63" Type="http://schemas.openxmlformats.org/officeDocument/2006/relationships/slide" Target="slides/slide51.xml"/><Relationship Id="rId159" Type="http://schemas.openxmlformats.org/officeDocument/2006/relationships/slide" Target="slides/slide147.xml"/><Relationship Id="rId366" Type="http://schemas.openxmlformats.org/officeDocument/2006/relationships/slide" Target="slides/slide354.xml"/><Relationship Id="rId573" Type="http://schemas.openxmlformats.org/officeDocument/2006/relationships/slide" Target="slides/slide561.xml"/><Relationship Id="rId780" Type="http://schemas.openxmlformats.org/officeDocument/2006/relationships/slide" Target="slides/slide768.xml"/><Relationship Id="rId226" Type="http://schemas.openxmlformats.org/officeDocument/2006/relationships/slide" Target="slides/slide214.xml"/><Relationship Id="rId433" Type="http://schemas.openxmlformats.org/officeDocument/2006/relationships/slide" Target="slides/slide421.xml"/><Relationship Id="rId640" Type="http://schemas.openxmlformats.org/officeDocument/2006/relationships/slide" Target="slides/slide628.xml"/><Relationship Id="rId738" Type="http://schemas.openxmlformats.org/officeDocument/2006/relationships/slide" Target="slides/slide726.xml"/><Relationship Id="rId74" Type="http://schemas.openxmlformats.org/officeDocument/2006/relationships/slide" Target="slides/slide62.xml"/><Relationship Id="rId377" Type="http://schemas.openxmlformats.org/officeDocument/2006/relationships/slide" Target="slides/slide365.xml"/><Relationship Id="rId500" Type="http://schemas.openxmlformats.org/officeDocument/2006/relationships/slide" Target="slides/slide488.xml"/><Relationship Id="rId584" Type="http://schemas.openxmlformats.org/officeDocument/2006/relationships/slide" Target="slides/slide572.xml"/><Relationship Id="rId805" Type="http://schemas.openxmlformats.org/officeDocument/2006/relationships/slide" Target="slides/slide793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5.xml"/><Relationship Id="rId791" Type="http://schemas.openxmlformats.org/officeDocument/2006/relationships/slide" Target="slides/slide779.xml"/><Relationship Id="rId444" Type="http://schemas.openxmlformats.org/officeDocument/2006/relationships/slide" Target="slides/slide432.xml"/><Relationship Id="rId651" Type="http://schemas.openxmlformats.org/officeDocument/2006/relationships/slide" Target="slides/slide639.xml"/><Relationship Id="rId749" Type="http://schemas.openxmlformats.org/officeDocument/2006/relationships/slide" Target="slides/slide737.xml"/><Relationship Id="rId290" Type="http://schemas.openxmlformats.org/officeDocument/2006/relationships/slide" Target="slides/slide278.xml"/><Relationship Id="rId304" Type="http://schemas.openxmlformats.org/officeDocument/2006/relationships/slide" Target="slides/slide292.xml"/><Relationship Id="rId388" Type="http://schemas.openxmlformats.org/officeDocument/2006/relationships/slide" Target="slides/slide376.xml"/><Relationship Id="rId511" Type="http://schemas.openxmlformats.org/officeDocument/2006/relationships/slide" Target="slides/slide499.xml"/><Relationship Id="rId609" Type="http://schemas.openxmlformats.org/officeDocument/2006/relationships/slide" Target="slides/slide597.xml"/><Relationship Id="rId85" Type="http://schemas.openxmlformats.org/officeDocument/2006/relationships/slide" Target="slides/slide73.xml"/><Relationship Id="rId150" Type="http://schemas.openxmlformats.org/officeDocument/2006/relationships/slide" Target="slides/slide138.xml"/><Relationship Id="rId595" Type="http://schemas.openxmlformats.org/officeDocument/2006/relationships/slide" Target="slides/slide583.xml"/><Relationship Id="rId816" Type="http://schemas.openxmlformats.org/officeDocument/2006/relationships/theme" Target="theme/theme1.xml"/><Relationship Id="rId248" Type="http://schemas.openxmlformats.org/officeDocument/2006/relationships/slide" Target="slides/slide236.xml"/><Relationship Id="rId455" Type="http://schemas.openxmlformats.org/officeDocument/2006/relationships/slide" Target="slides/slide443.xml"/><Relationship Id="rId662" Type="http://schemas.openxmlformats.org/officeDocument/2006/relationships/slide" Target="slides/slide650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96.xml"/><Relationship Id="rId315" Type="http://schemas.openxmlformats.org/officeDocument/2006/relationships/slide" Target="slides/slide303.xml"/><Relationship Id="rId522" Type="http://schemas.openxmlformats.org/officeDocument/2006/relationships/slide" Target="slides/slide510.xml"/><Relationship Id="rId96" Type="http://schemas.openxmlformats.org/officeDocument/2006/relationships/slide" Target="slides/slide84.xml"/><Relationship Id="rId161" Type="http://schemas.openxmlformats.org/officeDocument/2006/relationships/slide" Target="slides/slide149.xml"/><Relationship Id="rId399" Type="http://schemas.openxmlformats.org/officeDocument/2006/relationships/slide" Target="slides/slide387.xml"/><Relationship Id="rId259" Type="http://schemas.openxmlformats.org/officeDocument/2006/relationships/slide" Target="slides/slide247.xml"/><Relationship Id="rId466" Type="http://schemas.openxmlformats.org/officeDocument/2006/relationships/slide" Target="slides/slide454.xml"/><Relationship Id="rId673" Type="http://schemas.openxmlformats.org/officeDocument/2006/relationships/slide" Target="slides/slide661.xml"/><Relationship Id="rId23" Type="http://schemas.openxmlformats.org/officeDocument/2006/relationships/slide" Target="slides/slide11.xml"/><Relationship Id="rId119" Type="http://schemas.openxmlformats.org/officeDocument/2006/relationships/slide" Target="slides/slide107.xml"/><Relationship Id="rId326" Type="http://schemas.openxmlformats.org/officeDocument/2006/relationships/slide" Target="slides/slide314.xml"/><Relationship Id="rId533" Type="http://schemas.openxmlformats.org/officeDocument/2006/relationships/slide" Target="slides/slide521.xml"/><Relationship Id="rId740" Type="http://schemas.openxmlformats.org/officeDocument/2006/relationships/slide" Target="slides/slide728.xml"/><Relationship Id="rId172" Type="http://schemas.openxmlformats.org/officeDocument/2006/relationships/slide" Target="slides/slide160.xml"/><Relationship Id="rId477" Type="http://schemas.openxmlformats.org/officeDocument/2006/relationships/slide" Target="slides/slide465.xml"/><Relationship Id="rId600" Type="http://schemas.openxmlformats.org/officeDocument/2006/relationships/slide" Target="slides/slide588.xml"/><Relationship Id="rId684" Type="http://schemas.openxmlformats.org/officeDocument/2006/relationships/slide" Target="slides/slide672.xml"/><Relationship Id="rId337" Type="http://schemas.openxmlformats.org/officeDocument/2006/relationships/slide" Target="slides/slide325.xml"/><Relationship Id="rId34" Type="http://schemas.openxmlformats.org/officeDocument/2006/relationships/slide" Target="slides/slide22.xml"/><Relationship Id="rId544" Type="http://schemas.openxmlformats.org/officeDocument/2006/relationships/slide" Target="slides/slide532.xml"/><Relationship Id="rId751" Type="http://schemas.openxmlformats.org/officeDocument/2006/relationships/slide" Target="slides/slide739.xml"/><Relationship Id="rId183" Type="http://schemas.openxmlformats.org/officeDocument/2006/relationships/slide" Target="slides/slide171.xml"/><Relationship Id="rId390" Type="http://schemas.openxmlformats.org/officeDocument/2006/relationships/slide" Target="slides/slide378.xml"/><Relationship Id="rId404" Type="http://schemas.openxmlformats.org/officeDocument/2006/relationships/slide" Target="slides/slide392.xml"/><Relationship Id="rId611" Type="http://schemas.openxmlformats.org/officeDocument/2006/relationships/slide" Target="slides/slide599.xml"/><Relationship Id="rId250" Type="http://schemas.openxmlformats.org/officeDocument/2006/relationships/slide" Target="slides/slide238.xml"/><Relationship Id="rId488" Type="http://schemas.openxmlformats.org/officeDocument/2006/relationships/slide" Target="slides/slide476.xml"/><Relationship Id="rId695" Type="http://schemas.openxmlformats.org/officeDocument/2006/relationships/slide" Target="slides/slide683.xml"/><Relationship Id="rId709" Type="http://schemas.openxmlformats.org/officeDocument/2006/relationships/slide" Target="slides/slide697.xml"/><Relationship Id="rId45" Type="http://schemas.openxmlformats.org/officeDocument/2006/relationships/slide" Target="slides/slide33.xml"/><Relationship Id="rId110" Type="http://schemas.openxmlformats.org/officeDocument/2006/relationships/slide" Target="slides/slide98.xml"/><Relationship Id="rId348" Type="http://schemas.openxmlformats.org/officeDocument/2006/relationships/slide" Target="slides/slide336.xml"/><Relationship Id="rId555" Type="http://schemas.openxmlformats.org/officeDocument/2006/relationships/slide" Target="slides/slide543.xml"/><Relationship Id="rId762" Type="http://schemas.openxmlformats.org/officeDocument/2006/relationships/slide" Target="slides/slide750.xml"/><Relationship Id="rId194" Type="http://schemas.openxmlformats.org/officeDocument/2006/relationships/slide" Target="slides/slide182.xml"/><Relationship Id="rId208" Type="http://schemas.openxmlformats.org/officeDocument/2006/relationships/slide" Target="slides/slide196.xml"/><Relationship Id="rId415" Type="http://schemas.openxmlformats.org/officeDocument/2006/relationships/slide" Target="slides/slide403.xml"/><Relationship Id="rId622" Type="http://schemas.openxmlformats.org/officeDocument/2006/relationships/slide" Target="slides/slide610.xml"/><Relationship Id="rId261" Type="http://schemas.openxmlformats.org/officeDocument/2006/relationships/slide" Target="slides/slide249.xml"/><Relationship Id="rId499" Type="http://schemas.openxmlformats.org/officeDocument/2006/relationships/slide" Target="slides/slide487.xml"/><Relationship Id="rId56" Type="http://schemas.openxmlformats.org/officeDocument/2006/relationships/slide" Target="slides/slide44.xml"/><Relationship Id="rId359" Type="http://schemas.openxmlformats.org/officeDocument/2006/relationships/slide" Target="slides/slide347.xml"/><Relationship Id="rId566" Type="http://schemas.openxmlformats.org/officeDocument/2006/relationships/slide" Target="slides/slide554.xml"/><Relationship Id="rId773" Type="http://schemas.openxmlformats.org/officeDocument/2006/relationships/slide" Target="slides/slide761.xml"/><Relationship Id="rId121" Type="http://schemas.openxmlformats.org/officeDocument/2006/relationships/slide" Target="slides/slide109.xml"/><Relationship Id="rId219" Type="http://schemas.openxmlformats.org/officeDocument/2006/relationships/slide" Target="slides/slide207.xml"/><Relationship Id="rId426" Type="http://schemas.openxmlformats.org/officeDocument/2006/relationships/slide" Target="slides/slide414.xml"/><Relationship Id="rId633" Type="http://schemas.openxmlformats.org/officeDocument/2006/relationships/slide" Target="slides/slide621.xml"/><Relationship Id="rId67" Type="http://schemas.openxmlformats.org/officeDocument/2006/relationships/slide" Target="slides/slide55.xml"/><Relationship Id="rId272" Type="http://schemas.openxmlformats.org/officeDocument/2006/relationships/slide" Target="slides/slide260.xml"/><Relationship Id="rId577" Type="http://schemas.openxmlformats.org/officeDocument/2006/relationships/slide" Target="slides/slide565.xml"/><Relationship Id="rId700" Type="http://schemas.openxmlformats.org/officeDocument/2006/relationships/slide" Target="slides/slide688.xml"/><Relationship Id="rId132" Type="http://schemas.openxmlformats.org/officeDocument/2006/relationships/slide" Target="slides/slide120.xml"/><Relationship Id="rId784" Type="http://schemas.openxmlformats.org/officeDocument/2006/relationships/slide" Target="slides/slide772.xml"/><Relationship Id="rId437" Type="http://schemas.openxmlformats.org/officeDocument/2006/relationships/slide" Target="slides/slide425.xml"/><Relationship Id="rId644" Type="http://schemas.openxmlformats.org/officeDocument/2006/relationships/slide" Target="slides/slide632.xml"/><Relationship Id="rId283" Type="http://schemas.openxmlformats.org/officeDocument/2006/relationships/slide" Target="slides/slide271.xml"/><Relationship Id="rId490" Type="http://schemas.openxmlformats.org/officeDocument/2006/relationships/slide" Target="slides/slide478.xml"/><Relationship Id="rId504" Type="http://schemas.openxmlformats.org/officeDocument/2006/relationships/slide" Target="slides/slide492.xml"/><Relationship Id="rId711" Type="http://schemas.openxmlformats.org/officeDocument/2006/relationships/slide" Target="slides/slide699.xml"/><Relationship Id="rId78" Type="http://schemas.openxmlformats.org/officeDocument/2006/relationships/slide" Target="slides/slide66.xml"/><Relationship Id="rId143" Type="http://schemas.openxmlformats.org/officeDocument/2006/relationships/slide" Target="slides/slide131.xml"/><Relationship Id="rId350" Type="http://schemas.openxmlformats.org/officeDocument/2006/relationships/slide" Target="slides/slide338.xml"/><Relationship Id="rId588" Type="http://schemas.openxmlformats.org/officeDocument/2006/relationships/slide" Target="slides/slide576.xml"/><Relationship Id="rId795" Type="http://schemas.openxmlformats.org/officeDocument/2006/relationships/slide" Target="slides/slide783.xml"/><Relationship Id="rId809" Type="http://schemas.openxmlformats.org/officeDocument/2006/relationships/slide" Target="slides/slide797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8.xml"/><Relationship Id="rId448" Type="http://schemas.openxmlformats.org/officeDocument/2006/relationships/slide" Target="slides/slide436.xml"/><Relationship Id="rId655" Type="http://schemas.openxmlformats.org/officeDocument/2006/relationships/slide" Target="slides/slide643.xml"/><Relationship Id="rId294" Type="http://schemas.openxmlformats.org/officeDocument/2006/relationships/slide" Target="slides/slide282.xml"/><Relationship Id="rId308" Type="http://schemas.openxmlformats.org/officeDocument/2006/relationships/slide" Target="slides/slide296.xml"/><Relationship Id="rId515" Type="http://schemas.openxmlformats.org/officeDocument/2006/relationships/slide" Target="slides/slide503.xml"/><Relationship Id="rId722" Type="http://schemas.openxmlformats.org/officeDocument/2006/relationships/slide" Target="slides/slide710.xml"/><Relationship Id="rId89" Type="http://schemas.openxmlformats.org/officeDocument/2006/relationships/slide" Target="slides/slide77.xml"/><Relationship Id="rId154" Type="http://schemas.openxmlformats.org/officeDocument/2006/relationships/slide" Target="slides/slide142.xml"/><Relationship Id="rId361" Type="http://schemas.openxmlformats.org/officeDocument/2006/relationships/slide" Target="slides/slide349.xml"/><Relationship Id="rId599" Type="http://schemas.openxmlformats.org/officeDocument/2006/relationships/slide" Target="slides/slide587.xml"/><Relationship Id="rId459" Type="http://schemas.openxmlformats.org/officeDocument/2006/relationships/slide" Target="slides/slide447.xml"/><Relationship Id="rId666" Type="http://schemas.openxmlformats.org/officeDocument/2006/relationships/slide" Target="slides/slide654.xml"/><Relationship Id="rId16" Type="http://schemas.openxmlformats.org/officeDocument/2006/relationships/slide" Target="slides/slide4.xml"/><Relationship Id="rId221" Type="http://schemas.openxmlformats.org/officeDocument/2006/relationships/slide" Target="slides/slide209.xml"/><Relationship Id="rId319" Type="http://schemas.openxmlformats.org/officeDocument/2006/relationships/slide" Target="slides/slide307.xml"/><Relationship Id="rId526" Type="http://schemas.openxmlformats.org/officeDocument/2006/relationships/slide" Target="slides/slide514.xml"/><Relationship Id="rId733" Type="http://schemas.openxmlformats.org/officeDocument/2006/relationships/slide" Target="slides/slide721.xml"/><Relationship Id="rId165" Type="http://schemas.openxmlformats.org/officeDocument/2006/relationships/slide" Target="slides/slide153.xml"/><Relationship Id="rId372" Type="http://schemas.openxmlformats.org/officeDocument/2006/relationships/slide" Target="slides/slide360.xml"/><Relationship Id="rId677" Type="http://schemas.openxmlformats.org/officeDocument/2006/relationships/slide" Target="slides/slide665.xml"/><Relationship Id="rId800" Type="http://schemas.openxmlformats.org/officeDocument/2006/relationships/slide" Target="slides/slide788.xml"/><Relationship Id="rId232" Type="http://schemas.openxmlformats.org/officeDocument/2006/relationships/slide" Target="slides/slide220.xml"/><Relationship Id="rId27" Type="http://schemas.openxmlformats.org/officeDocument/2006/relationships/slide" Target="slides/slide15.xml"/><Relationship Id="rId537" Type="http://schemas.openxmlformats.org/officeDocument/2006/relationships/slide" Target="slides/slide525.xml"/><Relationship Id="rId744" Type="http://schemas.openxmlformats.org/officeDocument/2006/relationships/slide" Target="slides/slide732.xml"/><Relationship Id="rId80" Type="http://schemas.openxmlformats.org/officeDocument/2006/relationships/slide" Target="slides/slide68.xml"/><Relationship Id="rId176" Type="http://schemas.openxmlformats.org/officeDocument/2006/relationships/slide" Target="slides/slide164.xml"/><Relationship Id="rId383" Type="http://schemas.openxmlformats.org/officeDocument/2006/relationships/slide" Target="slides/slide371.xml"/><Relationship Id="rId590" Type="http://schemas.openxmlformats.org/officeDocument/2006/relationships/slide" Target="slides/slide578.xml"/><Relationship Id="rId604" Type="http://schemas.openxmlformats.org/officeDocument/2006/relationships/slide" Target="slides/slide592.xml"/><Relationship Id="rId811" Type="http://schemas.openxmlformats.org/officeDocument/2006/relationships/slide" Target="slides/slide799.xml"/><Relationship Id="rId243" Type="http://schemas.openxmlformats.org/officeDocument/2006/relationships/slide" Target="slides/slide231.xml"/><Relationship Id="rId450" Type="http://schemas.openxmlformats.org/officeDocument/2006/relationships/slide" Target="slides/slide438.xml"/><Relationship Id="rId688" Type="http://schemas.openxmlformats.org/officeDocument/2006/relationships/slide" Target="slides/slide676.xml"/><Relationship Id="rId38" Type="http://schemas.openxmlformats.org/officeDocument/2006/relationships/slide" Target="slides/slide26.xml"/><Relationship Id="rId103" Type="http://schemas.openxmlformats.org/officeDocument/2006/relationships/slide" Target="slides/slide91.xml"/><Relationship Id="rId310" Type="http://schemas.openxmlformats.org/officeDocument/2006/relationships/slide" Target="slides/slide298.xml"/><Relationship Id="rId548" Type="http://schemas.openxmlformats.org/officeDocument/2006/relationships/slide" Target="slides/slide536.xml"/><Relationship Id="rId755" Type="http://schemas.openxmlformats.org/officeDocument/2006/relationships/slide" Target="slides/slide743.xml"/><Relationship Id="rId91" Type="http://schemas.openxmlformats.org/officeDocument/2006/relationships/slide" Target="slides/slide79.xml"/><Relationship Id="rId187" Type="http://schemas.openxmlformats.org/officeDocument/2006/relationships/slide" Target="slides/slide175.xml"/><Relationship Id="rId394" Type="http://schemas.openxmlformats.org/officeDocument/2006/relationships/slide" Target="slides/slide382.xml"/><Relationship Id="rId408" Type="http://schemas.openxmlformats.org/officeDocument/2006/relationships/slide" Target="slides/slide396.xml"/><Relationship Id="rId615" Type="http://schemas.openxmlformats.org/officeDocument/2006/relationships/slide" Target="slides/slide603.xml"/><Relationship Id="rId254" Type="http://schemas.openxmlformats.org/officeDocument/2006/relationships/slide" Target="slides/slide242.xml"/><Relationship Id="rId699" Type="http://schemas.openxmlformats.org/officeDocument/2006/relationships/slide" Target="slides/slide687.xml"/><Relationship Id="rId49" Type="http://schemas.openxmlformats.org/officeDocument/2006/relationships/slide" Target="slides/slide37.xml"/><Relationship Id="rId114" Type="http://schemas.openxmlformats.org/officeDocument/2006/relationships/slide" Target="slides/slide102.xml"/><Relationship Id="rId461" Type="http://schemas.openxmlformats.org/officeDocument/2006/relationships/slide" Target="slides/slide449.xml"/><Relationship Id="rId559" Type="http://schemas.openxmlformats.org/officeDocument/2006/relationships/slide" Target="slides/slide547.xml"/><Relationship Id="rId766" Type="http://schemas.openxmlformats.org/officeDocument/2006/relationships/slide" Target="slides/slide754.xml"/><Relationship Id="rId198" Type="http://schemas.openxmlformats.org/officeDocument/2006/relationships/slide" Target="slides/slide186.xml"/><Relationship Id="rId321" Type="http://schemas.openxmlformats.org/officeDocument/2006/relationships/slide" Target="slides/slide309.xml"/><Relationship Id="rId419" Type="http://schemas.openxmlformats.org/officeDocument/2006/relationships/slide" Target="slides/slide407.xml"/><Relationship Id="rId626" Type="http://schemas.openxmlformats.org/officeDocument/2006/relationships/slide" Target="slides/slide614.xml"/><Relationship Id="rId265" Type="http://schemas.openxmlformats.org/officeDocument/2006/relationships/slide" Target="slides/slide253.xml"/><Relationship Id="rId472" Type="http://schemas.openxmlformats.org/officeDocument/2006/relationships/slide" Target="slides/slide460.xml"/><Relationship Id="rId125" Type="http://schemas.openxmlformats.org/officeDocument/2006/relationships/slide" Target="slides/slide113.xml"/><Relationship Id="rId332" Type="http://schemas.openxmlformats.org/officeDocument/2006/relationships/slide" Target="slides/slide320.xml"/><Relationship Id="rId777" Type="http://schemas.openxmlformats.org/officeDocument/2006/relationships/slide" Target="slides/slide765.xml"/><Relationship Id="rId637" Type="http://schemas.openxmlformats.org/officeDocument/2006/relationships/slide" Target="slides/slide625.xml"/><Relationship Id="rId276" Type="http://schemas.openxmlformats.org/officeDocument/2006/relationships/slide" Target="slides/slide264.xml"/><Relationship Id="rId483" Type="http://schemas.openxmlformats.org/officeDocument/2006/relationships/slide" Target="slides/slide471.xml"/><Relationship Id="rId690" Type="http://schemas.openxmlformats.org/officeDocument/2006/relationships/slide" Target="slides/slide678.xml"/><Relationship Id="rId704" Type="http://schemas.openxmlformats.org/officeDocument/2006/relationships/slide" Target="slides/slide692.xml"/><Relationship Id="rId40" Type="http://schemas.openxmlformats.org/officeDocument/2006/relationships/slide" Target="slides/slide28.xml"/><Relationship Id="rId136" Type="http://schemas.openxmlformats.org/officeDocument/2006/relationships/slide" Target="slides/slide124.xml"/><Relationship Id="rId343" Type="http://schemas.openxmlformats.org/officeDocument/2006/relationships/slide" Target="slides/slide331.xml"/><Relationship Id="rId550" Type="http://schemas.openxmlformats.org/officeDocument/2006/relationships/slide" Target="slides/slide538.xml"/><Relationship Id="rId788" Type="http://schemas.openxmlformats.org/officeDocument/2006/relationships/slide" Target="slides/slide776.xml"/><Relationship Id="rId203" Type="http://schemas.openxmlformats.org/officeDocument/2006/relationships/slide" Target="slides/slide191.xml"/><Relationship Id="rId648" Type="http://schemas.openxmlformats.org/officeDocument/2006/relationships/slide" Target="slides/slide636.xml"/><Relationship Id="rId287" Type="http://schemas.openxmlformats.org/officeDocument/2006/relationships/slide" Target="slides/slide275.xml"/><Relationship Id="rId410" Type="http://schemas.openxmlformats.org/officeDocument/2006/relationships/slide" Target="slides/slide398.xml"/><Relationship Id="rId494" Type="http://schemas.openxmlformats.org/officeDocument/2006/relationships/slide" Target="slides/slide482.xml"/><Relationship Id="rId508" Type="http://schemas.openxmlformats.org/officeDocument/2006/relationships/slide" Target="slides/slide496.xml"/><Relationship Id="rId715" Type="http://schemas.openxmlformats.org/officeDocument/2006/relationships/slide" Target="slides/slide703.xml"/><Relationship Id="rId147" Type="http://schemas.openxmlformats.org/officeDocument/2006/relationships/slide" Target="slides/slide135.xml"/><Relationship Id="rId354" Type="http://schemas.openxmlformats.org/officeDocument/2006/relationships/slide" Target="slides/slide342.xml"/><Relationship Id="rId799" Type="http://schemas.openxmlformats.org/officeDocument/2006/relationships/slide" Target="slides/slide787.xml"/><Relationship Id="rId51" Type="http://schemas.openxmlformats.org/officeDocument/2006/relationships/slide" Target="slides/slide39.xml"/><Relationship Id="rId561" Type="http://schemas.openxmlformats.org/officeDocument/2006/relationships/slide" Target="slides/slide549.xml"/><Relationship Id="rId659" Type="http://schemas.openxmlformats.org/officeDocument/2006/relationships/slide" Target="slides/slide647.xml"/><Relationship Id="rId214" Type="http://schemas.openxmlformats.org/officeDocument/2006/relationships/slide" Target="slides/slide202.xml"/><Relationship Id="rId298" Type="http://schemas.openxmlformats.org/officeDocument/2006/relationships/slide" Target="slides/slide286.xml"/><Relationship Id="rId421" Type="http://schemas.openxmlformats.org/officeDocument/2006/relationships/slide" Target="slides/slide409.xml"/><Relationship Id="rId519" Type="http://schemas.openxmlformats.org/officeDocument/2006/relationships/slide" Target="slides/slide507.xml"/><Relationship Id="rId158" Type="http://schemas.openxmlformats.org/officeDocument/2006/relationships/slide" Target="slides/slide146.xml"/><Relationship Id="rId726" Type="http://schemas.openxmlformats.org/officeDocument/2006/relationships/slide" Target="slides/slide714.xml"/><Relationship Id="rId62" Type="http://schemas.openxmlformats.org/officeDocument/2006/relationships/slide" Target="slides/slide50.xml"/><Relationship Id="rId365" Type="http://schemas.openxmlformats.org/officeDocument/2006/relationships/slide" Target="slides/slide353.xml"/><Relationship Id="rId572" Type="http://schemas.openxmlformats.org/officeDocument/2006/relationships/slide" Target="slides/slide560.xml"/><Relationship Id="rId225" Type="http://schemas.openxmlformats.org/officeDocument/2006/relationships/slide" Target="slides/slide213.xml"/><Relationship Id="rId432" Type="http://schemas.openxmlformats.org/officeDocument/2006/relationships/slide" Target="slides/slide420.xml"/><Relationship Id="rId737" Type="http://schemas.openxmlformats.org/officeDocument/2006/relationships/slide" Target="slides/slide725.xml"/><Relationship Id="rId73" Type="http://schemas.openxmlformats.org/officeDocument/2006/relationships/slide" Target="slides/slide61.xml"/><Relationship Id="rId169" Type="http://schemas.openxmlformats.org/officeDocument/2006/relationships/slide" Target="slides/slide157.xml"/><Relationship Id="rId376" Type="http://schemas.openxmlformats.org/officeDocument/2006/relationships/slide" Target="slides/slide364.xml"/><Relationship Id="rId583" Type="http://schemas.openxmlformats.org/officeDocument/2006/relationships/slide" Target="slides/slide571.xml"/><Relationship Id="rId790" Type="http://schemas.openxmlformats.org/officeDocument/2006/relationships/slide" Target="slides/slide778.xml"/><Relationship Id="rId804" Type="http://schemas.openxmlformats.org/officeDocument/2006/relationships/slide" Target="slides/slide792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24.xml"/><Relationship Id="rId443" Type="http://schemas.openxmlformats.org/officeDocument/2006/relationships/slide" Target="slides/slide431.xml"/><Relationship Id="rId650" Type="http://schemas.openxmlformats.org/officeDocument/2006/relationships/slide" Target="slides/slide638.xml"/><Relationship Id="rId303" Type="http://schemas.openxmlformats.org/officeDocument/2006/relationships/slide" Target="slides/slide291.xml"/><Relationship Id="rId748" Type="http://schemas.openxmlformats.org/officeDocument/2006/relationships/slide" Target="slides/slide736.xml"/><Relationship Id="rId84" Type="http://schemas.openxmlformats.org/officeDocument/2006/relationships/slide" Target="slides/slide72.xml"/><Relationship Id="rId387" Type="http://schemas.openxmlformats.org/officeDocument/2006/relationships/slide" Target="slides/slide375.xml"/><Relationship Id="rId510" Type="http://schemas.openxmlformats.org/officeDocument/2006/relationships/slide" Target="slides/slide498.xml"/><Relationship Id="rId594" Type="http://schemas.openxmlformats.org/officeDocument/2006/relationships/slide" Target="slides/slide582.xml"/><Relationship Id="rId608" Type="http://schemas.openxmlformats.org/officeDocument/2006/relationships/slide" Target="slides/slide596.xml"/><Relationship Id="rId815" Type="http://schemas.openxmlformats.org/officeDocument/2006/relationships/viewProps" Target="viewProps.xml"/><Relationship Id="rId247" Type="http://schemas.openxmlformats.org/officeDocument/2006/relationships/slide" Target="slides/slide235.xml"/><Relationship Id="rId107" Type="http://schemas.openxmlformats.org/officeDocument/2006/relationships/slide" Target="slides/slide95.xml"/><Relationship Id="rId454" Type="http://schemas.openxmlformats.org/officeDocument/2006/relationships/slide" Target="slides/slide442.xml"/><Relationship Id="rId661" Type="http://schemas.openxmlformats.org/officeDocument/2006/relationships/slide" Target="slides/slide649.xml"/><Relationship Id="rId759" Type="http://schemas.openxmlformats.org/officeDocument/2006/relationships/slide" Target="slides/slide747.xml"/><Relationship Id="rId11" Type="http://schemas.openxmlformats.org/officeDocument/2006/relationships/slideMaster" Target="slideMasters/slideMaster11.xml"/><Relationship Id="rId314" Type="http://schemas.openxmlformats.org/officeDocument/2006/relationships/slide" Target="slides/slide302.xml"/><Relationship Id="rId398" Type="http://schemas.openxmlformats.org/officeDocument/2006/relationships/slide" Target="slides/slide386.xml"/><Relationship Id="rId521" Type="http://schemas.openxmlformats.org/officeDocument/2006/relationships/slide" Target="slides/slide509.xml"/><Relationship Id="rId619" Type="http://schemas.openxmlformats.org/officeDocument/2006/relationships/slide" Target="slides/slide607.xml"/><Relationship Id="rId95" Type="http://schemas.openxmlformats.org/officeDocument/2006/relationships/slide" Target="slides/slide83.xml"/><Relationship Id="rId160" Type="http://schemas.openxmlformats.org/officeDocument/2006/relationships/slide" Target="slides/slide148.xml"/><Relationship Id="rId258" Type="http://schemas.openxmlformats.org/officeDocument/2006/relationships/slide" Target="slides/slide246.xml"/><Relationship Id="rId465" Type="http://schemas.openxmlformats.org/officeDocument/2006/relationships/slide" Target="slides/slide453.xml"/><Relationship Id="rId672" Type="http://schemas.openxmlformats.org/officeDocument/2006/relationships/slide" Target="slides/slide660.xml"/><Relationship Id="rId22" Type="http://schemas.openxmlformats.org/officeDocument/2006/relationships/slide" Target="slides/slide10.xml"/><Relationship Id="rId118" Type="http://schemas.openxmlformats.org/officeDocument/2006/relationships/slide" Target="slides/slide106.xml"/><Relationship Id="rId325" Type="http://schemas.openxmlformats.org/officeDocument/2006/relationships/slide" Target="slides/slide313.xml"/><Relationship Id="rId532" Type="http://schemas.openxmlformats.org/officeDocument/2006/relationships/slide" Target="slides/slide520.xml"/><Relationship Id="rId171" Type="http://schemas.openxmlformats.org/officeDocument/2006/relationships/slide" Target="slides/slide159.xml"/><Relationship Id="rId269" Type="http://schemas.openxmlformats.org/officeDocument/2006/relationships/slide" Target="slides/slide257.xml"/><Relationship Id="rId476" Type="http://schemas.openxmlformats.org/officeDocument/2006/relationships/slide" Target="slides/slide464.xml"/><Relationship Id="rId683" Type="http://schemas.openxmlformats.org/officeDocument/2006/relationships/slide" Target="slides/slide671.xml"/><Relationship Id="rId33" Type="http://schemas.openxmlformats.org/officeDocument/2006/relationships/slide" Target="slides/slide21.xml"/><Relationship Id="rId129" Type="http://schemas.openxmlformats.org/officeDocument/2006/relationships/slide" Target="slides/slide117.xml"/><Relationship Id="rId336" Type="http://schemas.openxmlformats.org/officeDocument/2006/relationships/slide" Target="slides/slide324.xml"/><Relationship Id="rId543" Type="http://schemas.openxmlformats.org/officeDocument/2006/relationships/slide" Target="slides/slide531.xml"/><Relationship Id="rId182" Type="http://schemas.openxmlformats.org/officeDocument/2006/relationships/slide" Target="slides/slide170.xml"/><Relationship Id="rId403" Type="http://schemas.openxmlformats.org/officeDocument/2006/relationships/slide" Target="slides/slide391.xml"/><Relationship Id="rId750" Type="http://schemas.openxmlformats.org/officeDocument/2006/relationships/slide" Target="slides/slide738.xml"/><Relationship Id="rId487" Type="http://schemas.openxmlformats.org/officeDocument/2006/relationships/slide" Target="slides/slide475.xml"/><Relationship Id="rId610" Type="http://schemas.openxmlformats.org/officeDocument/2006/relationships/slide" Target="slides/slide598.xml"/><Relationship Id="rId694" Type="http://schemas.openxmlformats.org/officeDocument/2006/relationships/slide" Target="slides/slide682.xml"/><Relationship Id="rId708" Type="http://schemas.openxmlformats.org/officeDocument/2006/relationships/slide" Target="slides/slide696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10.xml"/><Relationship Id="rId2" Type="http://schemas.openxmlformats.org/officeDocument/2006/relationships/slide" Target="slides/slide666.xml"/><Relationship Id="rId1" Type="http://schemas.openxmlformats.org/officeDocument/2006/relationships/slide" Target="slides/slide653.xm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C731551-4E5B-BE4A-BFCF-2EE0F250064C}" type="datetime1">
              <a:rPr lang="en-US"/>
              <a:pPr>
                <a:defRPr/>
              </a:pPr>
              <a:t>12/18/2021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0201779-AEED-6D47-8AD4-9119BFA97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92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4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9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0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2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5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9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3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4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5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6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7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9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0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1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2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3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4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0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1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2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3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4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5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7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8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9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5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6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8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9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0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8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9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0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1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2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3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5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6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7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8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9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0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1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2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3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5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6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7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8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9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0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1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2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3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5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6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7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8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9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0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1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2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3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5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7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8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9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0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1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2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3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4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6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7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8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9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0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1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2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3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4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6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7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8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9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0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1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2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3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6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8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9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0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6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7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4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5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2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3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5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6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7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8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9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0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1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2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3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5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6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8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9D0D5-B927-6C47-9141-834365BBEB59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1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5A3864-1CEE-774D-8560-F0DEFFE5CFF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225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961ABC-476D-E943-8E45-7EFFF41D0E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871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72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41B3D7-B694-A944-AF7A-DF55CE106D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09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B1A5BD-4A5A-6646-8293-5612FF79DF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71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AEBE1B-86C5-F540-9417-5894EF01B23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472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7851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53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F78E5F-1224-634C-A7BB-22F34ED536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3624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FB937-2ADD-6F4B-A0F5-5C7993016B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5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9269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C9E5C1-A7BD-8C42-B8A3-E3A4396083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345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63D8B3-CF39-A144-9DB7-44A831C963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4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679615-911D-AD41-9A03-CDCED449EC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841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8EF63C-962D-2E40-A397-74B0F9C791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6020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F11CF9-62D2-214E-824D-A4B03AA0C92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052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2088C-1EAC-6C4C-B6BE-1209FFD5A8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150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CFEA17-CDD2-B542-B611-EE72DB002E6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44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64F514-0096-7B47-BDDC-9B2559E44A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Use board to give the interesting example.</a:t>
            </a:r>
          </a:p>
          <a:p>
            <a:r>
              <a:rPr lang="en-US"/>
              <a:t>Also talk about transactions, and delayed constraint checking.</a:t>
            </a:r>
          </a:p>
          <a:p>
            <a:r>
              <a:rPr lang="en-US"/>
              <a:t>How about we set the manager to the manager of that guy ? Well that requires triggers.</a:t>
            </a:r>
          </a:p>
        </p:txBody>
      </p:sp>
    </p:spTree>
    <p:extLst>
      <p:ext uri="{BB962C8B-B14F-4D97-AF65-F5344CB8AC3E}">
        <p14:creationId xmlns:p14="http://schemas.microsoft.com/office/powerpoint/2010/main" val="23860467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665AF3-A945-6F4A-AA40-40AC2D8ADA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2896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397EAA-A080-BD46-ABA4-E93E7B0138B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39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C49988-2253-484E-A5E2-4E4ADDC033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764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176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05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184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279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E641D3-0C4F-E84F-916F-E1746BA01A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796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E641D3-0C4F-E84F-916F-E1746BA01A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439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E641D3-0C4F-E84F-916F-E1746BA01A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6259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0B6E4-6D19-0540-8D5E-D443208DF2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887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F6499-6B30-7849-92EE-7E408F6AFB7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6913"/>
            <a:ext cx="4541838" cy="34067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43400"/>
            <a:ext cx="5045075" cy="4106863"/>
          </a:xfrm>
          <a:noFill/>
          <a:ln/>
        </p:spPr>
        <p:txBody>
          <a:bodyPr/>
          <a:lstStyle/>
          <a:p>
            <a:pPr eaLnBrk="1" hangingPunct="1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525914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F6499-6B30-7849-92EE-7E408F6AFB7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6913"/>
            <a:ext cx="4541838" cy="34067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43400"/>
            <a:ext cx="5045075" cy="4106863"/>
          </a:xfrm>
          <a:noFill/>
          <a:ln/>
        </p:spPr>
        <p:txBody>
          <a:bodyPr/>
          <a:lstStyle/>
          <a:p>
            <a:pPr eaLnBrk="1" hangingPunct="1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9018423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192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414419-1FBC-3D46-B7EA-1FB49203235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9651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CB1CDF-8773-8D41-84DB-85E7626A1C2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3188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21DC5-A699-2547-88CB-D567437C09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3797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CF658-7925-3149-ACFF-F52D9D5CB7B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6660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F6F90E-BDC8-7F44-8DE1-B9F85774DEC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Should do some examples here. </a:t>
            </a:r>
          </a:p>
        </p:txBody>
      </p:sp>
    </p:spTree>
    <p:extLst>
      <p:ext uri="{BB962C8B-B14F-4D97-AF65-F5344CB8AC3E}">
        <p14:creationId xmlns:p14="http://schemas.microsoft.com/office/powerpoint/2010/main" val="2316297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AB72C5-6DAA-9D40-96B3-EA707F1760C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4160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FFDB2-FDA6-104A-BACE-2E81F55430A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6630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91647E-2E3F-DF49-BC6C-F451218F50F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5319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9486AA-2BFE-484C-804B-DA55EDFD951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1105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9486AA-2BFE-484C-804B-DA55EDFD951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7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13E2ACC-76A5-3348-B12B-66B942CB9A86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9486AA-2BFE-484C-804B-DA55EDFD951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843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DAC43B-9E33-E94B-91C6-431F57098A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2831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206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630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E6B102-8BCB-1D44-A262-53248FF3591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1192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1E7A30-E410-0147-BCA8-1936D1C56E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5716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1E7A30-E410-0147-BCA8-1936D1C56E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615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E6B102-8BCB-1D44-A262-53248FF3591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9717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267AA8-B778-6D42-8CC6-3C224E0306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6771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139B47-B7A0-D547-9DD4-B04DC341EC2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991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76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A00768-D795-1C43-9F27-2E2730FB0D1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6123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5D3BF8-7495-C548-95B7-1E94DAE3458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3493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C99F0-1F11-284A-9929-F507B8696E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803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C99F0-1F11-284A-9929-F507B8696E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142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C99F0-1F11-284A-9929-F507B8696E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7826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C99F0-1F11-284A-9929-F507B8696E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732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C99F0-1F11-284A-9929-F507B8696E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52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010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967B76-DDB5-4C4B-9B2F-1892AFC90C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78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967B76-DDB5-4C4B-9B2F-1892AFC90C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5734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967B76-DDB5-4C4B-9B2F-1892AFC90C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5886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967B76-DDB5-4C4B-9B2F-1892AFC90C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34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967B76-DDB5-4C4B-9B2F-1892AFC90C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27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967B76-DDB5-4C4B-9B2F-1892AFC90C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28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967B76-DDB5-4C4B-9B2F-1892AFC90C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8459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14BB45-0C8B-6C4D-898B-40037217439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678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884-446D-1F4B-BE46-A0B491927C0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4953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647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3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227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1353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62224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58336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3717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54857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05275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85024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72843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426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8235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9300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31845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55351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86440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4584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83342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276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3779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84996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3564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867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537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1404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27580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287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9037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4949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FEA993-571B-F74A-823B-D9E5BA2706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69890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299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8601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5396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281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684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8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71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327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7654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813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5554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6042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8476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1052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5238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9019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08F8D-DA0E-D948-910F-27E984CDC494}" type="slidenum">
              <a:rPr lang="en-US"/>
              <a:pPr/>
              <a:t>337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8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4291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9860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658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928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0918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7422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941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442805-3083-954A-8D65-43EE320316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C3989-D22F-3442-B28A-A37F86B595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69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066" tIns="46034" rIns="92066" bIns="46034"/>
          <a:lstStyle/>
          <a:p>
            <a:pPr defTabSz="966788">
              <a:spcBef>
                <a:spcPct val="0"/>
              </a:spcBef>
            </a:pPr>
            <a:endParaRPr lang="en-US" sz="2500">
              <a:latin typeface="Times New Roman" charset="0"/>
            </a:endParaRPr>
          </a:p>
        </p:txBody>
      </p:sp>
      <p:sp>
        <p:nvSpPr>
          <p:cNvPr id="14069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401060261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5995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39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24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3407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394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9783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Parent  of leaf containing </a:t>
            </a:r>
            <a:r>
              <a:rPr lang="en-US" dirty="0" err="1"/>
              <a:t>Perryridge</a:t>
            </a:r>
            <a:r>
              <a:rPr lang="en-US" dirty="0"/>
              <a:t> became </a:t>
            </a:r>
            <a:r>
              <a:rPr lang="en-US" dirty="0" err="1"/>
              <a:t>underfull</a:t>
            </a:r>
            <a:r>
              <a:rPr lang="en-US" dirty="0"/>
              <a:t>, and borrowed a pointer from its left sibling</a:t>
            </a:r>
          </a:p>
          <a:p>
            <a:r>
              <a:rPr lang="en-US" dirty="0"/>
              <a:t>Search-key value in the parent’s parent changes as a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5492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1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999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5120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778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92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25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3101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4FC33-A6A0-DB4B-AA60-A16CB19EC9D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5273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4231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5881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6971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110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7687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8D1D41AE-8198-7D4B-B925-48C6468996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83D863-95B5-4743-AE4F-890E86FAB3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D6094907-25C7-BE4B-98A9-71143BF8C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F5F281D2-FF9D-CF45-B422-79856698D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30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2670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61B15707-7ED9-5043-AB3B-2E495DC68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144E80-A833-6A42-A04C-20FE6998B4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45A4A970-B95B-CA4A-8A3C-BBA596D0A7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B74DB607-C665-084F-8F38-7488346E3F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5476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E74B328E-7583-0848-9AA1-A7509EFBD4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C7A0CD-BCF9-0144-834B-580B040481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8A24E9A8-892F-6244-A4DC-E1938D898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77A39332-9314-624E-B645-8E64098A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56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E74B328E-7583-0848-9AA1-A7509EFBD4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C7A0CD-BCF9-0144-834B-580B040481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8A24E9A8-892F-6244-A4DC-E1938D898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77A39332-9314-624E-B645-8E64098A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09412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E74B328E-7583-0848-9AA1-A7509EFBD4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C7A0CD-BCF9-0144-834B-580B040481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8A24E9A8-892F-6244-A4DC-E1938D898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77A39332-9314-624E-B645-8E64098A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98787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3530560B-E3F4-7142-99D8-7316F5319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7DB708-F641-8347-8B96-DC72A3F3CA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63E19203-1A0B-E248-AB6D-A2A3A400B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24B64C20-4127-B044-A76E-7E07ACA4E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859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6912233E-F182-BA49-A9A3-87DC4AB198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2811C4-9172-E94E-8EA8-5F847B0996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D320494-FC28-B44B-BD0B-E344DCF534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B9985932-699D-3E49-87CC-4A4A0AB5D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3957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5585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40203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E39A548A-B891-5649-9B95-57301CB793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86105-95F1-EA41-BEAF-87FECE03534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7197AD41-BF1F-DF42-8DDC-7B1475CB92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156E431-2790-E749-BD6B-A39BFFA866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0035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9B76CBB9-455E-EE48-8B98-DAFF7C3EA7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1DFF23-EB8C-6D4C-AD88-4BDD7F5D02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EB3E318-C4E8-C847-AA11-058307A2D4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48ACEC21-2162-B941-AE6B-7A9071E48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28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4AE2F61D-6E5D-794A-9D23-8A687315C6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160FF3-3F2E-8847-BE98-74DCE73708E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0B2BAF64-F255-814B-9979-A361CF674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303DDB8C-5998-2644-988A-9B2BD1E1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5347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7BFABFA9-D9EC-DF47-B237-C596320C1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86851B-E61D-DE4E-AA4B-7FE3F6C81B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8A891281-D713-A748-8B97-E45C304C0C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DCE5DB77-50ED-F14B-9064-67029B770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0478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3AFFCCFA-DDE9-4F4E-A788-CA5BCE2E2E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C4CD3-6DE8-4686-AD16-4E26FCFC43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9699B6E0-A445-4B45-9278-2545447B8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F353D383-67CA-44CB-B1B7-43F631DE3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6067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6E715F6D-EDE3-4CBA-A4E7-6FBBB9A18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D86FF0-EA45-431A-B4ED-5B4906D8D5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329117D3-AEFF-426A-A086-DBE96BDB3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3D49DC2F-BB2D-4854-A063-94EA7F0A55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43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4127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5396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281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47174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6843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75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29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1383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1538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3464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4840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7024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09869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4700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85329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6735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4C5FBC-49F1-D845-AB2B-550A6C9CD2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16500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17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784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043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86248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82885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8230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99242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495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8525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496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5990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5790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5825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078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864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04040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6751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2055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835105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4F3976-7EAF-B64D-93D9-AB9F035CF2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214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CDC38E-A41D-C844-91CB-0EC4B475DB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125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0A780C-4E0D-5A45-8346-84F9373DA8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858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6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E70873-0252-9A42-90D3-16750B51DD9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1830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4600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622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9114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82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0B7CA-FB7A-CF4E-86AD-7AE8785853FE}" type="slidenum">
              <a:rPr lang="en-US" smtClean="0"/>
              <a:pPr/>
              <a:t>559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339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9469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8796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0E741-B519-A044-8803-09D388B93FA3}" type="slidenum">
              <a:rPr lang="en-US"/>
              <a:pPr/>
              <a:t>4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153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3332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1694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200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3943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864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Dataset: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docs.mongodb.com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/manual/tutorial/aggregation-zip-code-data-set/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928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319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8413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59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9275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8539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19572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84110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7974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5814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1273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8439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52152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3248A-FA83-BA43-9ACA-F58D36C27F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47837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24985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D25AF9-E343-324A-BC76-5786F53FA4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8763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E1C0C2-E0BA-AF4E-92C2-CC32A940A7D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394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3255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4602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FD073A-5E1C-124E-A86F-7CB503BE69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ED135A-F8AE-8B4F-B053-AD60F497105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58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0607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4544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6944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06649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23065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5657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59215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78340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1737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864806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3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9410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92339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1097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74267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70904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9390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59E56-59B4-7944-B369-2678E5D9553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2640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84688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8126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771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6416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08F8D-DA0E-D948-910F-27E984CDC494}" type="slidenum">
              <a:rPr lang="en-US"/>
              <a:pPr/>
              <a:t>658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2203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7985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75373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3542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08F8D-DA0E-D948-910F-27E984CDC494}" type="slidenum">
              <a:rPr lang="en-US"/>
              <a:pPr/>
              <a:t>679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41613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95112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10675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3208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52975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5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15578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70189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04036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0395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208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19642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04563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15ED6C08-878B-8048-BAD3-F9E349A8F90B}" type="slidenum">
              <a:rPr lang="en-US" sz="1200">
                <a:latin typeface="Times New Roman" charset="0"/>
              </a:rPr>
              <a:pPr/>
              <a:t>691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600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28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43055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1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7658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258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09437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15647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85266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699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65891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63638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683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03952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17600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47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85544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23987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59259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30657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4604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85205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6AA13A-50CE-714A-873B-FA48681E02A4}" type="slidenum">
              <a:rPr lang="en-US"/>
              <a:pPr/>
              <a:t>710</a:t>
            </a:fld>
            <a:endParaRPr lang="en-US"/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6388"/>
          </a:xfrm>
          <a:ln/>
        </p:spPr>
        <p:txBody>
          <a:bodyPr wrap="square" lIns="92052" tIns="45246" rIns="92052" bIns="45246" anchor="t"/>
          <a:lstStyle/>
          <a:p>
            <a:pPr defTabSz="930275"/>
            <a:endParaRPr lang="en-US"/>
          </a:p>
        </p:txBody>
      </p:sp>
      <p:sp>
        <p:nvSpPr>
          <p:cNvPr id="6133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0563"/>
            <a:ext cx="4554538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4239340925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50468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39264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99932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567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48529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170234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24523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A27F80-6753-4C3D-9BDA-7CF02B83A0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A5EFC4-AD3B-4937-8F4D-EDC709F382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042584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E52FB0-84BF-DB46-946F-4759DCD12EC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993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84AD2C-90A3-4F44-9A43-D2648EA102E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85771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089E99-E035-9648-B30C-FA80EED4BB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5617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035080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AC02C-D75D-524B-81B8-337C5C3E5525}" type="slidenum">
              <a:rPr lang="en-US"/>
              <a:pPr/>
              <a:t>5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84794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C58AB6-7904-C44B-A95E-DB8014D57D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99943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487618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2E0384-6736-1A44-B70D-99B0A954BD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6023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675E39-26F5-A242-AE53-4CE62D1982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92954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36319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496301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45900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07509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732069-807E-47D7-95A3-D1DF1191D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99636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465754B3-8F05-5741-AF35-4D488B6C7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08C351-C6C7-4E49-A169-2EA6BA7239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DEA593EB-5791-9049-90AB-1B12CDAC2E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3C713DFD-5797-1B4F-8C64-E3B99A9BF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49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0176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465754B3-8F05-5741-AF35-4D488B6C7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08C351-C6C7-4E49-A169-2EA6BA7239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DEA593EB-5791-9049-90AB-1B12CDAC2E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3C713DFD-5797-1B4F-8C64-E3B99A9BF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841202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6895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465754B3-8F05-5741-AF35-4D488B6C7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1B08C351-C6C7-4E49-A169-2EA6BA7239DF}" type="slidenum">
              <a:rPr lang="en-US" altLang="en-US" sz="1200">
                <a:latin typeface="Times New Roman" panose="02020603050405020304" pitchFamily="18" charset="0"/>
              </a:rPr>
              <a:pPr/>
              <a:t>738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DEA593EB-5791-9049-90AB-1B12CDAC2E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3C713DFD-5797-1B4F-8C64-E3B99A9BF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49025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3DCFEB71-4807-8646-90B3-E18108679B84}" type="slidenum">
              <a:rPr lang="en-US" sz="1200">
                <a:latin typeface="Times New Roman" charset="0"/>
              </a:rPr>
              <a:pPr/>
              <a:t>739</a:t>
            </a:fld>
            <a:endParaRPr lang="en-US" sz="1200"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62399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3DCFEB71-4807-8646-90B3-E18108679B84}" type="slidenum">
              <a:rPr lang="en-US" sz="1200">
                <a:latin typeface="Times New Roman" charset="0"/>
              </a:rPr>
              <a:pPr/>
              <a:t>740</a:t>
            </a:fld>
            <a:endParaRPr lang="en-US" sz="1200"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48235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67670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08F8D-DA0E-D948-910F-27E984CDC494}" type="slidenum">
              <a:rPr lang="en-US"/>
              <a:pPr/>
              <a:t>742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1381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743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854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D7D207E5-36D4-EC40-B829-C5A8461CB7C0}" type="slidenum">
              <a:rPr lang="en-US" sz="1200">
                <a:latin typeface="Times New Roman" charset="0"/>
              </a:rPr>
              <a:pPr/>
              <a:t>746</a:t>
            </a:fld>
            <a:endParaRPr lang="en-US" sz="120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61350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2BB5DFF-E195-5543-8C50-7061C0918D0F}" type="slidenum">
              <a:rPr lang="en-US" sz="1200">
                <a:latin typeface="Times New Roman" charset="0"/>
              </a:rPr>
              <a:pPr/>
              <a:t>747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380904-99F7-2840-8581-8119E63AC67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62847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44DE8742-A29C-BE43-AFC8-A8E0EA833F64}" type="slidenum">
              <a:rPr lang="en-US" sz="1200">
                <a:latin typeface="Times New Roman" charset="0"/>
              </a:rPr>
              <a:pPr/>
              <a:t>748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05946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37811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6834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19829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6433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24089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47301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071F8EE-7DAC-0540-BE1C-1336C2CBF9C9}" type="slidenum">
              <a:rPr lang="en-US" sz="1200">
                <a:latin typeface="Times New Roman" charset="0"/>
              </a:rPr>
              <a:pPr/>
              <a:t>772</a:t>
            </a:fld>
            <a:endParaRPr lang="en-US" sz="1200">
              <a:latin typeface="Times New Roman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08124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64978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3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725404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44129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59216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9489C1-586A-3243-B822-7534E30602F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2489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1D192F-10A5-8C44-8A78-D567543169D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9569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CC7E97-B1F3-B643-9C43-65D18FC8D70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1538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E43A51-4502-D349-8160-6904FC193C8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86529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31949D-49A1-1F49-A684-E321BE53C5A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28131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31949D-49A1-1F49-A684-E321BE53C5A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66622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3BD659-388D-9547-AAEA-FB8074190F79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4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162867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70908-E2F6-B846-8AA3-4CDC180D658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40503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029619-FE5C-B440-8405-D8F75C1B978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92530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88F719-59F2-DC42-84C6-4B8DA185225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02999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88F719-59F2-DC42-84C6-4B8DA185225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643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09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21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462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19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3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5CF99-8EC1-3F49-BC44-EFAAC0D287CA}" type="slidenum">
              <a:rPr lang="en-US"/>
              <a:pPr/>
              <a:t>6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4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57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741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27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06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440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960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52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3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317DE-5AB0-494B-AEC0-1C5368C9DBD5}" type="slidenum">
              <a:rPr lang="en-US"/>
              <a:pPr/>
              <a:t>7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4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961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315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339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70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920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043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82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680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02237-69D2-1342-A1A2-5F058401A25A}" type="slidenum">
              <a:rPr lang="en-US"/>
              <a:pPr/>
              <a:t>84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7FE7E-17CF-C648-A1EF-F39977738070}" type="slidenum">
              <a:rPr lang="en-US"/>
              <a:pPr/>
              <a:t>85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DE1483-80BA-B244-9DAB-B86AE635E943}" type="slidenum">
              <a:rPr lang="en-US"/>
              <a:pPr/>
              <a:t>86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8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660F7-1A5E-FC43-B455-C812C560C887}" type="slidenum">
              <a:rPr lang="en-US"/>
              <a:pPr/>
              <a:t>87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21923-0D55-1D40-AACC-018860A68B4F}" type="slidenum">
              <a:rPr lang="en-US"/>
              <a:pPr/>
              <a:t>88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214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6236BC-BABE-504E-8554-3E8502122AFA}" type="slidenum">
              <a:rPr lang="en-US"/>
              <a:pPr/>
              <a:t>89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259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86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503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17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155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436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663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947C70-7C9D-7C4A-9EB0-1C88E5287B0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To design a trigger mechanism, we must:</a:t>
            </a:r>
          </a:p>
          <a:p>
            <a:pPr lvl="1"/>
            <a:r>
              <a:rPr lang="en-US"/>
              <a:t>Specify the conditions under which the trigger is to be executed.</a:t>
            </a:r>
          </a:p>
          <a:p>
            <a:pPr lvl="1"/>
            <a:r>
              <a:rPr lang="en-US"/>
              <a:t>Specify the actions to be taken when the trigger executes.</a:t>
            </a:r>
          </a:p>
          <a:p>
            <a:r>
              <a:rPr lang="en-US"/>
              <a:t>Triggers introduced to SQL standard in SQL:1999, but supported even earlier using non-standard syntax by most databases.		</a:t>
            </a:r>
          </a:p>
        </p:txBody>
      </p:sp>
    </p:spTree>
    <p:extLst>
      <p:ext uri="{BB962C8B-B14F-4D97-AF65-F5344CB8AC3E}">
        <p14:creationId xmlns:p14="http://schemas.microsoft.com/office/powerpoint/2010/main" val="364615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9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E04F91-93EF-5A4F-BB98-E6C13878B5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430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613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344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CF324A-F5F7-BA4B-977A-3C3B5DFA37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/>
              <a:t>Use     </a:t>
            </a:r>
            <a:r>
              <a:rPr lang="en-US" b="1"/>
              <a:t>for each statement      </a:t>
            </a:r>
            <a:r>
              <a:rPr lang="en-US"/>
              <a:t>instead of    </a:t>
            </a:r>
            <a:r>
              <a:rPr lang="en-US" b="1"/>
              <a:t>for each row</a:t>
            </a:r>
          </a:p>
          <a:p>
            <a:pPr lvl="1"/>
            <a:r>
              <a:rPr lang="en-US"/>
              <a:t>Use     </a:t>
            </a:r>
            <a:r>
              <a:rPr lang="en-US" b="1"/>
              <a:t>referencing old table</a:t>
            </a:r>
            <a:r>
              <a:rPr lang="en-US"/>
              <a:t>   or   </a:t>
            </a:r>
            <a:r>
              <a:rPr lang="en-US" b="1"/>
              <a:t>referencing new table</a:t>
            </a:r>
            <a:r>
              <a:rPr lang="en-US"/>
              <a:t>   to refer to temporary tables  (called </a:t>
            </a:r>
            <a:r>
              <a:rPr lang="en-US" b="1" i="1">
                <a:solidFill>
                  <a:schemeClr val="tx2"/>
                </a:solidFill>
              </a:rPr>
              <a:t>transition tables</a:t>
            </a:r>
            <a:r>
              <a:rPr lang="en-US"/>
              <a:t>) containing the affected rows</a:t>
            </a:r>
          </a:p>
          <a:p>
            <a:pPr lvl="1"/>
            <a:r>
              <a:rPr lang="en-US"/>
              <a:t>Can be more efficient when dealing with SQL statements that update a large number of rows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>
              <a:lnSpc>
                <a:spcPct val="90000"/>
              </a:lnSpc>
            </a:pPr>
            <a:r>
              <a:rPr lang="en-US"/>
              <a:t>We sometimes require external world actions to be triggered on a database update</a:t>
            </a:r>
          </a:p>
          <a:p>
            <a:pPr lvl="1">
              <a:lnSpc>
                <a:spcPct val="90000"/>
              </a:lnSpc>
            </a:pPr>
            <a:r>
              <a:rPr lang="en-US"/>
              <a:t>E.g. re-ordering an item whose quantity in a warehouse has become small, or turning on an alarm light, </a:t>
            </a:r>
          </a:p>
          <a:p>
            <a:pPr>
              <a:lnSpc>
                <a:spcPct val="90000"/>
              </a:lnSpc>
            </a:pPr>
            <a:r>
              <a:rPr lang="en-US"/>
              <a:t>Triggers cannot be used to directly implement external-world actions, BUT</a:t>
            </a:r>
          </a:p>
          <a:p>
            <a:pPr lvl="1">
              <a:lnSpc>
                <a:spcPct val="90000"/>
              </a:lnSpc>
            </a:pPr>
            <a:r>
              <a:rPr lang="en-US"/>
              <a:t>Triggers can be used to record actions-to-be-taken in a separate table</a:t>
            </a:r>
          </a:p>
          <a:p>
            <a:pPr lvl="1">
              <a:lnSpc>
                <a:spcPct val="90000"/>
              </a:lnSpc>
            </a:pPr>
            <a:r>
              <a:rPr lang="en-US"/>
              <a:t>Have an external process that repeatedly scans the table, carries out external-world actions and deletes action from table</a:t>
            </a:r>
          </a:p>
          <a:p>
            <a:pPr>
              <a:lnSpc>
                <a:spcPct val="90000"/>
              </a:lnSpc>
            </a:pPr>
            <a:r>
              <a:rPr lang="en-US"/>
              <a:t>E.g.  Suppose a warehouse has the following tables</a:t>
            </a:r>
          </a:p>
          <a:p>
            <a:pPr lvl="1">
              <a:lnSpc>
                <a:spcPct val="90000"/>
              </a:lnSpc>
            </a:pPr>
            <a:r>
              <a:rPr lang="en-US" i="1"/>
              <a:t>inventory(item, level):  </a:t>
            </a:r>
            <a:r>
              <a:rPr lang="en-US"/>
              <a:t>How much of each item is in the warehouse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minlevel(item, level) :   </a:t>
            </a:r>
            <a:r>
              <a:rPr lang="en-US"/>
              <a:t>What is the minimum desired level of each item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reorder(item, amount):  </a:t>
            </a:r>
            <a:r>
              <a:rPr lang="en-US"/>
              <a:t>What quantity should we re-order at a time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orders(item, amount)  :  </a:t>
            </a:r>
            <a:r>
              <a:rPr lang="en-US"/>
              <a:t>Orders to be placed (read by external process)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349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719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B2AF87-4F43-9040-80C1-3AC234D841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719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10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39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823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858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10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2490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D98D-AC68-1B4C-8470-196A8D959C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286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1F0538-DFB4-3548-B676-E67194E383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266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A95F08-F60F-DE45-B620-EEEAFCC00B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3513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46BE86-BF5A-A64F-831E-F9D6F8803E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36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548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7DCA16-F500-974D-B5AA-D71E747CE2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77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30E9F7-B8B2-CA43-B62C-47FCEDEEBBF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837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41CF39-6146-3C41-9624-18B731C912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932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8D7653-48FF-0547-BEA0-91ECEEB4CA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8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8772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64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0311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8338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6533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541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42558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37278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8748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26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7934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26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05100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17184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39170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8969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6227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62262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50954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2937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97988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087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0502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35121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25989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4259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5991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13F77433-A129-734B-88C0-61E9C7D653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6650D91B-D94F-6848-8312-AC3F712071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2A9E0B4-D2A4-3449-9BBC-0C15EC5D97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31162929-33E5-5746-A579-6DE94BFC788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6DCC4FAC-3F50-1842-8770-B863450B82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D8E19450-C137-0843-8111-64BBAB91A0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C2625F1-690D-6A4A-9DB9-332938C2DE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B045A951-805E-A047-9130-998342F020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4173BFD8-30BD-584E-BB6C-B06570497F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8938E3EF-24C7-ED49-A254-A087714073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13AF5-DE38-6E40-8904-098D5B899C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31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822D28-DF46-8C43-A798-ACECE7068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34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DC51-CD5A-9546-8B91-3FEC0E5A1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A794A-0ABD-5C4C-8BF5-EDAE407255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7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2DE00-4BC9-BD45-9616-42756C1DE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18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F7F3-01E0-0E4E-86F5-322D22957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6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F5F44-5F28-9D47-AC0A-B46BEB248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57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F708-8962-9A4D-9B64-7B6855C65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49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7D452-EA86-094A-9A25-E83F96CB0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84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B7ADB1-3BB4-D843-871A-87817D7AA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8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C31C-51BE-5D4B-803C-44CEC2744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8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46BCB-3EA0-1D40-AE57-91FC6DA44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3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23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graphicFrame>
        <p:nvGraphicFramePr>
          <p:cNvPr id="706566" name="Rectangle 6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9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706566" name="Rectangle 6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67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Concepts, 6</a:t>
            </a:r>
            <a:r>
              <a:rPr lang="en-US" sz="16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</a:t>
            </a:r>
            <a:r>
              <a:rPr lang="en-US" sz="1600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  <a:b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</a:b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See 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  <a:hlinkClick r:id="rId4"/>
              </a:rPr>
              <a:t>www.db-book.com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for conditions on re-use </a:t>
            </a:r>
          </a:p>
        </p:txBody>
      </p:sp>
      <p:pic>
        <p:nvPicPr>
          <p:cNvPr id="706568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409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BEC767-4B38-F549-921E-B1B3B107FC5E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039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C98409-C199-044B-8AC2-5C3CAA0C75B0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2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6EAB8D-4AF0-F04F-B937-028AFB17D519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547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681D4A-9CA4-1F4B-A031-CFAB4B42206C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71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E68455D-D87C-A949-8920-9BAB66843B88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247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AE0ADD-AE90-6A4E-A21B-A733BA0B424A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8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7F9F24-B577-DE41-8517-7475354A2394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667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278183-0F65-4B42-AB29-4B68FDCC23A6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801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476B36-D3ED-BF4F-891E-D2C8EAF39707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869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F40B01-2E14-2847-BD01-16758C7C5422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313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985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04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0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98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64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2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33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15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068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822D28-DF46-8C43-A798-ACECE7068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2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DC51-CD5A-9546-8B91-3FEC0E5A1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176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7035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8481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5052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219200"/>
            <a:ext cx="8458200" cy="5105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03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40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A7EEC68-C79A-B64D-90BB-A39115F1E4A9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400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38400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404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6D2506-D648-AA44-A0E1-8591FC825F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43862B-7D83-E548-B4DF-AC4E480B01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C2966-89D3-C545-9CA5-FEEEAEEC2A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FC4C478-8F04-E64C-8A6B-1ABAA663D6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4DEDA28-6524-EA41-9088-B0A921F1C3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60D4FDA-8686-004B-BF6F-708E437D7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A4789E-F75E-4C45-8BC1-DC9EB787DA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365151A-6FDA-E747-AA74-B6E2D3300B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05742CB-6E69-2B4B-AF8D-0C28218938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135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135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5FB4C34-F6AE-454F-B917-F90040D2C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524000"/>
            <a:ext cx="8229600" cy="3733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FD2E95-5F95-6E44-9C7D-50BA2764D944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406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40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400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400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5B58843-043F-0B4D-AC14-73C699CE24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8400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38400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8404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442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E1C472A-BFAE-FA41-8A4D-108303395F1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590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8BCC6F2-932E-864D-9EF8-FCDF437B6B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276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8D4D142-9679-2C46-98B4-3A0186FDB7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41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8C7E2E7-8885-AB47-9223-8E87EB0040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685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096583-9339-D84C-B308-79F1914B60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629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8475B3-EF1B-1542-8F58-ECBA789343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411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96215E-F581-5143-BB21-6D275532A0D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802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00FD623-1F95-DC4E-93B9-3D95C2905BE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611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53580A1-78E3-804A-9E09-A86C5D39731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774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135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135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2988222-990B-314B-9DF0-031D995351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9356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7AEFC283-B329-4741-978A-9A156A72F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0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AE89-36B5-BC45-B277-BCD622CA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009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AE76-B3CE-1745-A760-2459537570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4F434-31AB-574A-95EC-2D51004C1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89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B6D73-87C6-2644-8B6B-6AF8FA2EA9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48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0827B-61E5-D449-B1B5-72D1656384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1F8D0-1DC5-9847-B90C-019BF6071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093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3B006-FD8E-E440-8104-1E281E4F4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62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3262-3228-4343-8D9B-95F6BDE3C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41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8F8C1-2A1B-FA4C-BB82-3E63ADD54D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023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95CA2-6484-6049-8A61-E1099D36F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93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78" name="Clip" r:id="rId3" imgW="0" imgH="0" progId="">
                  <p:embed/>
                </p:oleObj>
              </mc:Choice>
              <mc:Fallback>
                <p:oleObj name="Clip" r:id="rId3" imgW="0" imgH="0" progId="">
                  <p:embed/>
                  <p:pic>
                    <p:nvPicPr>
                      <p:cNvPr id="4" name="Rectangle 2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6135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02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2419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14302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2586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9350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6303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71445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4294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4348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5875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02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27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CC3300"/>
                </a:solidFill>
              </a:rPr>
              <a:t>19.</a:t>
            </a:r>
            <a:fld id="{FA5C156C-F8DD-2246-9FB8-8D1ACBDEE3E6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4884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845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48845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18.</a:t>
            </a:r>
            <a:fld id="{A1AF530F-D810-6A40-8AF4-69720E23A464}" type="slidenum">
              <a:rPr lang="en-US" sz="1000" b="1" smtClean="0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148488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9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0A8EF6BE-200D-F743-95D1-49AB78DD6AD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2"/>
        <a:buChar char="ê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2"/>
        <a:buChar char="Ø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2DA707-D6A7-B742-BFB0-23B715802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773" r:id="rId10"/>
    <p:sldLayoutId id="2147483774" r:id="rId11"/>
    <p:sldLayoutId id="2147483775" r:id="rId12"/>
    <p:sldLayoutId id="214748367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283EC02F-6EDB-0546-89D6-2A68FF3EBFE4}" type="slidenum">
              <a:rPr lang="en-US" baseline="0" smtClean="0">
                <a:solidFill>
                  <a:srgbClr val="666699"/>
                </a:solidFill>
                <a:ea typeface="ＭＳ Ｐゴシック" charset="0"/>
              </a:rPr>
              <a:pPr/>
              <a:t>‹#›</a:t>
            </a:fld>
            <a:endParaRPr lang="en-US" baseline="0">
              <a:solidFill>
                <a:srgbClr val="666699"/>
              </a:solidFill>
              <a:ea typeface="ＭＳ Ｐゴシック" charset="0"/>
            </a:endParaRPr>
          </a:p>
        </p:txBody>
      </p:sp>
      <p:sp>
        <p:nvSpPr>
          <p:cNvPr id="705540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</a:p>
        </p:txBody>
      </p:sp>
      <p:sp>
        <p:nvSpPr>
          <p:cNvPr id="705541" name="Text Box 5"/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6.</a:t>
            </a:r>
            <a:fld id="{D4B14A48-50BA-AE40-A0D0-2D1FD603CCDE}" type="slidenum">
              <a:rPr lang="en-US" sz="1000" b="1" baseline="0" smtClean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 baseline="0">
              <a:solidFill>
                <a:srgbClr val="CC33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055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 - 6</a:t>
            </a:r>
            <a:r>
              <a:rPr lang="en-US" sz="10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Edition</a:t>
            </a:r>
          </a:p>
        </p:txBody>
      </p:sp>
      <p:sp>
        <p:nvSpPr>
          <p:cNvPr id="705544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59 h 61"/>
              <a:gd name="T2" fmla="*/ 2 w 285"/>
              <a:gd name="T3" fmla="*/ 48 h 61"/>
              <a:gd name="T4" fmla="*/ 9 w 285"/>
              <a:gd name="T5" fmla="*/ 34 h 61"/>
              <a:gd name="T6" fmla="*/ 17 w 285"/>
              <a:gd name="T7" fmla="*/ 25 h 61"/>
              <a:gd name="T8" fmla="*/ 30 w 285"/>
              <a:gd name="T9" fmla="*/ 17 h 61"/>
              <a:gd name="T10" fmla="*/ 45 w 285"/>
              <a:gd name="T11" fmla="*/ 10 h 61"/>
              <a:gd name="T12" fmla="*/ 57 w 285"/>
              <a:gd name="T13" fmla="*/ 6 h 61"/>
              <a:gd name="T14" fmla="*/ 70 w 285"/>
              <a:gd name="T15" fmla="*/ 2 h 61"/>
              <a:gd name="T16" fmla="*/ 85 w 285"/>
              <a:gd name="T17" fmla="*/ 0 h 61"/>
              <a:gd name="T18" fmla="*/ 100 w 285"/>
              <a:gd name="T19" fmla="*/ 0 h 61"/>
              <a:gd name="T20" fmla="*/ 118 w 285"/>
              <a:gd name="T21" fmla="*/ 0 h 61"/>
              <a:gd name="T22" fmla="*/ 137 w 285"/>
              <a:gd name="T23" fmla="*/ 0 h 61"/>
              <a:gd name="T24" fmla="*/ 154 w 285"/>
              <a:gd name="T25" fmla="*/ 2 h 61"/>
              <a:gd name="T26" fmla="*/ 173 w 285"/>
              <a:gd name="T27" fmla="*/ 6 h 61"/>
              <a:gd name="T28" fmla="*/ 192 w 285"/>
              <a:gd name="T29" fmla="*/ 8 h 61"/>
              <a:gd name="T30" fmla="*/ 209 w 285"/>
              <a:gd name="T31" fmla="*/ 12 h 61"/>
              <a:gd name="T32" fmla="*/ 224 w 285"/>
              <a:gd name="T33" fmla="*/ 15 h 61"/>
              <a:gd name="T34" fmla="*/ 239 w 285"/>
              <a:gd name="T35" fmla="*/ 19 h 61"/>
              <a:gd name="T36" fmla="*/ 254 w 285"/>
              <a:gd name="T37" fmla="*/ 23 h 61"/>
              <a:gd name="T38" fmla="*/ 266 w 285"/>
              <a:gd name="T39" fmla="*/ 25 h 61"/>
              <a:gd name="T40" fmla="*/ 273 w 285"/>
              <a:gd name="T41" fmla="*/ 27 h 61"/>
              <a:gd name="T42" fmla="*/ 283 w 285"/>
              <a:gd name="T43" fmla="*/ 31 h 61"/>
              <a:gd name="T44" fmla="*/ 279 w 285"/>
              <a:gd name="T45" fmla="*/ 44 h 61"/>
              <a:gd name="T46" fmla="*/ 273 w 285"/>
              <a:gd name="T47" fmla="*/ 42 h 61"/>
              <a:gd name="T48" fmla="*/ 260 w 285"/>
              <a:gd name="T49" fmla="*/ 40 h 61"/>
              <a:gd name="T50" fmla="*/ 241 w 285"/>
              <a:gd name="T51" fmla="*/ 36 h 61"/>
              <a:gd name="T52" fmla="*/ 230 w 285"/>
              <a:gd name="T53" fmla="*/ 34 h 61"/>
              <a:gd name="T54" fmla="*/ 218 w 285"/>
              <a:gd name="T55" fmla="*/ 32 h 61"/>
              <a:gd name="T56" fmla="*/ 207 w 285"/>
              <a:gd name="T57" fmla="*/ 31 h 61"/>
              <a:gd name="T58" fmla="*/ 196 w 285"/>
              <a:gd name="T59" fmla="*/ 29 h 61"/>
              <a:gd name="T60" fmla="*/ 182 w 285"/>
              <a:gd name="T61" fmla="*/ 27 h 61"/>
              <a:gd name="T62" fmla="*/ 173 w 285"/>
              <a:gd name="T63" fmla="*/ 25 h 61"/>
              <a:gd name="T64" fmla="*/ 163 w 285"/>
              <a:gd name="T65" fmla="*/ 23 h 61"/>
              <a:gd name="T66" fmla="*/ 154 w 285"/>
              <a:gd name="T67" fmla="*/ 21 h 61"/>
              <a:gd name="T68" fmla="*/ 142 w 285"/>
              <a:gd name="T69" fmla="*/ 19 h 61"/>
              <a:gd name="T70" fmla="*/ 110 w 285"/>
              <a:gd name="T71" fmla="*/ 15 h 61"/>
              <a:gd name="T72" fmla="*/ 83 w 285"/>
              <a:gd name="T73" fmla="*/ 21 h 61"/>
              <a:gd name="T74" fmla="*/ 59 w 285"/>
              <a:gd name="T75" fmla="*/ 29 h 61"/>
              <a:gd name="T76" fmla="*/ 53 w 285"/>
              <a:gd name="T77" fmla="*/ 31 h 61"/>
              <a:gd name="T78" fmla="*/ 43 w 285"/>
              <a:gd name="T79" fmla="*/ 34 h 61"/>
              <a:gd name="T80" fmla="*/ 32 w 285"/>
              <a:gd name="T81" fmla="*/ 38 h 61"/>
              <a:gd name="T82" fmla="*/ 23 w 285"/>
              <a:gd name="T83" fmla="*/ 44 h 61"/>
              <a:gd name="T84" fmla="*/ 7 w 285"/>
              <a:gd name="T85" fmla="*/ 55 h 61"/>
              <a:gd name="T86" fmla="*/ 2 w 285"/>
              <a:gd name="T87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pic>
        <p:nvPicPr>
          <p:cNvPr id="705545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84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680" r:id="rId3"/>
    <p:sldLayoutId id="2147483681" r:id="rId4"/>
    <p:sldLayoutId id="2147483682" r:id="rId5"/>
    <p:sldLayoutId id="2147483683" r:id="rId6"/>
    <p:sldLayoutId id="2147483770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>
                  <a:solidFill>
                    <a:prstClr val="white"/>
                  </a:solidFill>
                  <a:latin typeface="Lucida Sans Unicode"/>
                </a:endParaRP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5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697" r:id="rId8"/>
    <p:sldLayoutId id="2147483793" r:id="rId9"/>
    <p:sldLayoutId id="2147483771" r:id="rId10"/>
    <p:sldLayoutId id="214748377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3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7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2DA707-D6A7-B742-BFB0-23B715802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79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29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fld id="{DF640892-6C52-0146-9C0E-A3FB8A35C3B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298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8298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684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29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29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fld id="{5A04750C-216D-E74E-BC57-22DD1613E89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8298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8298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1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F03EB677-0FCC-8847-90BC-2AD046616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0"/>
        <a:buChar char="ê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0"/>
        <a:buChar char="Ø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17.</a:t>
            </a:r>
            <a:fld id="{5E774FB5-4602-994B-8BB7-C151DEA85BAE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16077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8" name="Text Box 10"/>
          <p:cNvSpPr txBox="1">
            <a:spLocks noChangeArrowheads="1"/>
          </p:cNvSpPr>
          <p:nvPr userDrawn="1"/>
        </p:nvSpPr>
        <p:spPr bwMode="auto">
          <a:xfrm>
            <a:off x="0" y="6613525"/>
            <a:ext cx="2609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  <a:r>
              <a:rPr lang="en-US" sz="1000" b="1">
                <a:solidFill>
                  <a:srgbClr val="CC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44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gresql.org/docs/12/sql-createtrigger.html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p-gmbh.ch/ora/sql/create_trigger.html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5.bin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ecurity/row-level-security?view=sql-server-ver15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208.4165" TargetMode="External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ooq.org/2016/04/25/10-sql-tricks-that-you-didnt-think-were-possibl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9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50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50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50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50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50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5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50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50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50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50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50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50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50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50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9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50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50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50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50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50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9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5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55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55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5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5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5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55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0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02.jpe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0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0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slideLayout" Target="../slideLayouts/slideLayout60.xml"/><Relationship Id="rId1" Type="http://schemas.openxmlformats.org/officeDocument/2006/relationships/video" Target="https://www.youtube.com/embed/9eMWG3fwiEU?start=20&amp;feature=oembed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5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55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55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5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55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55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11.png"/><Relationship Id="rId4" Type="http://schemas.openxmlformats.org/officeDocument/2006/relationships/image" Target="../media/image110.emf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5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5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55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5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55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55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55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55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55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55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55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5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55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55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55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55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28.emf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30.emf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55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55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55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55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55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55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55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55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55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3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37.emf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41.emf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55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5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5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5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59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47.pn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48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49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55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55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55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51.png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5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55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55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55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55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55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5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55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55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55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55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55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5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5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55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5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55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55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0.wmf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55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55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55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55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55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55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3.wmf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5.wmf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7.xml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67.wmf"/><Relationship Id="rId4" Type="http://schemas.openxmlformats.org/officeDocument/2006/relationships/oleObject" Target="../embeddings/oleObject10.bin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8.xml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7.wmf"/><Relationship Id="rId4" Type="http://schemas.openxmlformats.org/officeDocument/2006/relationships/oleObject" Target="../embeddings/oleObject11.bin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78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7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78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83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78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71.emf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7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93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173.emf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93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8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93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04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0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78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8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8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8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7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jpeg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1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12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16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16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16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16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16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12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16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16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16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12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12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7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78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78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78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78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78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78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78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7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sv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8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78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78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jpeg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23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23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23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23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23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3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23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23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3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23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23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23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23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23.xml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0.xml"/><Relationship Id="rId2" Type="http://schemas.openxmlformats.org/officeDocument/2006/relationships/slideLayout" Target="../slideLayouts/slideLayout12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07.wmf"/><Relationship Id="rId4" Type="http://schemas.openxmlformats.org/officeDocument/2006/relationships/oleObject" Target="../embeddings/oleObject12.bin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23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23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23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23.xml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23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23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23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23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23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23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23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23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23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27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23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27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23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27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23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23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23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1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123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123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123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213.svg"/><Relationship Id="rId4" Type="http://schemas.openxmlformats.org/officeDocument/2006/relationships/image" Target="../media/image212.png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123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123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12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123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127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127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127.xml"/></Relationships>
</file>

<file path=ppt/slides/_rels/slide7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123.xml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123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133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123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123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12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1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123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123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123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123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123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123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123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123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12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123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1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123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123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127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127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127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123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1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123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1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123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127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1.xml"/></Relationships>
</file>

<file path=ppt/slides/_rels/slide7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123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1.xml"/></Relationships>
</file>

<file path=ppt/slides/_rels/slide7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78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104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104.xml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10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104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104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104.xml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104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104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104.xml"/></Relationships>
</file>

<file path=ppt/slides/_rels/slide7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104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104.xml"/></Relationships>
</file>

<file path=ppt/slides/_rels/slide7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990600"/>
            <a:ext cx="7162800" cy="14700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sz="4444" u="sng" dirty="0">
                <a:ea typeface="+mj-ea"/>
                <a:cs typeface="+mj-cs"/>
              </a:rPr>
              <a:t>Relational Model;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4290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dirty="0"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dirty="0">
                <a:latin typeface="Calibri" charset="0"/>
              </a:rPr>
              <a:t>                   </a:t>
            </a:r>
            <a:r>
              <a:rPr lang="en-US" dirty="0" err="1">
                <a:latin typeface="Calibri" charset="0"/>
              </a:rPr>
              <a:t>amol@umd.edu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year)</a:t>
            </a:r>
          </a:p>
          <a:p>
            <a:pPr marL="109537" indent="0">
              <a:buNone/>
            </a:pPr>
            <a:r>
              <a:rPr lang="en-US" sz="2400" dirty="0"/>
              <a:t>student(ID,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/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/>
              <a:t>time_slot_id</a:t>
            </a:r>
            <a:r>
              <a:rPr lang="en-US" sz="2400" dirty="0"/>
              <a:t>, day, </a:t>
            </a:r>
            <a:r>
              <a:rPr lang="en-US" sz="2400" dirty="0" err="1"/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7517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insert into </a:t>
            </a:r>
            <a:r>
              <a:rPr lang="en-US" sz="2000" i="1">
                <a:latin typeface="Calibri" charset="0"/>
              </a:rPr>
              <a:t>borrower</a:t>
            </a:r>
            <a:r>
              <a:rPr lang="en-US" sz="2000" b="1">
                <a:latin typeface="Calibri" charset="0"/>
              </a:rPr>
              <a:t> 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	(select </a:t>
            </a:r>
            <a:r>
              <a:rPr lang="en-US" sz="2000" i="1">
                <a:latin typeface="Calibri" charset="0"/>
              </a:rPr>
              <a:t>customer-name, account-number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  </a:t>
            </a:r>
            <a:r>
              <a:rPr lang="en-US" sz="2000" b="1">
                <a:latin typeface="Calibri" charset="0"/>
              </a:rPr>
              <a:t>		 from </a:t>
            </a:r>
            <a:r>
              <a:rPr lang="en-US" sz="2000" i="1">
                <a:latin typeface="Calibri" charset="0"/>
              </a:rPr>
              <a:t>depositor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</a:t>
            </a:r>
            <a:r>
              <a:rPr lang="en-US" sz="2000" b="1">
                <a:latin typeface="Calibri" charset="0"/>
              </a:rPr>
              <a:t>		 where </a:t>
            </a:r>
            <a:r>
              <a:rPr lang="en-US" sz="2000" i="1">
                <a:latin typeface="Calibri" charset="0"/>
              </a:rPr>
              <a:t>nrow.account-number = depositor.account-number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        insert into </a:t>
            </a:r>
            <a:r>
              <a:rPr lang="en-US" sz="2000" i="1">
                <a:latin typeface="Calibri" charset="0"/>
              </a:rPr>
              <a:t>loan </a:t>
            </a:r>
            <a:r>
              <a:rPr lang="en-US" sz="2000" b="1">
                <a:latin typeface="Calibri" charset="0"/>
              </a:rPr>
              <a:t>values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		(</a:t>
            </a:r>
            <a:r>
              <a:rPr lang="en-US" sz="2000" i="1">
                <a:latin typeface="Calibri" charset="0"/>
              </a:rPr>
              <a:t>nrow.account-number, nrow.branch-name, nrow.balance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       </a:t>
            </a:r>
            <a:r>
              <a:rPr lang="en-US" sz="2000" b="1">
                <a:latin typeface="Calibri" charset="0"/>
              </a:rPr>
              <a:t> update </a:t>
            </a:r>
            <a:r>
              <a:rPr lang="en-US" sz="2000" i="1">
                <a:latin typeface="Calibri" charset="0"/>
              </a:rPr>
              <a:t>account </a:t>
            </a:r>
            <a:r>
              <a:rPr lang="en-US" sz="2000" b="1">
                <a:latin typeface="Calibri" charset="0"/>
              </a:rPr>
              <a:t>set </a:t>
            </a:r>
            <a:r>
              <a:rPr lang="en-US" sz="2000" i="1">
                <a:latin typeface="Calibri" charset="0"/>
              </a:rPr>
              <a:t>balance </a:t>
            </a:r>
            <a:r>
              <a:rPr lang="en-US" sz="2000">
                <a:latin typeface="Calibri" charset="0"/>
              </a:rPr>
              <a:t>=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	where </a:t>
            </a:r>
            <a:r>
              <a:rPr lang="en-US" sz="2000" i="1">
                <a:latin typeface="Calibri" charset="0"/>
              </a:rPr>
              <a:t>account.account-number = nrow.account-number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end		</a:t>
            </a:r>
          </a:p>
        </p:txBody>
      </p:sp>
    </p:spTree>
    <p:extLst>
      <p:ext uri="{BB962C8B-B14F-4D97-AF65-F5344CB8AC3E}">
        <p14:creationId xmlns:p14="http://schemas.microsoft.com/office/powerpoint/2010/main" val="18597301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PostgreSQL Trigger Syntax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057BEB-89C4-7D4F-B16F-D8C0E4F8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762460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EED6E-6A8C-2B40-9F5E-909396EC19BC}"/>
              </a:ext>
            </a:extLst>
          </p:cNvPr>
          <p:cNvSpPr/>
          <p:nvPr/>
        </p:nvSpPr>
        <p:spPr>
          <a:xfrm>
            <a:off x="304800" y="4953000"/>
            <a:ext cx="4118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/>
              </a:rPr>
              <a:t>https://www.postgresql.org/docs/12/sql-createtrigger.html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NOTE: We use PostgreSQL 10, which does not support PROCEUDRE</a:t>
            </a:r>
          </a:p>
        </p:txBody>
      </p:sp>
    </p:spTree>
    <p:extLst>
      <p:ext uri="{BB962C8B-B14F-4D97-AF65-F5344CB8AC3E}">
        <p14:creationId xmlns:p14="http://schemas.microsoft.com/office/powerpoint/2010/main" val="183746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Triggers…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External World Actions</a:t>
            </a:r>
          </a:p>
          <a:p>
            <a:pPr lvl="1"/>
            <a:r>
              <a:rPr lang="en-US">
                <a:latin typeface="Calibri" charset="0"/>
              </a:rPr>
              <a:t>How does the DB </a:t>
            </a:r>
            <a:r>
              <a:rPr lang="en-US" i="1">
                <a:latin typeface="Calibri" charset="0"/>
              </a:rPr>
              <a:t>order</a:t>
            </a:r>
            <a:r>
              <a:rPr lang="en-US">
                <a:latin typeface="Calibri" charset="0"/>
              </a:rPr>
              <a:t> something if the inventory is low ?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Syntax</a:t>
            </a:r>
          </a:p>
          <a:p>
            <a:pPr lvl="1"/>
            <a:r>
              <a:rPr lang="en-US">
                <a:latin typeface="Calibri" charset="0"/>
              </a:rPr>
              <a:t>Every system has its own syntax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Careful with triggers</a:t>
            </a:r>
          </a:p>
          <a:p>
            <a:pPr lvl="1"/>
            <a:r>
              <a:rPr lang="en-US">
                <a:latin typeface="Calibri" charset="0"/>
              </a:rPr>
              <a:t>Cascading triggers, Infinite Sequences…</a:t>
            </a:r>
          </a:p>
          <a:p>
            <a:pPr lvl="4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More Info/Examples:</a:t>
            </a:r>
          </a:p>
          <a:p>
            <a:pPr lvl="1"/>
            <a:r>
              <a:rPr lang="en-US">
                <a:latin typeface="Calibri" charset="0"/>
                <a:hlinkClick r:id="rId3"/>
              </a:rPr>
              <a:t>http://www.adp-gmbh.ch/ora/sql/create_trigger.html</a:t>
            </a:r>
            <a:endParaRPr lang="en-US">
              <a:latin typeface="Calibri" charset="0"/>
            </a:endParaRPr>
          </a:p>
          <a:p>
            <a:pPr lvl="1"/>
            <a:r>
              <a:rPr lang="en-US">
                <a:latin typeface="Calibri" charset="0"/>
              </a:rPr>
              <a:t>Google: “create trigger” oracle download-uk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493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latin typeface="Calibri" charset="0"/>
              </a:rPr>
              <a:t>A transaction is a sequence of queries and update statements executed as a single unit</a:t>
            </a:r>
          </a:p>
          <a:p>
            <a:pPr lvl="1"/>
            <a:r>
              <a:rPr lang="en-US" sz="1800">
                <a:latin typeface="Calibri" charset="0"/>
              </a:rPr>
              <a:t>Transactions are started implicitly and terminated by one of</a:t>
            </a:r>
          </a:p>
          <a:p>
            <a:pPr lvl="2"/>
            <a:r>
              <a:rPr lang="en-US" sz="1800">
                <a:solidFill>
                  <a:srgbClr val="0000FF"/>
                </a:solidFill>
                <a:latin typeface="Calibri" charset="0"/>
              </a:rPr>
              <a:t>commit work</a:t>
            </a:r>
            <a:r>
              <a:rPr lang="en-US" sz="1800">
                <a:latin typeface="Calibri" charset="0"/>
              </a:rPr>
              <a:t>: makes all updates of the transaction permanent in the database</a:t>
            </a:r>
          </a:p>
          <a:p>
            <a:pPr lvl="2"/>
            <a:r>
              <a:rPr lang="en-US" sz="1800">
                <a:solidFill>
                  <a:srgbClr val="0000FF"/>
                </a:solidFill>
                <a:latin typeface="Calibri" charset="0"/>
              </a:rPr>
              <a:t>rollback work</a:t>
            </a:r>
            <a:r>
              <a:rPr lang="en-US" sz="1800">
                <a:latin typeface="Calibri" charset="0"/>
              </a:rPr>
              <a:t>: undoes all updates performed by the transaction. </a:t>
            </a:r>
          </a:p>
          <a:p>
            <a:r>
              <a:rPr lang="en-US" sz="2000">
                <a:latin typeface="Calibri" charset="0"/>
              </a:rPr>
              <a:t>Motivating example</a:t>
            </a:r>
          </a:p>
          <a:p>
            <a:pPr lvl="1"/>
            <a:r>
              <a:rPr lang="en-US" sz="1800">
                <a:latin typeface="Calibri" charset="0"/>
              </a:rPr>
              <a:t>Transfer of money from one account to another involves two steps:</a:t>
            </a:r>
          </a:p>
          <a:p>
            <a:pPr lvl="2"/>
            <a:r>
              <a:rPr lang="en-US" sz="1800">
                <a:latin typeface="Calibri" charset="0"/>
              </a:rPr>
              <a:t>  deduct from one account and credit to another</a:t>
            </a:r>
          </a:p>
          <a:p>
            <a:pPr lvl="1"/>
            <a:r>
              <a:rPr lang="en-US" sz="1800">
                <a:latin typeface="Calibri" charset="0"/>
              </a:rPr>
              <a:t>If one steps succeeds and the other fails, database is in an inconsistent state</a:t>
            </a:r>
          </a:p>
          <a:p>
            <a:pPr lvl="1"/>
            <a:r>
              <a:rPr lang="en-US" sz="1800">
                <a:latin typeface="Calibri" charset="0"/>
              </a:rPr>
              <a:t>Therefore, either both steps should succeed or neither should</a:t>
            </a:r>
          </a:p>
          <a:p>
            <a:r>
              <a:rPr lang="en-US" sz="2000">
                <a:latin typeface="Calibri" charset="0"/>
              </a:rPr>
              <a:t>If any step of a transaction fails, all work done by the transaction can be undone by rollback work.  </a:t>
            </a:r>
          </a:p>
          <a:p>
            <a:r>
              <a:rPr lang="en-US" sz="2000">
                <a:latin typeface="Calibri" charset="0"/>
              </a:rPr>
              <a:t>Rollback of incomplete transactions is done automatically, in case of system failures </a:t>
            </a:r>
          </a:p>
        </p:txBody>
      </p:sp>
    </p:spTree>
    <p:extLst>
      <p:ext uri="{BB962C8B-B14F-4D97-AF65-F5344CB8AC3E}">
        <p14:creationId xmlns:p14="http://schemas.microsoft.com/office/powerpoint/2010/main" val="31914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 (Cont.)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In most database systems, each SQL statement that executes successfully is automatically committed.  </a:t>
            </a:r>
          </a:p>
          <a:p>
            <a:pPr lvl="1"/>
            <a:r>
              <a:rPr lang="en-US">
                <a:latin typeface="Calibri" charset="0"/>
              </a:rPr>
              <a:t>Each transaction would then consist of only a single statement</a:t>
            </a:r>
          </a:p>
          <a:p>
            <a:pPr lvl="1"/>
            <a:r>
              <a:rPr lang="en-US">
                <a:latin typeface="Calibri" charset="0"/>
              </a:rPr>
              <a:t>Automatic commit can usually be turned off, allowing multi-statement transactions,  but how to do so depends on the database system</a:t>
            </a:r>
          </a:p>
          <a:p>
            <a:pPr lvl="1"/>
            <a:r>
              <a:rPr lang="en-US">
                <a:latin typeface="Calibri" charset="0"/>
              </a:rPr>
              <a:t>Another option in SQL:1999:  enclose statements within</a:t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    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begin atomic</a:t>
            </a:r>
            <a:br>
              <a:rPr lang="en-US">
                <a:solidFill>
                  <a:srgbClr val="0000FF"/>
                </a:solidFill>
                <a:latin typeface="Calibri" charset="0"/>
              </a:rPr>
            </a:br>
            <a:r>
              <a:rPr lang="en-US">
                <a:solidFill>
                  <a:srgbClr val="0000FF"/>
                </a:solidFill>
                <a:latin typeface="Calibri" charset="0"/>
              </a:rPr>
              <a:t>        … </a:t>
            </a:r>
            <a:br>
              <a:rPr lang="en-US">
                <a:solidFill>
                  <a:srgbClr val="0000FF"/>
                </a:solidFill>
                <a:latin typeface="Calibri" charset="0"/>
              </a:rPr>
            </a:br>
            <a:r>
              <a:rPr lang="en-US">
                <a:solidFill>
                  <a:srgbClr val="0000FF"/>
                </a:solidFill>
                <a:latin typeface="Calibri" charset="0"/>
              </a:rPr>
              <a:t>     end</a:t>
            </a:r>
          </a:p>
        </p:txBody>
      </p:sp>
    </p:spTree>
    <p:extLst>
      <p:ext uri="{BB962C8B-B14F-4D97-AF65-F5344CB8AC3E}">
        <p14:creationId xmlns:p14="http://schemas.microsoft.com/office/powerpoint/2010/main" val="27655484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u="sng" dirty="0">
                <a:ea typeface="+mj-ea"/>
                <a:cs typeface="+mj-cs"/>
              </a:rPr>
              <a:t>Aside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3091434"/>
            <a:ext cx="75438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003794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9.1, 9.2, 9.3.5, 9.3.6, 9.4.3</a:t>
            </a:r>
          </a:p>
          <a:p>
            <a:pPr lvl="1"/>
            <a:r>
              <a:rPr lang="en-US" dirty="0">
                <a:latin typeface="Calibri" charset="0"/>
              </a:rPr>
              <a:t>Much not covered in depth in the book, but lot of good tutorials on the web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Web Applications Work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Some of the underlying technologies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REST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009187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/>
              </a:rPr>
              <a:t>Application Architecture Evolution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7788513" cy="1986296"/>
          </a:xfrm>
        </p:spPr>
        <p:txBody>
          <a:bodyPr/>
          <a:lstStyle/>
          <a:p>
            <a:r>
              <a:rPr lang="en-US" altLang="en-US" dirty="0"/>
              <a:t>Three distinct era</a:t>
            </a:r>
            <a:r>
              <a:rPr lang="en-US" altLang="ja-JP" dirty="0"/>
              <a:t>s of application architecture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Mainframe (1960’</a:t>
            </a:r>
            <a:r>
              <a:rPr lang="en-US" altLang="ja-JP" dirty="0">
                <a:ea typeface="ＭＳ Ｐゴシック" pitchFamily="34" charset="-128"/>
              </a:rPr>
              <a:t>s and 70’s)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Personal computer era (1980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Web era (mid 1990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onwards)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Web and Smartphone era (2010 onwards)</a:t>
            </a: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992" y="3581400"/>
            <a:ext cx="7788513" cy="24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80878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6DFCA1-678E-974F-80C8-ECF8F2EB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browsers and mobile applications have become de facto standard user interface </a:t>
            </a:r>
          </a:p>
          <a:p>
            <a:pPr lvl="1"/>
            <a:r>
              <a:rPr lang="en-US" dirty="0"/>
              <a:t>Wide cross-platform accessibility</a:t>
            </a:r>
          </a:p>
          <a:p>
            <a:pPr lvl="1"/>
            <a:r>
              <a:rPr lang="en-US" dirty="0"/>
              <a:t>No need to download something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or Mobile Applications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421633"/>
            <a:ext cx="4099059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7369F40-B3F3-C942-9AEB-73FDB727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4974" y="4523546"/>
            <a:ext cx="4098550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BB0DD-7C41-D140-90AD-9138F71AE1A2}"/>
              </a:ext>
            </a:extLst>
          </p:cNvPr>
          <p:cNvSpPr txBox="1"/>
          <p:nvPr/>
        </p:nvSpPr>
        <p:spPr>
          <a:xfrm>
            <a:off x="4490357" y="3236967"/>
            <a:ext cx="412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Three Tier or Two Tier Architectures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33BA5C6-97FB-354F-8B6B-E5A52DA17ACC}"/>
              </a:ext>
            </a:extLst>
          </p:cNvPr>
          <p:cNvSpPr/>
          <p:nvPr/>
        </p:nvSpPr>
        <p:spPr>
          <a:xfrm rot="3971683">
            <a:off x="6202043" y="3997898"/>
            <a:ext cx="1038317" cy="2043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253B316-64DA-A041-9D7A-E9C314D36BB3}"/>
              </a:ext>
            </a:extLst>
          </p:cNvPr>
          <p:cNvSpPr/>
          <p:nvPr/>
        </p:nvSpPr>
        <p:spPr>
          <a:xfrm rot="8997419">
            <a:off x="3774389" y="3621945"/>
            <a:ext cx="858266" cy="2163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6643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runs where?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94288"/>
            <a:ext cx="4419600" cy="237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58D3F0-CC92-B548-8FE4-05E433CFC7C1}"/>
              </a:ext>
            </a:extLst>
          </p:cNvPr>
          <p:cNvGrpSpPr/>
          <p:nvPr/>
        </p:nvGrpSpPr>
        <p:grpSpPr>
          <a:xfrm>
            <a:off x="222738" y="3269098"/>
            <a:ext cx="3352800" cy="2634724"/>
            <a:chOff x="222738" y="3269098"/>
            <a:chExt cx="3352800" cy="26347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DDC90B-F3DB-514A-A96A-8F089E2B83E9}"/>
                </a:ext>
              </a:extLst>
            </p:cNvPr>
            <p:cNvSpPr txBox="1"/>
            <p:nvPr/>
          </p:nvSpPr>
          <p:spPr>
            <a:xfrm>
              <a:off x="222738" y="3657053"/>
              <a:ext cx="33528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Web Browser (Firefox, Chrome, Safari, Edge)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HTML to render webpages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Javascript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for “client-side scripting” (running code in your browser without contacting the server)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Flash (not supported much – too much security risk)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 “applets” – less common today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7DA2FA8-0734-F946-918A-32DC4CC5251E}"/>
                </a:ext>
              </a:extLst>
            </p:cNvPr>
            <p:cNvSpPr/>
            <p:nvPr/>
          </p:nvSpPr>
          <p:spPr>
            <a:xfrm rot="19372274">
              <a:off x="875332" y="3269098"/>
              <a:ext cx="585913" cy="31980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701BC3-8FD5-7E48-B108-B763F0CE9243}"/>
              </a:ext>
            </a:extLst>
          </p:cNvPr>
          <p:cNvGrpSpPr/>
          <p:nvPr/>
        </p:nvGrpSpPr>
        <p:grpSpPr>
          <a:xfrm>
            <a:off x="5276938" y="-23703"/>
            <a:ext cx="3486062" cy="1978123"/>
            <a:chOff x="5276938" y="-23703"/>
            <a:chExt cx="3486062" cy="19781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8D8F99-9801-9F45-856C-79C34B39F745}"/>
                </a:ext>
              </a:extLst>
            </p:cNvPr>
            <p:cNvSpPr txBox="1"/>
            <p:nvPr/>
          </p:nvSpPr>
          <p:spPr>
            <a:xfrm>
              <a:off x="5410200" y="-23703"/>
              <a:ext cx="3352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Flask, Django, Tomcat, Node.js, and others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Accept requests from the client and pass to the application server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Pass application server response back to the client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Support HTTP and HTTPS connections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2720F3F-981B-D34C-887D-96B7410E5094}"/>
                </a:ext>
              </a:extLst>
            </p:cNvPr>
            <p:cNvSpPr/>
            <p:nvPr/>
          </p:nvSpPr>
          <p:spPr>
            <a:xfrm rot="6741474">
              <a:off x="4951284" y="1488400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E3F3DB-2886-2A41-8B34-FB530B54CB61}"/>
              </a:ext>
            </a:extLst>
          </p:cNvPr>
          <p:cNvGrpSpPr/>
          <p:nvPr/>
        </p:nvGrpSpPr>
        <p:grpSpPr>
          <a:xfrm>
            <a:off x="4457700" y="2861898"/>
            <a:ext cx="3352800" cy="3681819"/>
            <a:chOff x="4457700" y="2861898"/>
            <a:chExt cx="3352800" cy="36818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83BED3-B7F1-844F-B372-74AD715375C1}"/>
                </a:ext>
              </a:extLst>
            </p:cNvPr>
            <p:cNvSpPr txBox="1"/>
            <p:nvPr/>
          </p:nvSpPr>
          <p:spPr>
            <a:xfrm>
              <a:off x="4457700" y="4512392"/>
              <a:ext cx="33528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PostgreSQL, Oracle, SQL Server, Amazon RDS (Relational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MongoDB (Document/JSON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SQLite --- not typically for production environments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Pretty much any database can be used…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C8E8CA6-FFB1-694E-BF46-AC6175D2152C}"/>
                </a:ext>
              </a:extLst>
            </p:cNvPr>
            <p:cNvSpPr/>
            <p:nvPr/>
          </p:nvSpPr>
          <p:spPr>
            <a:xfrm rot="15461968">
              <a:off x="4744002" y="3565833"/>
              <a:ext cx="1637197" cy="22932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165EBE-50A8-8B48-A368-9D1402433635}"/>
              </a:ext>
            </a:extLst>
          </p:cNvPr>
          <p:cNvGrpSpPr/>
          <p:nvPr/>
        </p:nvGrpSpPr>
        <p:grpSpPr>
          <a:xfrm>
            <a:off x="5562600" y="2216741"/>
            <a:ext cx="3552092" cy="1815882"/>
            <a:chOff x="5562600" y="2216741"/>
            <a:chExt cx="3552092" cy="18158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906462-3930-B54D-BADF-F65D32717B1C}"/>
                </a:ext>
              </a:extLst>
            </p:cNvPr>
            <p:cNvSpPr txBox="1"/>
            <p:nvPr/>
          </p:nvSpPr>
          <p:spPr>
            <a:xfrm>
              <a:off x="6266127" y="2216741"/>
              <a:ext cx="28485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Encapsulates business logic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support different user flows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handle all of the rendering and visualization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Ruby-on-rails, Django, Flask, Angular, React, PHP, and many others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29BA70C-DD07-484F-8402-4921C005FB11}"/>
                </a:ext>
              </a:extLst>
            </p:cNvPr>
            <p:cNvSpPr/>
            <p:nvPr/>
          </p:nvSpPr>
          <p:spPr>
            <a:xfrm rot="10800000">
              <a:off x="5562600" y="2328136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3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46872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5BB582-81E6-AC45-9A1D-46EA9E7B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pPr lvl="1"/>
            <a:r>
              <a:rPr lang="en-US" dirty="0"/>
              <a:t>Controls display of content on webpages</a:t>
            </a:r>
          </a:p>
          <a:p>
            <a:r>
              <a:rPr lang="en-US" dirty="0"/>
              <a:t>HTTP/HTTPS, Sessions, Cookies</a:t>
            </a:r>
          </a:p>
          <a:p>
            <a:pPr lvl="1"/>
            <a:r>
              <a:rPr lang="en-US" dirty="0"/>
              <a:t>How “clients” connect to “servers”</a:t>
            </a:r>
          </a:p>
          <a:p>
            <a:r>
              <a:rPr lang="en-US" dirty="0"/>
              <a:t>Server-side vs client-side scripting</a:t>
            </a:r>
          </a:p>
          <a:p>
            <a:pPr lvl="1"/>
            <a:r>
              <a:rPr lang="en-US" dirty="0"/>
              <a:t>Some processing happens on the server, but increasingly on the client (though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r>
              <a:rPr lang="en-US" dirty="0"/>
              <a:t>REST, SOAP,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Protocols for “clients” to requests things from the “servers” (or for two web services to talk to each other)</a:t>
            </a:r>
          </a:p>
          <a:p>
            <a:r>
              <a:rPr lang="en-US" dirty="0"/>
              <a:t>Web APIs (typically REST or </a:t>
            </a:r>
            <a:r>
              <a:rPr lang="en-US" dirty="0" err="1"/>
              <a:t>GraphQL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services available on the Web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Key Technologies</a:t>
            </a:r>
          </a:p>
        </p:txBody>
      </p:sp>
    </p:spTree>
    <p:extLst>
      <p:ext uri="{BB962C8B-B14F-4D97-AF65-F5344CB8AC3E}">
        <p14:creationId xmlns:p14="http://schemas.microsoft.com/office/powerpoint/2010/main" val="38541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F7764F-F819-7B45-90B7-251AC2430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8783053" cy="4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Representation State Transfer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: use standard HTTP requests to execute a request (against a web or application server) and return data 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Technically REST is a software architectural style -- APIs that conform to it are called RESTful APIs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How REST uses the five standard HTTP request types: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POST: Invoke the method that corresponds to the URL, typically with data that is sent with the request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GET: Retrieve the data (no data sent with the request)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PUT: Reverse of GET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PATCH: Update some data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DELETE: Delete the data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Alternative: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GraphQL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 -- uses HTTP POST calls, where the body of the call tells the web server what needs to be done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38C8A-FFD9-8D42-9BA1-C79C379A9525}"/>
              </a:ext>
            </a:extLst>
          </p:cNvPr>
          <p:cNvSpPr txBox="1"/>
          <p:nvPr/>
        </p:nvSpPr>
        <p:spPr>
          <a:xfrm>
            <a:off x="5837357" y="3810000"/>
            <a:ext cx="320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 someone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Stackoverflow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put it: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is the way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should be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081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– GET Calls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DBF8F5-CBD3-FA42-9236-ECA16ED4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6400800" cy="52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28D57-2E6F-1E45-BA70-B7636AD7AAD7}"/>
              </a:ext>
            </a:extLst>
          </p:cNvPr>
          <p:cNvSpPr/>
          <p:nvPr/>
        </p:nvSpPr>
        <p:spPr>
          <a:xfrm>
            <a:off x="4457700" y="6384303"/>
            <a:ext cx="4572000" cy="2564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https://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www.howtographql.com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/basics/1-graphql-is-the-better-rest/</a:t>
            </a:r>
          </a:p>
        </p:txBody>
      </p:sp>
    </p:spTree>
    <p:extLst>
      <p:ext uri="{BB962C8B-B14F-4D97-AF65-F5344CB8AC3E}">
        <p14:creationId xmlns:p14="http://schemas.microsoft.com/office/powerpoint/2010/main" val="25275014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Example: Twitter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D7A81A-FB4C-BB4B-B3F5-39CEBC1A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38688"/>
            <a:ext cx="6705600" cy="47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45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sz="4000" dirty="0">
                <a:ea typeface="+mj-ea"/>
                <a:cs typeface="+mj-cs"/>
              </a:rPr>
              <a:t>Module: </a:t>
            </a:r>
            <a:r>
              <a:rPr lang="en-US" sz="4000" u="sng" dirty="0">
                <a:ea typeface="+mj-ea"/>
                <a:cs typeface="+mj-cs"/>
              </a:rPr>
              <a:t>Relational Model +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2912554"/>
            <a:ext cx="7543800" cy="1382141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2788345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5.1, 9.4.2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use a programming language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Embedded SQL vs OBDC/JDBC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impedance mismatch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Mapping Frameworks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7070845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400" dirty="0"/>
              <a:t>Programmers/developers more comfortable using a programming language like Java, Python, etc.</a:t>
            </a:r>
          </a:p>
          <a:p>
            <a:pPr lvl="1"/>
            <a:r>
              <a:rPr lang="en-US" sz="2000" dirty="0">
                <a:latin typeface="Calibri" charset="0"/>
              </a:rPr>
              <a:t>SQL not natural for many things</a:t>
            </a:r>
          </a:p>
          <a:p>
            <a:pPr lvl="1"/>
            <a:r>
              <a:rPr lang="en-US" sz="2000" dirty="0">
                <a:latin typeface="Calibri" charset="0"/>
              </a:rPr>
              <a:t>Performance issues in going back and forth to the database</a:t>
            </a:r>
          </a:p>
          <a:p>
            <a:pPr lvl="3"/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Need to deal with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impedance mismatch </a:t>
            </a:r>
            <a:r>
              <a:rPr lang="en-US" sz="2400" dirty="0">
                <a:latin typeface="Calibri" charset="0"/>
              </a:rPr>
              <a:t>between:</a:t>
            </a:r>
          </a:p>
          <a:p>
            <a:pPr lvl="1"/>
            <a:r>
              <a:rPr lang="en-US" sz="2000" dirty="0">
                <a:latin typeface="Calibri" charset="0"/>
              </a:rPr>
              <a:t>how data is represented in memory (typically as objects) </a:t>
            </a:r>
          </a:p>
          <a:p>
            <a:pPr lvl="1"/>
            <a:r>
              <a:rPr lang="en-US" sz="2000" dirty="0">
                <a:latin typeface="Calibri" charset="0"/>
              </a:rPr>
              <a:t>how it is stored (typically in a “normalized” relational schema)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  <p:pic>
        <p:nvPicPr>
          <p:cNvPr id="8194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5C66FCF7-5572-AD4A-B439-69A40BC7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9FAF70D-4F53-6E42-B249-31855B157B73}"/>
              </a:ext>
            </a:extLst>
          </p:cNvPr>
          <p:cNvSpPr/>
          <p:nvPr/>
        </p:nvSpPr>
        <p:spPr>
          <a:xfrm>
            <a:off x="533400" y="5769225"/>
            <a:ext cx="4114800" cy="76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9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425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Use a standard protocol like JDBC (Java Database Connectivity) to talk to the database from the programming language</a:t>
            </a: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pPr lvl="3"/>
            <a:endParaRPr lang="en-US" sz="1100" dirty="0">
              <a:latin typeface="Calibri" charset="0"/>
            </a:endParaRPr>
          </a:p>
          <a:p>
            <a:r>
              <a:rPr lang="en-US" sz="18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93D97-EF7A-014A-A49A-62667967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7086600" cy="34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943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AEFE69-E3E7-AA46-920C-A53368DC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240276" cy="6899709"/>
          </a:xfrm>
        </p:spPr>
      </p:pic>
    </p:spTree>
    <p:extLst>
      <p:ext uri="{BB962C8B-B14F-4D97-AF65-F5344CB8AC3E}">
        <p14:creationId xmlns:p14="http://schemas.microsoft.com/office/powerpoint/2010/main" val="32491842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altLang="en-US" sz="1600" dirty="0"/>
              <a:t>WARNING: always use prepared statements when taking an input from the user and adding it to a query </a:t>
            </a:r>
            <a:r>
              <a:rPr lang="en-US" altLang="en-US" sz="1600" dirty="0">
                <a:solidFill>
                  <a:schemeClr val="accent2"/>
                </a:solidFill>
              </a:rPr>
              <a:t>(Related to the issue of SQL Injection attacks)</a:t>
            </a:r>
          </a:p>
          <a:p>
            <a:pPr lvl="1"/>
            <a:r>
              <a:rPr lang="en-US" altLang="en-US" sz="1400" dirty="0">
                <a:ea typeface="ＭＳ Ｐゴシック" panose="020B0600070205080204" pitchFamily="34" charset="-128"/>
              </a:rPr>
              <a:t>NEVER create a query by concatenating strings</a:t>
            </a: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"insert into instructor values(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' " + ID + " ', ' " + name + " ', " + " ' + dept name + " ', " ' balance + </a:t>
            </a:r>
            <a:r>
              <a:rPr lang="en-US" altLang="ja-JP" sz="1400" dirty="0"/>
              <a:t>'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endParaRPr lang="en-US" altLang="ja-JP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if name is 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D'Souza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537" indent="0">
              <a:buNone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lvl="2" indent="0">
              <a:buNone/>
            </a:pP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PreparedStatement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=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conn.prepareStatement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("insert into instructor values(?,?,?,?)");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"88877");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(2, "Perry");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(3, "Finance");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pStmt.setInt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(4, 125000);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"88878");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</a:p>
          <a:p>
            <a:endParaRPr lang="en-US" altLang="en-US" sz="1800" dirty="0"/>
          </a:p>
          <a:p>
            <a:r>
              <a:rPr lang="en-US" sz="1600" dirty="0">
                <a:latin typeface="Calibri" charset="0"/>
              </a:rPr>
              <a:t>Python psycopg2 also has its own way of doing prepared statements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BE906D-5D2E-4247-BEEF-A08B54E81187}"/>
              </a:ext>
            </a:extLst>
          </p:cNvPr>
          <p:cNvSpPr/>
          <p:nvPr/>
        </p:nvSpPr>
        <p:spPr>
          <a:xfrm>
            <a:off x="838200" y="5486400"/>
            <a:ext cx="563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 =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conn.cursor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 in parameters: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cur.execute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 "select * from tables where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%s and j = %s", (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for record in cur: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do_something_with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(record)</a:t>
            </a:r>
          </a:p>
        </p:txBody>
      </p:sp>
    </p:spTree>
    <p:extLst>
      <p:ext uri="{BB962C8B-B14F-4D97-AF65-F5344CB8AC3E}">
        <p14:creationId xmlns:p14="http://schemas.microsoft.com/office/powerpoint/2010/main" val="38438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39597074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JDBC Features</a:t>
            </a:r>
          </a:p>
          <a:p>
            <a:pPr lvl="1"/>
            <a:r>
              <a:rPr lang="en-US" altLang="en-US" sz="1800" dirty="0"/>
              <a:t>Getting schemas, columns, primary keys</a:t>
            </a:r>
          </a:p>
          <a:p>
            <a:pPr lvl="2"/>
            <a:r>
              <a:rPr lang="en-US" altLang="en-US" sz="1600" dirty="0" err="1"/>
              <a:t>DatabaseMetaData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dbmd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conn.getMetaData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Transaction control</a:t>
            </a:r>
          </a:p>
          <a:p>
            <a:pPr lvl="2"/>
            <a:r>
              <a:rPr lang="en-US" altLang="en-US" sz="1600" dirty="0" err="1"/>
              <a:t>conn.commit</a:t>
            </a:r>
            <a:r>
              <a:rPr lang="en-US" altLang="en-US" sz="1600" dirty="0"/>
              <a:t>(), </a:t>
            </a:r>
            <a:r>
              <a:rPr lang="en-US" altLang="en-US" sz="1600" dirty="0" err="1"/>
              <a:t>conn.rollback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Calling functions and procedures</a:t>
            </a:r>
          </a:p>
          <a:p>
            <a:pPr lvl="1"/>
            <a:endParaRPr lang="en-US" altLang="en-US" sz="1800" dirty="0"/>
          </a:p>
          <a:p>
            <a:endParaRPr lang="en-US" altLang="en-US" sz="2200" dirty="0"/>
          </a:p>
          <a:p>
            <a:r>
              <a:rPr lang="en-US" altLang="en-US" sz="2200" dirty="0"/>
              <a:t>ODBC: Open Database Connectivity Standard</a:t>
            </a:r>
          </a:p>
          <a:p>
            <a:pPr lvl="1"/>
            <a:r>
              <a:rPr lang="en-US" altLang="en-US" sz="1800" dirty="0"/>
              <a:t>Similar in many ways</a:t>
            </a:r>
          </a:p>
          <a:p>
            <a:pPr lvl="1"/>
            <a:r>
              <a:rPr lang="en-US" altLang="en-US" sz="1800" dirty="0"/>
              <a:t>Older – designed by Microsoft and typically used in C, C++, like languages</a:t>
            </a:r>
          </a:p>
          <a:p>
            <a:pPr lvl="2"/>
            <a:r>
              <a:rPr lang="en-US" altLang="en-US" sz="1600" dirty="0"/>
              <a:t>Java supports as well but slower</a:t>
            </a:r>
          </a:p>
          <a:p>
            <a:pPr lvl="2"/>
            <a:endParaRPr lang="en-US" altLang="en-US" sz="1600" dirty="0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</p:spTree>
    <p:extLst>
      <p:ext uri="{BB962C8B-B14F-4D97-AF65-F5344CB8AC3E}">
        <p14:creationId xmlns:p14="http://schemas.microsoft.com/office/powerpoint/2010/main" val="42436473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18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600" dirty="0">
                <a:latin typeface="Calibri" charset="0"/>
              </a:rPr>
              <a:t>The language in which embedded is call “host” language</a:t>
            </a:r>
            <a:endParaRPr lang="en-US" sz="18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E293A-B7C4-C949-B786-A0888215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5046628" cy="46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29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800" dirty="0">
                <a:latin typeface="Calibri" charset="0"/>
              </a:rPr>
              <a:t>The language in which embedded is call “host” language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Needs compiler support for the host language</a:t>
            </a:r>
          </a:p>
          <a:p>
            <a:pPr lvl="1"/>
            <a:r>
              <a:rPr lang="en-US" sz="1600" dirty="0">
                <a:latin typeface="Calibri" charset="0"/>
              </a:rPr>
              <a:t>The compiler needs to know what to do with the EXEC SQL commands</a:t>
            </a:r>
          </a:p>
          <a:p>
            <a:pPr lvl="1"/>
            <a:r>
              <a:rPr lang="en-US" sz="1600" dirty="0">
                <a:latin typeface="Calibri" charset="0"/>
              </a:rPr>
              <a:t>Hard to port </a:t>
            </a:r>
          </a:p>
          <a:p>
            <a:pPr lvl="1"/>
            <a:endParaRPr lang="en-US" sz="16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Not a preferred approach today</a:t>
            </a:r>
          </a:p>
          <a:p>
            <a:pPr marL="109537" indent="0">
              <a:buNone/>
            </a:pPr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</p:spTree>
    <p:extLst>
      <p:ext uri="{BB962C8B-B14F-4D97-AF65-F5344CB8AC3E}">
        <p14:creationId xmlns:p14="http://schemas.microsoft.com/office/powerpoint/2010/main" val="18662295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Often there are vendor-specific libraries that sometimes use internal protocols (and not JDBC/ODBC)</a:t>
            </a:r>
          </a:p>
          <a:p>
            <a:r>
              <a:rPr lang="en-US" sz="2000" dirty="0">
                <a:latin typeface="Calibri" charset="0"/>
              </a:rPr>
              <a:t>e.g., python psycopg2 for PostgreSQL – although similar to JDBC calls, it uses the same proprietary protocol that ‘</a:t>
            </a:r>
            <a:r>
              <a:rPr lang="en-US" sz="2000" dirty="0" err="1">
                <a:latin typeface="Calibri" charset="0"/>
              </a:rPr>
              <a:t>psql</a:t>
            </a:r>
            <a:r>
              <a:rPr lang="en-US" sz="2000" dirty="0">
                <a:latin typeface="Calibri" charset="0"/>
              </a:rPr>
              <a:t>’ uses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3: Custom Libraries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7755D2-E302-584B-A9B7-A9D387F9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52176"/>
            <a:ext cx="5118100" cy="36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028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Aimed at solving the impedance mismatch</a:t>
            </a:r>
          </a:p>
          <a:p>
            <a:pPr lvl="1"/>
            <a:r>
              <a:rPr lang="en-US" sz="1600" dirty="0">
                <a:latin typeface="Calibri" charset="0"/>
              </a:rPr>
              <a:t>Primarily for Web Application Development</a:t>
            </a:r>
          </a:p>
          <a:p>
            <a:r>
              <a:rPr lang="en-US" sz="2000" dirty="0">
                <a:latin typeface="Calibri" charset="0"/>
              </a:rPr>
              <a:t>The ORM takes care of the mapping between objects and the database</a:t>
            </a:r>
          </a:p>
          <a:p>
            <a:pPr lvl="1"/>
            <a:r>
              <a:rPr lang="en-US" sz="1600" dirty="0">
                <a:latin typeface="Calibri" charset="0"/>
              </a:rPr>
              <a:t>Although largely designed around RDBMS, some ORMs support other databases as well </a:t>
            </a:r>
          </a:p>
          <a:p>
            <a:r>
              <a:rPr lang="en-US" sz="2000" dirty="0">
                <a:latin typeface="Calibri" charset="0"/>
              </a:rPr>
              <a:t>The programmer works with objects, and never directly sees the SQL</a:t>
            </a:r>
          </a:p>
          <a:p>
            <a:pPr lvl="1"/>
            <a:r>
              <a:rPr lang="en-US" sz="1600" dirty="0">
                <a:latin typeface="Calibri" charset="0"/>
              </a:rPr>
              <a:t>Has pros (easier to use) and cons (performance and correctness issues)</a:t>
            </a:r>
          </a:p>
          <a:p>
            <a:r>
              <a:rPr lang="en-US" sz="2000" dirty="0">
                <a:latin typeface="Calibri" charset="0"/>
              </a:rPr>
              <a:t>ORMs typically work with “Entities/Objects” and “Relationships”</a:t>
            </a:r>
            <a:endParaRPr lang="en-US" sz="1600" dirty="0">
              <a:latin typeface="Calibri" charset="0"/>
            </a:endParaRPr>
          </a:p>
          <a:p>
            <a:pPr lvl="1"/>
            <a:r>
              <a:rPr lang="en-US" sz="1600" dirty="0">
                <a:latin typeface="Calibri" charset="0"/>
              </a:rPr>
              <a:t>Aligns well with the ER model that we will discuss next</a:t>
            </a:r>
          </a:p>
          <a:p>
            <a:pPr lvl="1"/>
            <a:r>
              <a:rPr lang="en-US" sz="1600" dirty="0">
                <a:latin typeface="Calibri" charset="0"/>
              </a:rPr>
              <a:t>We will cover Django constructs in more detail 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4: Object-relational Mappers</a:t>
            </a:r>
          </a:p>
        </p:txBody>
      </p:sp>
      <p:pic>
        <p:nvPicPr>
          <p:cNvPr id="5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B1C466CE-167F-B24B-B14A-5A3DEE66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85145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1007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Many other “wrappers” on top of relational databases that offer different functionalities</a:t>
            </a:r>
          </a:p>
          <a:p>
            <a:pPr lvl="1"/>
            <a:r>
              <a:rPr lang="en-US" sz="1800" dirty="0">
                <a:latin typeface="Calibri" charset="0"/>
              </a:rPr>
              <a:t>In some cases, operations written in a higher-level language mapped to SQL </a:t>
            </a:r>
          </a:p>
          <a:p>
            <a:pPr lvl="2"/>
            <a:r>
              <a:rPr lang="en-US" sz="1600" dirty="0">
                <a:latin typeface="Calibri" charset="0"/>
              </a:rPr>
              <a:t>like what we saw for ORMs</a:t>
            </a:r>
          </a:p>
          <a:p>
            <a:pPr lvl="2"/>
            <a:r>
              <a:rPr lang="en-US" sz="1600" dirty="0">
                <a:latin typeface="Calibri" charset="0"/>
              </a:rPr>
              <a:t>Microsoft LINQ is also similar</a:t>
            </a:r>
          </a:p>
          <a:p>
            <a:pPr lvl="2"/>
            <a:r>
              <a:rPr lang="en-US" sz="1600" dirty="0">
                <a:latin typeface="Calibri" charset="0"/>
              </a:rPr>
              <a:t>Allows intermixing of code mapped to SQL and other code </a:t>
            </a:r>
          </a:p>
          <a:p>
            <a:pPr lvl="1"/>
            <a:r>
              <a:rPr lang="en-US" sz="1800" dirty="0">
                <a:latin typeface="Calibri" charset="0"/>
              </a:rPr>
              <a:t>In some cases, used to provide alternate data models to users</a:t>
            </a:r>
          </a:p>
          <a:p>
            <a:pPr lvl="2"/>
            <a:r>
              <a:rPr lang="en-US" sz="1600" dirty="0">
                <a:latin typeface="Calibri" charset="0"/>
              </a:rPr>
              <a:t>e.g., a thin layer that provides a graph data model, but stores data in a relational database </a:t>
            </a:r>
          </a:p>
          <a:p>
            <a:pPr lvl="2"/>
            <a:r>
              <a:rPr lang="en-US" sz="1600" dirty="0">
                <a:latin typeface="Calibri" charset="0"/>
              </a:rPr>
              <a:t>Most “RDF” databases built on top of SQL databases</a:t>
            </a:r>
          </a:p>
          <a:p>
            <a:pPr lvl="2"/>
            <a:endParaRPr lang="en-US" sz="1600" dirty="0">
              <a:latin typeface="Calibri" charset="0"/>
            </a:endParaRPr>
          </a:p>
          <a:p>
            <a:pPr lvl="2"/>
            <a:endParaRPr lang="en-US" sz="1600" dirty="0">
              <a:latin typeface="Calibri" charset="0"/>
            </a:endParaRPr>
          </a:p>
          <a:p>
            <a:r>
              <a:rPr lang="en-US" sz="2200" dirty="0">
                <a:latin typeface="Calibri" charset="0"/>
              </a:rPr>
              <a:t>In today’s big data ecosystem, we see many many permutations how different tools (including databases) are combined together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5: Other Mappers</a:t>
            </a:r>
          </a:p>
        </p:txBody>
      </p:sp>
    </p:spTree>
    <p:extLst>
      <p:ext uri="{BB962C8B-B14F-4D97-AF65-F5344CB8AC3E}">
        <p14:creationId xmlns:p14="http://schemas.microsoft.com/office/powerpoint/2010/main" val="16033374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524000" y="3091434"/>
            <a:ext cx="6095999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6938424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2.5, 2.6, 6.1.1-6.1.3 (expanded treatment of 2.5, 2.6)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query languages and what purpose they serve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Basic unary and binary relational operations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Mapping between relational operations and SQL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32650607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 schema: </a:t>
            </a:r>
            <a:r>
              <a:rPr lang="en-US" i="1"/>
              <a:t>R(A, B)</a:t>
            </a:r>
          </a:p>
          <a:p>
            <a:r>
              <a:rPr lang="en-US"/>
              <a:t>Practical languages</a:t>
            </a:r>
          </a:p>
          <a:p>
            <a:pPr lvl="1"/>
            <a:r>
              <a:rPr lang="en-US" u="sng"/>
              <a:t>SQL</a:t>
            </a:r>
          </a:p>
          <a:p>
            <a:pPr lvl="2"/>
            <a:r>
              <a:rPr lang="en-US"/>
              <a:t>select A from R where B = 5;</a:t>
            </a:r>
          </a:p>
          <a:p>
            <a:pPr lvl="1"/>
            <a:r>
              <a:rPr lang="en-US" u="sng"/>
              <a:t>Datalog</a:t>
            </a:r>
            <a:r>
              <a:rPr lang="en-US"/>
              <a:t> (sort of practical)</a:t>
            </a:r>
          </a:p>
          <a:p>
            <a:pPr lvl="2"/>
            <a:r>
              <a:rPr lang="en-US"/>
              <a:t>q(A) :- R(A, 5)</a:t>
            </a:r>
          </a:p>
          <a:p>
            <a:r>
              <a:rPr lang="en-US"/>
              <a:t>Formal languages</a:t>
            </a:r>
          </a:p>
          <a:p>
            <a:pPr lvl="1"/>
            <a:r>
              <a:rPr lang="en-US" u="sng"/>
              <a:t>Relational algebra</a:t>
            </a:r>
          </a:p>
          <a:p>
            <a:pPr lvl="2">
              <a:buNone/>
            </a:pPr>
            <a:r>
              <a:rPr lang="en-US"/>
              <a:t>      </a:t>
            </a:r>
            <a:r>
              <a:rPr lang="en-US" dirty="0">
                <a:latin typeface="Calibri" charset="0"/>
                <a:sym typeface="Symbol" charset="2"/>
              </a:rPr>
              <a:t> π</a:t>
            </a:r>
            <a:r>
              <a:rPr lang="en-US" baseline="-25000" dirty="0">
                <a:latin typeface="Calibri" charset="0"/>
                <a:sym typeface="Symbol" charset="2"/>
              </a:rPr>
              <a:t>A </a:t>
            </a:r>
            <a:r>
              <a:rPr lang="en-US" dirty="0">
                <a:latin typeface="Calibri" charset="0"/>
                <a:sym typeface="Symbol" charset="2"/>
              </a:rPr>
              <a:t>( </a:t>
            </a:r>
            <a:r>
              <a:rPr lang="en-US" baseline="-25000" dirty="0">
                <a:latin typeface="Calibri" charset="0"/>
                <a:sym typeface="Symbol" charset="2"/>
              </a:rPr>
              <a:t>B=</a:t>
            </a:r>
            <a:r>
              <a:rPr lang="en-US" baseline="-25000" dirty="0" err="1">
                <a:latin typeface="Calibri" charset="0"/>
                <a:sym typeface="Symbol" charset="2"/>
              </a:rPr>
              <a:t>5 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dirty="0">
                <a:latin typeface="Calibri" charset="0"/>
                <a:sym typeface="Symbol" charset="2"/>
              </a:rPr>
              <a:t>) )</a:t>
            </a:r>
            <a:endParaRPr lang="en-US"/>
          </a:p>
          <a:p>
            <a:pPr lvl="1"/>
            <a:r>
              <a:rPr lang="en-US" u="sng"/>
              <a:t>Tuple relational calculus</a:t>
            </a:r>
          </a:p>
          <a:p>
            <a:pPr lvl="2">
              <a:buNone/>
            </a:pPr>
            <a:r>
              <a:rPr lang="en-US"/>
              <a:t>	  { </a:t>
            </a:r>
            <a:r>
              <a:rPr lang="en-US" i="1"/>
              <a:t>t</a:t>
            </a:r>
            <a:r>
              <a:rPr lang="en-US"/>
              <a:t> : {A} | ∃ </a:t>
            </a:r>
            <a:r>
              <a:rPr lang="en-US" i="1"/>
              <a:t>s</a:t>
            </a:r>
            <a:r>
              <a:rPr lang="en-US"/>
              <a:t> : {A, B} ( R(</a:t>
            </a:r>
            <a:r>
              <a:rPr lang="en-US" i="1"/>
              <a:t>A, B</a:t>
            </a:r>
            <a:r>
              <a:rPr lang="en-US"/>
              <a:t>) ∧ </a:t>
            </a:r>
            <a:r>
              <a:rPr lang="en-US" i="1"/>
              <a:t>s</a:t>
            </a:r>
            <a:r>
              <a:rPr lang="en-US"/>
              <a:t>.B = 5) }</a:t>
            </a:r>
          </a:p>
          <a:p>
            <a:pPr lvl="1"/>
            <a:r>
              <a:rPr lang="en-US" u="sng"/>
              <a:t>Domain relational calculus</a:t>
            </a:r>
          </a:p>
          <a:p>
            <a:pPr lvl="2"/>
            <a:r>
              <a:rPr lang="en-US"/>
              <a:t>Similar to tuple relational calculus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Query Languages</a:t>
            </a:r>
          </a:p>
        </p:txBody>
      </p:sp>
    </p:spTree>
    <p:extLst>
      <p:ext uri="{BB962C8B-B14F-4D97-AF65-F5344CB8AC3E}">
        <p14:creationId xmlns:p14="http://schemas.microsoft.com/office/powerpoint/2010/main" val="20333857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languages are “procedural” and provide a set of operations </a:t>
            </a:r>
          </a:p>
          <a:p>
            <a:pPr lvl="1"/>
            <a:r>
              <a:rPr lang="en-US" dirty="0"/>
              <a:t>Each operation takes one or two relations as input, and produces a single relation as output</a:t>
            </a:r>
          </a:p>
          <a:p>
            <a:pPr lvl="1"/>
            <a:r>
              <a:rPr lang="en-US" dirty="0"/>
              <a:t>Examples: SQL, and Relational Algebra</a:t>
            </a:r>
          </a:p>
          <a:p>
            <a:endParaRPr lang="en-US" dirty="0"/>
          </a:p>
          <a:p>
            <a:r>
              <a:rPr lang="en-US" dirty="0"/>
              <a:t>The “non-procedural” (also called “declarative”) languages specify the output, but don’t specify the operations </a:t>
            </a:r>
          </a:p>
          <a:p>
            <a:pPr lvl="1"/>
            <a:r>
              <a:rPr lang="en-US" dirty="0"/>
              <a:t>Relational calculus</a:t>
            </a:r>
          </a:p>
          <a:p>
            <a:pPr lvl="1"/>
            <a:r>
              <a:rPr lang="en-US" dirty="0" err="1"/>
              <a:t>Datalog</a:t>
            </a:r>
            <a:r>
              <a:rPr lang="en-US" dirty="0"/>
              <a:t> (used as an intermediate layer in quite a few systems today)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42613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3.1, 3.2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SQL Overview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create relations using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insert/delete/update tuples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4282385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Relational Algebra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Procedural language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Six basic operators</a:t>
            </a:r>
          </a:p>
          <a:p>
            <a:pPr lvl="1"/>
            <a:r>
              <a:rPr lang="en-US">
                <a:latin typeface="Calibri" charset="0"/>
              </a:rPr>
              <a:t>select</a:t>
            </a:r>
          </a:p>
          <a:p>
            <a:pPr lvl="1"/>
            <a:r>
              <a:rPr lang="en-US">
                <a:latin typeface="Calibri" charset="0"/>
              </a:rPr>
              <a:t>project</a:t>
            </a:r>
          </a:p>
          <a:p>
            <a:pPr lvl="1"/>
            <a:r>
              <a:rPr lang="en-US">
                <a:latin typeface="Calibri" charset="0"/>
              </a:rPr>
              <a:t>union</a:t>
            </a:r>
          </a:p>
          <a:p>
            <a:pPr lvl="1"/>
            <a:r>
              <a:rPr lang="en-US">
                <a:latin typeface="Calibri" charset="0"/>
              </a:rPr>
              <a:t>set difference</a:t>
            </a:r>
          </a:p>
          <a:p>
            <a:pPr lvl="1"/>
            <a:r>
              <a:rPr lang="en-US">
                <a:latin typeface="Calibri" charset="0"/>
              </a:rPr>
              <a:t>Cartesian product</a:t>
            </a:r>
          </a:p>
          <a:p>
            <a:pPr lvl="1"/>
            <a:r>
              <a:rPr lang="en-US">
                <a:latin typeface="Calibri" charset="0"/>
              </a:rPr>
              <a:t>rename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The operators take one or more relations as inputs and give a new relation as a result.</a:t>
            </a:r>
          </a:p>
        </p:txBody>
      </p:sp>
    </p:spTree>
    <p:extLst>
      <p:ext uri="{BB962C8B-B14F-4D97-AF65-F5344CB8AC3E}">
        <p14:creationId xmlns:p14="http://schemas.microsoft.com/office/powerpoint/2010/main" val="4824075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 Operation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4235133" y="1343055"/>
            <a:ext cx="200247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 ∧ D &gt; 5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64389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68961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73533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78105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64389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68961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73533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78105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</a:t>
            </a:r>
            <a:r>
              <a:rPr lang="en-US" sz="2400" baseline="0" dirty="0">
                <a:solidFill>
                  <a:prstClr val="black"/>
                </a:solidFill>
              </a:rPr>
              <a:t>distinct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where A = B and D &gt; 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519" y="5981700"/>
            <a:ext cx="359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Unfortunate naming confusion</a:t>
            </a:r>
          </a:p>
        </p:txBody>
      </p:sp>
    </p:spTree>
    <p:extLst>
      <p:ext uri="{BB962C8B-B14F-4D97-AF65-F5344CB8AC3E}">
        <p14:creationId xmlns:p14="http://schemas.microsoft.com/office/powerpoint/2010/main" val="355721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4678363" y="1343025"/>
            <a:ext cx="12144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A,D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A, D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046788" y="1333500"/>
            <a:ext cx="914400" cy="2209800"/>
            <a:chOff x="5868987" y="1333500"/>
            <a:chExt cx="914400" cy="2209800"/>
          </a:xfrm>
        </p:grpSpPr>
        <p:sp>
          <p:nvSpPr>
            <p:cNvPr id="39956" name="Rectangle 4"/>
            <p:cNvSpPr>
              <a:spLocks noChangeArrowheads="1"/>
            </p:cNvSpPr>
            <p:nvPr/>
          </p:nvSpPr>
          <p:spPr bwMode="auto">
            <a:xfrm>
              <a:off x="58689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7" name="Rectangle 7"/>
            <p:cNvSpPr>
              <a:spLocks noChangeArrowheads="1"/>
            </p:cNvSpPr>
            <p:nvPr/>
          </p:nvSpPr>
          <p:spPr bwMode="auto">
            <a:xfrm>
              <a:off x="63261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8" name="Rectangle 8"/>
            <p:cNvSpPr>
              <a:spLocks noChangeArrowheads="1"/>
            </p:cNvSpPr>
            <p:nvPr/>
          </p:nvSpPr>
          <p:spPr bwMode="auto">
            <a:xfrm>
              <a:off x="58689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9" name="Rectangle 11"/>
            <p:cNvSpPr>
              <a:spLocks noChangeArrowheads="1"/>
            </p:cNvSpPr>
            <p:nvPr/>
          </p:nvSpPr>
          <p:spPr bwMode="auto">
            <a:xfrm>
              <a:off x="63261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7594600" y="1308100"/>
            <a:ext cx="915988" cy="1841500"/>
            <a:chOff x="7594600" y="1308100"/>
            <a:chExt cx="915988" cy="1841500"/>
          </a:xfrm>
        </p:grpSpPr>
        <p:sp>
          <p:nvSpPr>
            <p:cNvPr id="39951" name="Rectangle 4"/>
            <p:cNvSpPr>
              <a:spLocks noChangeArrowheads="1"/>
            </p:cNvSpPr>
            <p:nvPr/>
          </p:nvSpPr>
          <p:spPr bwMode="auto">
            <a:xfrm>
              <a:off x="75961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2" name="Rectangle 7"/>
            <p:cNvSpPr>
              <a:spLocks noChangeArrowheads="1"/>
            </p:cNvSpPr>
            <p:nvPr/>
          </p:nvSpPr>
          <p:spPr bwMode="auto">
            <a:xfrm>
              <a:off x="80533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3" name="Rectangle 8"/>
            <p:cNvSpPr>
              <a:spLocks noChangeArrowheads="1"/>
            </p:cNvSpPr>
            <p:nvPr/>
          </p:nvSpPr>
          <p:spPr bwMode="auto">
            <a:xfrm>
              <a:off x="75946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4" name="Rectangle 11"/>
            <p:cNvSpPr>
              <a:spLocks noChangeArrowheads="1"/>
            </p:cNvSpPr>
            <p:nvPr/>
          </p:nvSpPr>
          <p:spPr bwMode="auto">
            <a:xfrm>
              <a:off x="80518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37" name="Multiply 36"/>
          <p:cNvSpPr/>
          <p:nvPr/>
        </p:nvSpPr>
        <p:spPr>
          <a:xfrm>
            <a:off x="5295900" y="927100"/>
            <a:ext cx="2387600" cy="3213100"/>
          </a:xfrm>
          <a:prstGeom prst="mathMultiply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22CB315F-1D02-3540-BF00-CB38024D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6D2199BF-E62D-844E-8AA7-A8A944E20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B1F4C64E-DED3-544A-8493-C3EAC6696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832B95C0-2502-C54C-BFA3-7C4FFBE76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EBD865B-3F85-3846-A2D4-E117F2DBF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F632FFE1-FAFF-7D46-B587-7FD962D9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4F37E8C4-B4BC-3E47-B74C-7E5143280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C781D029-33BD-4640-95BB-AD6D8ABB3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4145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Union, Difference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4787900" y="3975100"/>
            <a:ext cx="4356100" cy="2882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union/except/intersect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is one case where duplicates are removed.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1651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21082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16510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21082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29718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3429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29718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34290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1978025" y="31115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3257550" y="28067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1999" name="Rectangle 4"/>
          <p:cNvSpPr>
            <a:spLocks noChangeArrowheads="1"/>
          </p:cNvSpPr>
          <p:nvPr/>
        </p:nvSpPr>
        <p:spPr bwMode="auto">
          <a:xfrm>
            <a:off x="41275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⋃ s:</a:t>
            </a:r>
          </a:p>
        </p:txBody>
      </p:sp>
      <p:sp>
        <p:nvSpPr>
          <p:cNvPr id="42000" name="Rectangle 15"/>
          <p:cNvSpPr>
            <a:spLocks noChangeArrowheads="1"/>
          </p:cNvSpPr>
          <p:nvPr/>
        </p:nvSpPr>
        <p:spPr bwMode="auto">
          <a:xfrm>
            <a:off x="52959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1" name="Rectangle 16"/>
          <p:cNvSpPr>
            <a:spLocks noChangeArrowheads="1"/>
          </p:cNvSpPr>
          <p:nvPr/>
        </p:nvSpPr>
        <p:spPr bwMode="auto">
          <a:xfrm>
            <a:off x="57531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2" name="Rectangle 17"/>
          <p:cNvSpPr>
            <a:spLocks noChangeArrowheads="1"/>
          </p:cNvSpPr>
          <p:nvPr/>
        </p:nvSpPr>
        <p:spPr bwMode="auto">
          <a:xfrm>
            <a:off x="52959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2003" name="Rectangle 18"/>
          <p:cNvSpPr>
            <a:spLocks noChangeArrowheads="1"/>
          </p:cNvSpPr>
          <p:nvPr/>
        </p:nvSpPr>
        <p:spPr bwMode="auto">
          <a:xfrm>
            <a:off x="57531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2004" name="Rectangle 16"/>
          <p:cNvSpPr>
            <a:spLocks noChangeArrowheads="1"/>
          </p:cNvSpPr>
          <p:nvPr/>
        </p:nvSpPr>
        <p:spPr bwMode="auto">
          <a:xfrm>
            <a:off x="78359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5" name="Rectangle 17"/>
          <p:cNvSpPr>
            <a:spLocks noChangeArrowheads="1"/>
          </p:cNvSpPr>
          <p:nvPr/>
        </p:nvSpPr>
        <p:spPr bwMode="auto">
          <a:xfrm>
            <a:off x="82931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6" name="Rectangle 18"/>
          <p:cNvSpPr>
            <a:spLocks noChangeArrowheads="1"/>
          </p:cNvSpPr>
          <p:nvPr/>
        </p:nvSpPr>
        <p:spPr bwMode="auto">
          <a:xfrm>
            <a:off x="78359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2007" name="Rectangle 19"/>
          <p:cNvSpPr>
            <a:spLocks noChangeArrowheads="1"/>
          </p:cNvSpPr>
          <p:nvPr/>
        </p:nvSpPr>
        <p:spPr bwMode="auto">
          <a:xfrm>
            <a:off x="82931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2008" name="Rectangle 4"/>
          <p:cNvSpPr>
            <a:spLocks noChangeArrowheads="1"/>
          </p:cNvSpPr>
          <p:nvPr/>
        </p:nvSpPr>
        <p:spPr bwMode="auto">
          <a:xfrm>
            <a:off x="65786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 – s:</a:t>
            </a: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0" y="3975100"/>
            <a:ext cx="3822700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Must be compatible schemas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about intersection ?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be derived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∩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–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);        </a:t>
            </a:r>
          </a:p>
        </p:txBody>
      </p:sp>
    </p:spTree>
    <p:extLst>
      <p:ext uri="{BB962C8B-B14F-4D97-AF65-F5344CB8AC3E}">
        <p14:creationId xmlns:p14="http://schemas.microsoft.com/office/powerpoint/2010/main" val="199404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Cartesian Product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305300"/>
            <a:ext cx="7607300" cy="20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41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Does not remove duplicates.       </a:t>
            </a:r>
          </a:p>
        </p:txBody>
      </p:sp>
      <p:sp>
        <p:nvSpPr>
          <p:cNvPr id="44038" name="Rectangle 4"/>
          <p:cNvSpPr>
            <a:spLocks noChangeArrowheads="1"/>
          </p:cNvSpPr>
          <p:nvPr/>
        </p:nvSpPr>
        <p:spPr bwMode="auto">
          <a:xfrm>
            <a:off x="4445000" y="13208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× s:</a:t>
            </a: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17399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21971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17399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2" name="Rectangle 8"/>
          <p:cNvSpPr>
            <a:spLocks noChangeArrowheads="1"/>
          </p:cNvSpPr>
          <p:nvPr/>
        </p:nvSpPr>
        <p:spPr bwMode="auto">
          <a:xfrm>
            <a:off x="21971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43" name="Rectangle 19"/>
          <p:cNvSpPr>
            <a:spLocks noChangeArrowheads="1"/>
          </p:cNvSpPr>
          <p:nvPr/>
        </p:nvSpPr>
        <p:spPr bwMode="auto">
          <a:xfrm>
            <a:off x="28702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44" name="Rectangle 20"/>
          <p:cNvSpPr>
            <a:spLocks noChangeArrowheads="1"/>
          </p:cNvSpPr>
          <p:nvPr/>
        </p:nvSpPr>
        <p:spPr bwMode="auto">
          <a:xfrm>
            <a:off x="33274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45" name="Rectangle 21"/>
          <p:cNvSpPr>
            <a:spLocks noChangeArrowheads="1"/>
          </p:cNvSpPr>
          <p:nvPr/>
        </p:nvSpPr>
        <p:spPr bwMode="auto">
          <a:xfrm>
            <a:off x="28702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6" name="Rectangle 22"/>
          <p:cNvSpPr>
            <a:spLocks noChangeArrowheads="1"/>
          </p:cNvSpPr>
          <p:nvPr/>
        </p:nvSpPr>
        <p:spPr bwMode="auto">
          <a:xfrm>
            <a:off x="33274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47" name="Rectangle 23"/>
          <p:cNvSpPr>
            <a:spLocks noChangeArrowheads="1"/>
          </p:cNvSpPr>
          <p:nvPr/>
        </p:nvSpPr>
        <p:spPr bwMode="auto">
          <a:xfrm>
            <a:off x="37846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48" name="Rectangle 24"/>
          <p:cNvSpPr>
            <a:spLocks noChangeArrowheads="1"/>
          </p:cNvSpPr>
          <p:nvPr/>
        </p:nvSpPr>
        <p:spPr bwMode="auto">
          <a:xfrm>
            <a:off x="37846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9" name="Text Box 26"/>
          <p:cNvSpPr txBox="1">
            <a:spLocks noChangeArrowheads="1"/>
          </p:cNvSpPr>
          <p:nvPr/>
        </p:nvSpPr>
        <p:spPr bwMode="auto">
          <a:xfrm>
            <a:off x="2044700" y="26670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4050" name="Text Box 27"/>
          <p:cNvSpPr txBox="1">
            <a:spLocks noChangeArrowheads="1"/>
          </p:cNvSpPr>
          <p:nvPr/>
        </p:nvSpPr>
        <p:spPr bwMode="auto">
          <a:xfrm>
            <a:off x="3406775" y="3605592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4051" name="Rectangle 9"/>
          <p:cNvSpPr>
            <a:spLocks noChangeArrowheads="1"/>
          </p:cNvSpPr>
          <p:nvPr/>
        </p:nvSpPr>
        <p:spPr bwMode="auto">
          <a:xfrm>
            <a:off x="56515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52" name="Rectangle 10"/>
          <p:cNvSpPr>
            <a:spLocks noChangeArrowheads="1"/>
          </p:cNvSpPr>
          <p:nvPr/>
        </p:nvSpPr>
        <p:spPr bwMode="auto">
          <a:xfrm>
            <a:off x="61087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53" name="Rectangle 11"/>
          <p:cNvSpPr>
            <a:spLocks noChangeArrowheads="1"/>
          </p:cNvSpPr>
          <p:nvPr/>
        </p:nvSpPr>
        <p:spPr bwMode="auto">
          <a:xfrm>
            <a:off x="56515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4" name="Rectangle 12"/>
          <p:cNvSpPr>
            <a:spLocks noChangeArrowheads="1"/>
          </p:cNvSpPr>
          <p:nvPr/>
        </p:nvSpPr>
        <p:spPr bwMode="auto">
          <a:xfrm>
            <a:off x="61087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55" name="Rectangle 13"/>
          <p:cNvSpPr>
            <a:spLocks noChangeArrowheads="1"/>
          </p:cNvSpPr>
          <p:nvPr/>
        </p:nvSpPr>
        <p:spPr bwMode="auto">
          <a:xfrm>
            <a:off x="65659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56" name="Rectangle 14"/>
          <p:cNvSpPr>
            <a:spLocks noChangeArrowheads="1"/>
          </p:cNvSpPr>
          <p:nvPr/>
        </p:nvSpPr>
        <p:spPr bwMode="auto">
          <a:xfrm>
            <a:off x="70231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57" name="Rectangle 15"/>
          <p:cNvSpPr>
            <a:spLocks noChangeArrowheads="1"/>
          </p:cNvSpPr>
          <p:nvPr/>
        </p:nvSpPr>
        <p:spPr bwMode="auto">
          <a:xfrm>
            <a:off x="65659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8" name="Rectangle 16"/>
          <p:cNvSpPr>
            <a:spLocks noChangeArrowheads="1"/>
          </p:cNvSpPr>
          <p:nvPr/>
        </p:nvSpPr>
        <p:spPr bwMode="auto">
          <a:xfrm>
            <a:off x="70231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59" name="Rectangle 17"/>
          <p:cNvSpPr>
            <a:spLocks noChangeArrowheads="1"/>
          </p:cNvSpPr>
          <p:nvPr/>
        </p:nvSpPr>
        <p:spPr bwMode="auto">
          <a:xfrm>
            <a:off x="74803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60" name="Rectangle 18"/>
          <p:cNvSpPr>
            <a:spLocks noChangeArrowheads="1"/>
          </p:cNvSpPr>
          <p:nvPr/>
        </p:nvSpPr>
        <p:spPr bwMode="auto">
          <a:xfrm>
            <a:off x="74803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7334250" y="1187450"/>
          <a:ext cx="1397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5" name="Equation" r:id="rId4" imgW="4470400" imgH="9347200" progId="Equation.3">
                  <p:embed/>
                </p:oleObj>
              </mc:Choice>
              <mc:Fallback>
                <p:oleObj name="Equation" r:id="rId4" imgW="4470400" imgH="9347200" progId="Equation.3">
                  <p:embed/>
                  <p:pic>
                    <p:nvPicPr>
                      <p:cNvPr id="440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1187450"/>
                        <a:ext cx="13970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84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Rename Operation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Allows us to name, and therefore to refer to, the results of relational-algebra expressions.</a:t>
            </a:r>
          </a:p>
          <a:p>
            <a:r>
              <a:rPr lang="en-US">
                <a:latin typeface="Calibri" charset="0"/>
              </a:rPr>
              <a:t>Allows us to refer to a relation by more than one name.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Example: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				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i="1">
                <a:latin typeface="Calibri" charset="0"/>
              </a:rPr>
              <a:t> 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If a relational-algebra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has arity </a:t>
            </a:r>
            <a:r>
              <a:rPr lang="en-US" i="1">
                <a:latin typeface="Calibri" charset="0"/>
              </a:rPr>
              <a:t>n</a:t>
            </a:r>
            <a:r>
              <a:rPr lang="en-US">
                <a:latin typeface="Calibri" charset="0"/>
              </a:rPr>
              <a:t>, then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                                   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</a:t>
            </a:r>
            <a:r>
              <a:rPr lang="en-US" sz="2400" baseline="-25000">
                <a:latin typeface="Calibri" charset="0"/>
              </a:rPr>
              <a:t>(</a:t>
            </a:r>
            <a:r>
              <a:rPr lang="en-US" sz="2400" i="1" baseline="-25000">
                <a:latin typeface="Calibri" charset="0"/>
              </a:rPr>
              <a:t>A1, A2, …, An</a:t>
            </a:r>
            <a:r>
              <a:rPr lang="en-US" sz="2400" baseline="-25000">
                <a:latin typeface="Calibri" charset="0"/>
              </a:rPr>
              <a:t>)</a:t>
            </a:r>
            <a:r>
              <a:rPr lang="en-US" baseline="-25000">
                <a:latin typeface="Calibri" charset="0"/>
              </a:rPr>
              <a:t> </a:t>
            </a:r>
            <a:r>
              <a:rPr lang="en-US">
                <a:latin typeface="Calibri" charset="0"/>
              </a:rPr>
              <a:t>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result of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,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and with the attributes renamed to </a:t>
            </a:r>
            <a:r>
              <a:rPr lang="en-US" i="1">
                <a:latin typeface="Calibri" charset="0"/>
              </a:rPr>
              <a:t>A</a:t>
            </a:r>
            <a:r>
              <a:rPr lang="en-US" sz="1800" i="1">
                <a:latin typeface="Calibri" charset="0"/>
              </a:rPr>
              <a:t>1</a:t>
            </a:r>
            <a:r>
              <a:rPr lang="en-US" i="1">
                <a:latin typeface="Calibri" charset="0"/>
              </a:rPr>
              <a:t>, A2, …., An</a:t>
            </a:r>
            <a:r>
              <a:rPr lang="en-US">
                <a:latin typeface="Calibri" charset="0"/>
              </a:rPr>
              <a:t>.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01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Those are the basic operations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What about SQL Joins ?</a:t>
            </a:r>
          </a:p>
          <a:p>
            <a:pPr lvl="1"/>
            <a:r>
              <a:rPr lang="en-US" dirty="0">
                <a:latin typeface="Calibri" charset="0"/>
              </a:rPr>
              <a:t>Compose multiple operators together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                </a:t>
            </a:r>
            <a:r>
              <a:rPr lang="en-US" baseline="-25000" dirty="0">
                <a:latin typeface="Calibri" charset="0"/>
                <a:sym typeface="Symbol" charset="2"/>
              </a:rPr>
              <a:t>A=</a:t>
            </a:r>
            <a:r>
              <a:rPr lang="en-US" baseline="-25000" dirty="0" err="1">
                <a:latin typeface="Calibri" charset="0"/>
                <a:sym typeface="Symbol" charset="2"/>
              </a:rPr>
              <a:t>C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x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s</a:t>
            </a:r>
            <a:r>
              <a:rPr lang="en-US" dirty="0">
                <a:latin typeface="Calibri" charset="0"/>
                <a:sym typeface="Symbol" charset="2"/>
              </a:rPr>
              <a:t>)</a:t>
            </a:r>
          </a:p>
          <a:p>
            <a:pPr lvl="1">
              <a:buFont typeface="Verdana" charset="0"/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Additional Operations</a:t>
            </a:r>
          </a:p>
          <a:p>
            <a:pPr lvl="1"/>
            <a:r>
              <a:rPr lang="en-US" dirty="0">
                <a:latin typeface="Calibri" charset="0"/>
              </a:rPr>
              <a:t>Set intersection</a:t>
            </a:r>
          </a:p>
          <a:p>
            <a:pPr lvl="1"/>
            <a:r>
              <a:rPr lang="en-US" dirty="0">
                <a:latin typeface="Calibri" charset="0"/>
              </a:rPr>
              <a:t>Natural join</a:t>
            </a:r>
          </a:p>
          <a:p>
            <a:pPr lvl="1"/>
            <a:r>
              <a:rPr lang="en-US" dirty="0">
                <a:latin typeface="Calibri" charset="0"/>
              </a:rPr>
              <a:t>Division</a:t>
            </a:r>
          </a:p>
          <a:p>
            <a:pPr lvl="1"/>
            <a:r>
              <a:rPr lang="en-US" dirty="0">
                <a:latin typeface="Calibri" charset="0"/>
              </a:rPr>
              <a:t>Assignment</a:t>
            </a:r>
          </a:p>
          <a:p>
            <a:pPr>
              <a:buFont typeface="Wingdings 3" charset="2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4612307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Set intersection </a:t>
            </a:r>
            <a:r>
              <a:rPr lang="en-US" sz="2400" dirty="0">
                <a:latin typeface="Calibri" charset="0"/>
              </a:rPr>
              <a:t>(</a:t>
            </a:r>
            <a:r>
              <a:rPr lang="en-US" sz="2400" baseline="0" dirty="0"/>
              <a:t>∩ )</a:t>
            </a:r>
            <a:endParaRPr lang="en-US" dirty="0">
              <a:latin typeface="Calibri" charset="0"/>
            </a:endParaRPr>
          </a:p>
          <a:p>
            <a:pPr lvl="1"/>
            <a:r>
              <a:rPr lang="en-US" sz="2000" baseline="0" dirty="0"/>
              <a:t> </a:t>
            </a:r>
            <a:r>
              <a:rPr lang="en-US" sz="2000" baseline="0" dirty="0" err="1"/>
              <a:t>r</a:t>
            </a:r>
            <a:r>
              <a:rPr lang="en-US" sz="2000" baseline="0" dirty="0"/>
              <a:t> ∩ </a:t>
            </a:r>
            <a:r>
              <a:rPr lang="en-US" sz="2000" baseline="0" dirty="0" err="1"/>
              <a:t>s</a:t>
            </a:r>
            <a:r>
              <a:rPr lang="en-US" sz="2000" baseline="0" dirty="0"/>
              <a:t> = </a:t>
            </a:r>
            <a:r>
              <a:rPr lang="en-US" sz="2000" baseline="0" dirty="0" err="1"/>
              <a:t>r</a:t>
            </a:r>
            <a:r>
              <a:rPr lang="en-US" sz="2000" baseline="0" dirty="0"/>
              <a:t> – ( </a:t>
            </a:r>
            <a:r>
              <a:rPr lang="en-US" sz="2000" baseline="0" dirty="0" err="1"/>
              <a:t>r</a:t>
            </a:r>
            <a:r>
              <a:rPr lang="en-US" sz="2000" baseline="0" dirty="0"/>
              <a:t>  – </a:t>
            </a:r>
            <a:r>
              <a:rPr lang="en-US" sz="2000" baseline="0" dirty="0" err="1"/>
              <a:t>s</a:t>
            </a:r>
            <a:r>
              <a:rPr lang="en-US" sz="2000" baseline="0" dirty="0"/>
              <a:t>);        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</a:rPr>
              <a:t>SQL Equivalent: intersect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Assignment (</a:t>
            </a:r>
            <a:r>
              <a:rPr lang="en-US" sz="2800" dirty="0" err="1">
                <a:sym typeface="Symbol" charset="2"/>
              </a:rPr>
              <a:t></a:t>
            </a:r>
            <a:r>
              <a:rPr lang="en-US" sz="2800" dirty="0">
                <a:sym typeface="Symbol" charset="2"/>
              </a:rPr>
              <a:t>)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A convenient way to right complex RA expressions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Essentially for creating “temporary” relations</a:t>
            </a:r>
          </a:p>
          <a:p>
            <a:pPr lvl="2"/>
            <a:r>
              <a:rPr lang="en-US" sz="2400" dirty="0"/>
              <a:t>	</a:t>
            </a:r>
            <a:r>
              <a:rPr lang="en-US" sz="2400" i="1" dirty="0"/>
              <a:t>temp</a:t>
            </a:r>
            <a:r>
              <a:rPr lang="en-US" sz="2400" dirty="0"/>
              <a:t>1</a:t>
            </a:r>
            <a:r>
              <a:rPr lang="en-US" sz="2400" baseline="30000" dirty="0"/>
              <a:t> </a:t>
            </a:r>
            <a:r>
              <a:rPr lang="en-US" sz="2400" dirty="0" err="1">
                <a:sym typeface="Symbol" charset="2"/>
              </a:rPr>
              <a:t></a:t>
            </a:r>
            <a:r>
              <a:rPr lang="en-US" sz="2400" dirty="0">
                <a:sym typeface="Symbol" charset="2"/>
              </a:rPr>
              <a:t> </a:t>
            </a:r>
            <a:r>
              <a:rPr lang="en-US" sz="3200" i="1" baseline="-25000" dirty="0">
                <a:sym typeface="Symbol" charset="2"/>
              </a:rPr>
              <a:t>R-S</a:t>
            </a:r>
            <a:r>
              <a:rPr lang="en-US" sz="2400" dirty="0">
                <a:sym typeface="Symbol" charset="2"/>
              </a:rPr>
              <a:t> (</a:t>
            </a:r>
            <a:r>
              <a:rPr lang="en-US" sz="2400" i="1" dirty="0" err="1">
                <a:sym typeface="Symbol" charset="2"/>
              </a:rPr>
              <a:t>r</a:t>
            </a:r>
            <a:r>
              <a:rPr lang="en-US" sz="2400" dirty="0">
                <a:sym typeface="Symbol" charset="2"/>
              </a:rPr>
              <a:t>)</a:t>
            </a:r>
          </a:p>
          <a:p>
            <a:pPr lvl="1"/>
            <a:endParaRPr lang="en-US" sz="2600" dirty="0">
              <a:solidFill>
                <a:srgbClr val="FF0000"/>
              </a:solidFill>
              <a:sym typeface="Symbol" charset="2"/>
            </a:endParaRPr>
          </a:p>
          <a:p>
            <a:pPr lvl="1"/>
            <a:r>
              <a:rPr lang="en-US" sz="2600" dirty="0">
                <a:solidFill>
                  <a:srgbClr val="FF0000"/>
                </a:solidFill>
                <a:sym typeface="Symbol" charset="2"/>
              </a:rPr>
              <a:t>SQL Equivalent: “create table as…”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</a:p>
          <a:p>
            <a:pPr lvl="2"/>
            <a:endParaRPr lang="en-US" sz="2400" dirty="0">
              <a:latin typeface="Calibri" charset="0"/>
              <a:sym typeface="Symbol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</a:t>
            </a:r>
          </a:p>
        </p:txBody>
      </p:sp>
    </p:spTree>
    <p:extLst>
      <p:ext uri="{BB962C8B-B14F-4D97-AF65-F5344CB8AC3E}">
        <p14:creationId xmlns:p14="http://schemas.microsoft.com/office/powerpoint/2010/main" val="31155360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Natural join (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800" dirty="0">
                <a:solidFill>
                  <a:prstClr val="black"/>
                </a:solidFill>
                <a:latin typeface="Calibri" charset="0"/>
              </a:rPr>
              <a:t>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 charset="0"/>
              </a:rPr>
              <a:t>A Cartesian product with equality condition on common attributes </a:t>
            </a:r>
            <a:r>
              <a:rPr lang="en-US" dirty="0">
                <a:latin typeface="Calibri" charset="0"/>
              </a:rPr>
              <a:t> </a:t>
            </a:r>
            <a:r>
              <a:rPr lang="en-US" i="0" dirty="0"/>
              <a:t> </a:t>
            </a:r>
            <a:endParaRPr lang="en-US" i="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Example:</a:t>
            </a:r>
          </a:p>
          <a:p>
            <a:pPr lvl="2"/>
            <a:r>
              <a:rPr lang="en-US" i="0" dirty="0">
                <a:latin typeface="Calibri" charset="0"/>
              </a:rPr>
              <a:t>if </a:t>
            </a:r>
            <a:r>
              <a:rPr lang="en-US" i="1" dirty="0" err="1">
                <a:latin typeface="Calibri" charset="0"/>
              </a:rPr>
              <a:t>r</a:t>
            </a:r>
            <a:r>
              <a:rPr lang="en-US" i="1" dirty="0">
                <a:latin typeface="Calibri" charset="0"/>
              </a:rPr>
              <a:t> </a:t>
            </a:r>
            <a:r>
              <a:rPr lang="en-US" i="0" dirty="0">
                <a:latin typeface="Calibri" charset="0"/>
              </a:rPr>
              <a:t>has schema  </a:t>
            </a:r>
            <a:r>
              <a:rPr lang="en-US" i="1" dirty="0">
                <a:latin typeface="Calibri" charset="0"/>
              </a:rPr>
              <a:t>R(A, B, C, D)</a:t>
            </a:r>
            <a:r>
              <a:rPr lang="en-US" dirty="0">
                <a:latin typeface="Calibri" charset="0"/>
              </a:rPr>
              <a:t>, and if </a:t>
            </a:r>
            <a:r>
              <a:rPr lang="en-US" i="1" dirty="0" err="1">
                <a:latin typeface="Calibri" charset="0"/>
              </a:rPr>
              <a:t>s</a:t>
            </a:r>
            <a:r>
              <a:rPr lang="en-US" i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has schema </a:t>
            </a:r>
            <a:r>
              <a:rPr lang="en-US" i="1" dirty="0">
                <a:latin typeface="Calibri" charset="0"/>
              </a:rPr>
              <a:t>S(E, B, D)</a:t>
            </a:r>
          </a:p>
          <a:p>
            <a:pPr lvl="2"/>
            <a:r>
              <a:rPr lang="en-US" dirty="0">
                <a:latin typeface="Calibri" charset="0"/>
              </a:rPr>
              <a:t>Common attributes: </a:t>
            </a:r>
            <a:r>
              <a:rPr lang="en-US" i="1" dirty="0">
                <a:latin typeface="Calibri" charset="0"/>
              </a:rPr>
              <a:t>B</a:t>
            </a:r>
            <a:r>
              <a:rPr lang="en-US" dirty="0">
                <a:latin typeface="Calibri" charset="0"/>
              </a:rPr>
              <a:t> and </a:t>
            </a:r>
            <a:r>
              <a:rPr lang="en-US" i="1" dirty="0">
                <a:latin typeface="Calibri" charset="0"/>
              </a:rPr>
              <a:t>D</a:t>
            </a:r>
          </a:p>
          <a:p>
            <a:pPr lvl="2"/>
            <a:r>
              <a:rPr lang="en-US" i="0" dirty="0">
                <a:latin typeface="Calibri" charset="0"/>
              </a:rPr>
              <a:t>Then:</a:t>
            </a:r>
          </a:p>
          <a:p>
            <a:pPr lvl="4">
              <a:buNone/>
            </a:pPr>
            <a:r>
              <a:rPr lang="en-US" sz="2400" dirty="0">
                <a:latin typeface="Calibri" charset="0"/>
              </a:rPr>
              <a:t>r</a:t>
            </a:r>
            <a:r>
              <a:rPr lang="en-US" sz="2400" i="0" dirty="0">
                <a:latin typeface="Calibri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i="0" dirty="0">
                <a:latin typeface="Calibri" charset="0"/>
              </a:rPr>
              <a:t> s  = </a:t>
            </a:r>
            <a:r>
              <a:rPr lang="en-US" sz="2400" dirty="0">
                <a:sym typeface="Symbol" charset="2"/>
              </a:rPr>
              <a:t></a:t>
            </a:r>
            <a:r>
              <a:rPr lang="en-US" sz="3200" i="1" baseline="-25000" dirty="0" err="1"/>
              <a:t>r.A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r.C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s.E</a:t>
            </a:r>
            <a:r>
              <a:rPr lang="en-US" sz="2400" dirty="0"/>
              <a:t> (</a:t>
            </a:r>
            <a:r>
              <a:rPr lang="en-US" sz="3200" dirty="0">
                <a:sym typeface="Symbol" charset="2"/>
              </a:rPr>
              <a:t>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s.B</a:t>
            </a:r>
            <a:r>
              <a:rPr lang="en-US" sz="3200" i="1" baseline="-25000" dirty="0"/>
              <a:t> </a:t>
            </a:r>
            <a:r>
              <a:rPr lang="en-US" sz="2400" baseline="-25000" dirty="0">
                <a:sym typeface="Symbol" charset="2"/>
              </a:rPr>
              <a:t></a:t>
            </a:r>
            <a:r>
              <a:rPr lang="en-US" sz="3200" i="1" baseline="-25000" dirty="0"/>
              <a:t>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s.D</a:t>
            </a:r>
            <a:r>
              <a:rPr lang="en-US" sz="2400" dirty="0"/>
              <a:t> (</a:t>
            </a:r>
            <a:r>
              <a:rPr lang="en-US" sz="2400" i="1" dirty="0"/>
              <a:t>r </a:t>
            </a:r>
            <a:r>
              <a:rPr lang="en-US" sz="2400" dirty="0"/>
              <a:t> x 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endParaRPr lang="en-US" sz="2800" dirty="0">
              <a:solidFill>
                <a:prstClr val="black"/>
              </a:solidFill>
              <a:latin typeface="Calibri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SQL Equivalent: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r.A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r.C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s.E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where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and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OR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*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natural join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4">
              <a:buNone/>
            </a:pPr>
            <a:r>
              <a:rPr lang="en-US" sz="3200" i="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i="0" dirty="0">
                <a:latin typeface="Calibri" charset="0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266309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 err="1">
                <a:latin typeface="Calibri" charset="0"/>
              </a:rPr>
              <a:t>Equi</a:t>
            </a:r>
            <a:r>
              <a:rPr lang="en-US" sz="2400" dirty="0">
                <a:latin typeface="Calibri" charset="0"/>
              </a:rPr>
              <a:t>-join</a:t>
            </a:r>
          </a:p>
          <a:p>
            <a:pPr lvl="1"/>
            <a:r>
              <a:rPr lang="en-US" sz="2400" i="0" dirty="0">
                <a:latin typeface="Calibri" charset="0"/>
              </a:rPr>
              <a:t>A join that only has equality conditions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Theta-join (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+mj-lt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 charset="0"/>
              </a:rPr>
              <a:t>r </a:t>
            </a:r>
            <a:r>
              <a:rPr lang="en-US" sz="24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s = </a:t>
            </a:r>
            <a:r>
              <a:rPr lang="en-US" sz="2400" dirty="0">
                <a:latin typeface="Calibri" charset="0"/>
                <a:sym typeface="Symbol" charset="2"/>
              </a:rPr>
              <a:t> 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latin typeface="Calibri" charset="0"/>
                <a:sym typeface="Symbol" charset="2"/>
              </a:rPr>
              <a:t>(</a:t>
            </a:r>
            <a:r>
              <a:rPr lang="en-US" sz="2400" i="1" dirty="0">
                <a:latin typeface="Calibri" charset="0"/>
                <a:sym typeface="Symbol" charset="2"/>
              </a:rPr>
              <a:t>r x s</a:t>
            </a:r>
            <a:r>
              <a:rPr lang="en-US" sz="2400" dirty="0">
                <a:latin typeface="Calibri" charset="0"/>
                <a:sym typeface="Symbol" charset="2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</a:t>
            </a:r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Left outer join (</a:t>
            </a:r>
            <a:r>
              <a:rPr lang="en-US" sz="2400" dirty="0"/>
              <a:t>⟕)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Say </a:t>
            </a:r>
            <a:r>
              <a:rPr lang="en-US" sz="2000" i="1" dirty="0">
                <a:latin typeface="Calibri" charset="0"/>
              </a:rPr>
              <a:t>r(A, B), s(B, C)</a:t>
            </a:r>
          </a:p>
          <a:p>
            <a:pPr lvl="1"/>
            <a:r>
              <a:rPr lang="en-US" sz="2000" dirty="0">
                <a:latin typeface="Calibri" charset="0"/>
              </a:rPr>
              <a:t>We need to somehow find the tuples in </a:t>
            </a:r>
            <a:r>
              <a:rPr lang="en-US" sz="2000" i="1" dirty="0">
                <a:latin typeface="Calibri" charset="0"/>
              </a:rPr>
              <a:t>r </a:t>
            </a:r>
            <a:r>
              <a:rPr lang="en-US" sz="2000" dirty="0">
                <a:latin typeface="Calibri" charset="0"/>
              </a:rPr>
              <a:t>that have no match in </a:t>
            </a:r>
            <a:r>
              <a:rPr lang="en-US" sz="2000" i="1" dirty="0">
                <a:latin typeface="Calibri" charset="0"/>
              </a:rPr>
              <a:t>s</a:t>
            </a:r>
          </a:p>
          <a:p>
            <a:pPr lvl="1"/>
            <a:r>
              <a:rPr lang="en-US" sz="2000" dirty="0">
                <a:latin typeface="Calibri" charset="0"/>
              </a:rPr>
              <a:t>Consider: (r – </a:t>
            </a:r>
            <a:r>
              <a:rPr lang="en-US" sz="2000" dirty="0"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s))</a:t>
            </a:r>
            <a:r>
              <a:rPr lang="en-US" sz="1800" dirty="0">
                <a:solidFill>
                  <a:prstClr val="black"/>
                </a:solidFill>
                <a:latin typeface="Calibri" charset="0"/>
              </a:rPr>
              <a:t> </a:t>
            </a:r>
          </a:p>
          <a:p>
            <a:pPr lvl="1"/>
            <a:endParaRPr lang="en-US" sz="2000" dirty="0">
              <a:solidFill>
                <a:prstClr val="black"/>
              </a:solidFill>
              <a:latin typeface="Calibri" charset="0"/>
            </a:endParaRP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charset="0"/>
              </a:rPr>
              <a:t>We are done:</a:t>
            </a:r>
            <a:endParaRPr lang="en-US" sz="2400" dirty="0">
              <a:solidFill>
                <a:prstClr val="black"/>
              </a:solidFill>
              <a:latin typeface="Calibri" charset="0"/>
            </a:endParaRPr>
          </a:p>
          <a:p>
            <a:pPr marL="849313" lvl="1" indent="-457200">
              <a:buNone/>
            </a:pP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           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       ⋃    </a:t>
            </a:r>
            <a:r>
              <a:rPr lang="en-US" sz="2000" i="1" dirty="0">
                <a:latin typeface="Calibri" charset="0"/>
                <a:sym typeface="Symbol" charset="2"/>
              </a:rPr>
              <a:t></a:t>
            </a:r>
            <a:r>
              <a:rPr lang="en-US" sz="2400" i="1" baseline="-25000" dirty="0">
                <a:latin typeface="Calibri" charset="0"/>
                <a:sym typeface="Symbol" charset="2"/>
              </a:rPr>
              <a:t>temp</a:t>
            </a:r>
            <a:r>
              <a:rPr lang="en-US" sz="2000" dirty="0">
                <a:latin typeface="Calibri" charset="0"/>
              </a:rPr>
              <a:t> </a:t>
            </a:r>
            <a:r>
              <a:rPr lang="en-US" sz="2000" baseline="-25000" dirty="0">
                <a:latin typeface="Calibri" charset="0"/>
              </a:rPr>
              <a:t>(</a:t>
            </a:r>
            <a:r>
              <a:rPr lang="en-US" sz="2000" i="1" baseline="-25000" dirty="0">
                <a:latin typeface="Calibri" charset="0"/>
              </a:rPr>
              <a:t>A, B, C)</a:t>
            </a:r>
            <a:r>
              <a:rPr lang="en-US" sz="2000" baseline="-25000" dirty="0">
                <a:latin typeface="Calibri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(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– </a:t>
            </a:r>
            <a:r>
              <a:rPr lang="en-US" sz="2000" dirty="0">
                <a:solidFill>
                  <a:srgbClr val="FF0000"/>
                </a:solidFill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solidFill>
                  <a:srgbClr val="FF0000"/>
                </a:solidFill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srgbClr val="FF0000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 s))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800" dirty="0">
                <a:latin typeface="Times New Roman" charset="0"/>
              </a:rPr>
              <a:t>×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Times New Roman" charset="0"/>
              </a:rPr>
              <a:t>{(NULL)}</a:t>
            </a:r>
            <a:r>
              <a:rPr lang="en-US" sz="2000" dirty="0">
                <a:latin typeface="Times New Roman" charset="0"/>
              </a:rPr>
              <a:t> )</a:t>
            </a:r>
            <a:endParaRPr lang="en-US" sz="2000" dirty="0">
              <a:latin typeface="Calibri" charset="0"/>
            </a:endParaRPr>
          </a:p>
          <a:p>
            <a:pPr marL="849313" lvl="1" indent="-457200">
              <a:buAutoNum type="arabicPeriod"/>
            </a:pPr>
            <a:endParaRPr lang="en-US" sz="2000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83636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History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Helvetica" charset="0"/>
              </a:rPr>
              <a:t>IBM Sequel language developed as part of System R project at the IBM San Jose Research Laboratory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Renamed Structured Query Language (SQL)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ANSI and ISO standard SQL:</a:t>
            </a:r>
            <a:endParaRPr lang="en-US" dirty="0">
              <a:latin typeface="Helvetica" charset="0"/>
            </a:endParaRPr>
          </a:p>
          <a:p>
            <a:pPr lvl="1"/>
            <a:r>
              <a:rPr lang="en-US" sz="2000" dirty="0">
                <a:latin typeface="Helvetica" charset="0"/>
              </a:rPr>
              <a:t>SQL-86, SQL-89</a:t>
            </a:r>
            <a:r>
              <a:rPr lang="en-US" dirty="0">
                <a:latin typeface="Helvetica" charset="0"/>
              </a:rPr>
              <a:t>, </a:t>
            </a:r>
            <a:r>
              <a:rPr lang="en-US" sz="2000" dirty="0">
                <a:latin typeface="Helvetica" charset="0"/>
              </a:rPr>
              <a:t>SQL-92</a:t>
            </a:r>
            <a:r>
              <a:rPr lang="en-US" dirty="0">
                <a:latin typeface="Helvetica" charset="0"/>
              </a:rPr>
              <a:t> </a:t>
            </a:r>
          </a:p>
          <a:p>
            <a:pPr lvl="1"/>
            <a:r>
              <a:rPr lang="en-US" sz="2000" dirty="0">
                <a:latin typeface="Helvetica" charset="0"/>
              </a:rPr>
              <a:t>SQL:1999, SQL:2003, SQL:2008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Commercial systems offer most, if not all, SQL-92 features, plus varying feature sets from later standards and special proprietary features.</a:t>
            </a:r>
            <a:r>
              <a:rPr lang="en-US" dirty="0">
                <a:latin typeface="Helvetica" charset="0"/>
              </a:rPr>
              <a:t> 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Helvetica" charset="0"/>
              </a:rPr>
              <a:t>Not all examples here may work on your particular system.</a:t>
            </a:r>
          </a:p>
          <a:p>
            <a:pPr lvl="1"/>
            <a:endParaRPr lang="en-US" sz="2000" dirty="0">
              <a:solidFill>
                <a:schemeClr val="tx2"/>
              </a:solidFill>
              <a:latin typeface="Helvetica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Helvetica" charset="0"/>
              </a:rPr>
              <a:t>Several alternative syntaxes to write the same queries</a:t>
            </a:r>
            <a:endParaRPr lang="en-US" sz="24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782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-12700" y="8763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Tables: </a:t>
            </a:r>
            <a:r>
              <a:rPr lang="en-US" dirty="0" err="1">
                <a:latin typeface="Calibri" charset="0"/>
              </a:rPr>
              <a:t>r(A</a:t>
            </a:r>
            <a:r>
              <a:rPr lang="en-US" dirty="0">
                <a:latin typeface="Calibri" charset="0"/>
              </a:rPr>
              <a:t>, B), </a:t>
            </a:r>
            <a:r>
              <a:rPr lang="en-US" dirty="0" err="1">
                <a:latin typeface="Calibri" charset="0"/>
              </a:rPr>
              <a:t>s(B</a:t>
            </a:r>
            <a:r>
              <a:rPr lang="en-US" dirty="0">
                <a:latin typeface="Calibri" charset="0"/>
              </a:rPr>
              <a:t>, C)</a:t>
            </a:r>
            <a:endParaRPr lang="en-US" i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 Variations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700" y="1549398"/>
          <a:ext cx="9080500" cy="534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994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name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</a:rPr>
                        <a:t>Symbol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Equivalent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 expression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cross product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charset="0"/>
                        </a:rPr>
                        <a:t>×</a:t>
                      </a:r>
                      <a:r>
                        <a:rPr lang="en-US" sz="2400">
                          <a:solidFill>
                            <a:schemeClr val="accent2"/>
                          </a:solidFill>
                          <a:latin typeface="Times New Roman" charset="0"/>
                        </a:rPr>
                        <a:t> </a:t>
                      </a:r>
                      <a:r>
                        <a:rPr lang="en-US" sz="2400" i="1" dirty="0">
                          <a:latin typeface="Calibri" charset="0"/>
                          <a:sym typeface="Symbol" charset="2"/>
                        </a:rPr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* from r, s;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r × s</a:t>
                      </a:r>
                      <a:endParaRPr lang="en-US" sz="2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natural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natural 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 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 π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r.A, r.B, s.C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 dirty="0" err="1">
                          <a:latin typeface="Calibri" charset="0"/>
                          <a:sym typeface="Symbol" charset="2"/>
                        </a:rPr>
                        <a:t>r.B</a:t>
                      </a:r>
                      <a:r>
                        <a:rPr lang="en-US" sz="2000" baseline="-25000" dirty="0">
                          <a:latin typeface="Calibri" charset="0"/>
                          <a:sym typeface="Symbol" charset="2"/>
                        </a:rPr>
                        <a:t> = </a:t>
                      </a:r>
                      <a:r>
                        <a:rPr lang="en-US" sz="2000" baseline="-2500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.B</a:t>
                      </a:r>
                      <a:r>
                        <a:rPr lang="en-US" sz="2000" dirty="0" err="1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r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x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dirty="0">
                          <a:latin typeface="Calibri" charset="0"/>
                          <a:sym typeface="Symbol" charset="2"/>
                        </a:rPr>
                        <a:t>)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theta</a:t>
                      </a:r>
                      <a:r>
                        <a:rPr lang="en-US" sz="1800" baseline="0">
                          <a:latin typeface="+mj-lt"/>
                        </a:rPr>
                        <a:t> </a:t>
                      </a:r>
                      <a:r>
                        <a:rPr lang="en-US" sz="1800">
                          <a:latin typeface="+mj-lt"/>
                        </a:rPr>
                        <a:t>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  <a:r>
                        <a:rPr lang="en-US" sz="24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.. where </a:t>
                      </a:r>
                      <a:r>
                        <a:rPr lang="en-US" sz="1800" baseline="0">
                          <a:solidFill>
                            <a:prstClr val="black"/>
                          </a:solidFill>
                          <a:latin typeface="+mn-lt"/>
                        </a:rPr>
                        <a:t>θ;</a:t>
                      </a:r>
                      <a:endParaRPr lang="en-US" baseline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>
                          <a:latin typeface="Calibri" charset="0"/>
                          <a:sym typeface="Symbol" charset="2"/>
                        </a:rPr>
                        <a:t>r x s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)</a:t>
                      </a:r>
                      <a:r>
                        <a:rPr lang="en-US" sz="2000">
                          <a:solidFill>
                            <a:prstClr val="black"/>
                          </a:solidFill>
                          <a:latin typeface="Calibri" charset="0"/>
                        </a:rPr>
                        <a:t> 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equi-join</a:t>
                      </a:r>
                    </a:p>
                  </a:txBody>
                  <a:tcPr anchor="ctr" anchorCtr="1"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kumimoji="0"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i="1" dirty="0">
                          <a:latin typeface="+mj-lt"/>
                        </a:rPr>
                        <a:t>(theta</a:t>
                      </a:r>
                      <a:r>
                        <a:rPr lang="en-US" sz="1800" i="1" baseline="0" dirty="0">
                          <a:latin typeface="+mj-lt"/>
                        </a:rPr>
                        <a:t> must be equality</a:t>
                      </a:r>
                      <a:r>
                        <a:rPr lang="en-US" sz="2000" i="1" baseline="0" dirty="0">
                          <a:latin typeface="+mj-lt"/>
                        </a:rPr>
                        <a:t>)</a:t>
                      </a:r>
                      <a:endParaRPr lang="en-US" sz="2000" i="1" dirty="0">
                        <a:latin typeface="+mj-lt"/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left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⟕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left</a:t>
                      </a:r>
                      <a:r>
                        <a:rPr lang="en-US" baseline="0"/>
                        <a:t> outer join (with “on”)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1800">
                          <a:latin typeface="+mj-lt"/>
                          <a:sym typeface="Symbol" charset="2"/>
                        </a:rPr>
                        <a:t> (see</a:t>
                      </a:r>
                      <a:r>
                        <a:rPr lang="en-US" sz="1800" baseline="0">
                          <a:latin typeface="+mj-lt"/>
                          <a:sym typeface="Symbol" charset="2"/>
                        </a:rPr>
                        <a:t> previous slide)</a:t>
                      </a:r>
                      <a:endParaRPr lang="en-US" sz="1800"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full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r ⟗ s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outer join (with “on”)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(left</a:t>
                      </a:r>
                      <a:r>
                        <a:rPr lang="en-US" sz="1800" baseline="0">
                          <a:latin typeface="+mj-lt"/>
                        </a:rPr>
                        <a:t>) semijoin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⋉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(left) antijoin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</a:t>
                      </a:r>
                      <a:r>
                        <a:rPr lang="ru-RU" sz="2400" dirty="0">
                          <a:latin typeface="+mj-lt"/>
                        </a:rPr>
                        <a:t>⊲</a:t>
                      </a:r>
                      <a:r>
                        <a:rPr lang="en-US" sz="2400" dirty="0">
                          <a:latin typeface="+mj-lt"/>
                        </a:rPr>
                        <a:t> s 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 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 -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2645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Query</a:t>
            </a:r>
          </a:p>
        </p:txBody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907337" cy="4903787"/>
          </a:xfrm>
        </p:spPr>
        <p:txBody>
          <a:bodyPr/>
          <a:lstStyle/>
          <a:p>
            <a:r>
              <a:rPr lang="en-US" sz="2000" dirty="0"/>
              <a:t>Find the largest salary in the university</a:t>
            </a:r>
          </a:p>
          <a:p>
            <a:pPr lvl="1"/>
            <a:r>
              <a:rPr lang="en-US" sz="2000" dirty="0">
                <a:sym typeface="Symbol" charset="0"/>
              </a:rPr>
              <a:t>Step 1: find instructor salaries that are less than some other instructor salary (i.e. not maximum)</a:t>
            </a:r>
          </a:p>
          <a:p>
            <a:pPr lvl="3"/>
            <a:r>
              <a:rPr lang="en-US" sz="2000" dirty="0">
                <a:sym typeface="Symbol" charset="0"/>
              </a:rPr>
              <a:t>using a copy of </a:t>
            </a:r>
            <a:r>
              <a:rPr lang="en-US" sz="2000" i="1" dirty="0">
                <a:sym typeface="Symbol" charset="0"/>
              </a:rPr>
              <a:t>instructor </a:t>
            </a:r>
            <a:r>
              <a:rPr lang="en-US" sz="2000" dirty="0">
                <a:sym typeface="Symbol" charset="0"/>
              </a:rPr>
              <a:t>under a new name </a:t>
            </a:r>
            <a:r>
              <a:rPr lang="en-US" sz="2000" i="1" dirty="0">
                <a:sym typeface="Symbol" charset="0"/>
              </a:rPr>
              <a:t>d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 </a:t>
            </a:r>
          </a:p>
          <a:p>
            <a:pPr lvl="1"/>
            <a:endParaRPr lang="en-US" sz="2000" dirty="0">
              <a:sym typeface="Symbol" charset="0"/>
            </a:endParaRPr>
          </a:p>
          <a:p>
            <a:pPr lvl="1"/>
            <a:r>
              <a:rPr lang="en-US" sz="2000" dirty="0">
                <a:sym typeface="Symbol" charset="0"/>
              </a:rPr>
              <a:t>Step 2: Find the largest salary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/>
              <a:t>salary </a:t>
            </a:r>
            <a:r>
              <a:rPr lang="en-US" sz="2000" i="1" dirty="0">
                <a:sym typeface="Symbol" charset="0"/>
              </a:rPr>
              <a:t>(instructor) – </a:t>
            </a:r>
            <a:br>
              <a:rPr lang="en-US" sz="2000" i="1" dirty="0">
                <a:sym typeface="Symbol" charset="0"/>
              </a:rPr>
            </a:br>
            <a:r>
              <a:rPr lang="en-US" sz="2000" i="1" dirty="0">
                <a:sym typeface="Symbol" charset="0"/>
              </a:rPr>
              <a:t>   </a:t>
            </a:r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</a:t>
            </a:r>
          </a:p>
        </p:txBody>
      </p:sp>
    </p:spTree>
    <p:extLst>
      <p:ext uri="{BB962C8B-B14F-4D97-AF65-F5344CB8AC3E}">
        <p14:creationId xmlns:p14="http://schemas.microsoft.com/office/powerpoint/2010/main" val="17730923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8153400" cy="698500"/>
          </a:xfrm>
        </p:spPr>
        <p:txBody>
          <a:bodyPr/>
          <a:lstStyle/>
          <a:p>
            <a:r>
              <a:rPr lang="en-US"/>
              <a:t>Find the names of all instructors in the Physics department, along with the </a:t>
            </a:r>
            <a:r>
              <a:rPr lang="en-US" i="1"/>
              <a:t>course_id</a:t>
            </a:r>
            <a:r>
              <a:rPr lang="en-US"/>
              <a:t> of all courses they have taught</a:t>
            </a:r>
          </a:p>
        </p:txBody>
      </p:sp>
      <p:sp>
        <p:nvSpPr>
          <p:cNvPr id="539653" name="Text Box 5"/>
          <p:cNvSpPr txBox="1">
            <a:spLocks noChangeArrowheads="1"/>
          </p:cNvSpPr>
          <p:nvPr/>
        </p:nvSpPr>
        <p:spPr bwMode="auto">
          <a:xfrm>
            <a:off x="730250" y="1841500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1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539654" name="Text Box 6"/>
          <p:cNvSpPr txBox="1">
            <a:spLocks noChangeArrowheads="1"/>
          </p:cNvSpPr>
          <p:nvPr/>
        </p:nvSpPr>
        <p:spPr bwMode="auto">
          <a:xfrm>
            <a:off x="857250" y="3427413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2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instructor)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3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3" grpId="0" autoUpdateAnimBg="0"/>
      <p:bldP spid="539654" grpId="0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524000" y="3091434"/>
            <a:ext cx="6553200" cy="1328166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 “Multi-Set/Bag” Semantics</a:t>
            </a:r>
          </a:p>
        </p:txBody>
      </p:sp>
    </p:spTree>
    <p:extLst>
      <p:ext uri="{BB962C8B-B14F-4D97-AF65-F5344CB8AC3E}">
        <p14:creationId xmlns:p14="http://schemas.microsoft.com/office/powerpoint/2010/main" val="6609895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Multiset Relational Algebra Paragraph (Section 6.1, page 238)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SQL ”Bag”/”Multiset” Semantics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Operations on multisets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133656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Duplicates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038600"/>
          </a:xfrm>
        </p:spPr>
        <p:txBody>
          <a:bodyPr/>
          <a:lstStyle/>
          <a:p>
            <a:r>
              <a:rPr lang="en-US" sz="2600">
                <a:latin typeface="Calibri" charset="0"/>
              </a:rPr>
              <a:t>By definition, </a:t>
            </a:r>
            <a:r>
              <a:rPr lang="en-US" sz="2600" i="1">
                <a:latin typeface="Calibri" charset="0"/>
              </a:rPr>
              <a:t>relations </a:t>
            </a:r>
            <a:r>
              <a:rPr lang="en-US" sz="2600">
                <a:latin typeface="Calibri" charset="0"/>
              </a:rPr>
              <a:t>are </a:t>
            </a:r>
            <a:r>
              <a:rPr lang="en-US" sz="2600" i="1">
                <a:latin typeface="Calibri" charset="0"/>
              </a:rPr>
              <a:t>sets</a:t>
            </a:r>
          </a:p>
          <a:p>
            <a:pPr lvl="1"/>
            <a:r>
              <a:rPr lang="en-US" sz="2200">
                <a:latin typeface="Calibri" charset="0"/>
              </a:rPr>
              <a:t>So </a:t>
            </a:r>
            <a:r>
              <a:rPr lang="en-US" sz="2200">
                <a:latin typeface="Calibri" charset="0"/>
                <a:sym typeface="Wingdings" charset="2"/>
              </a:rPr>
              <a:t> No duplicates allowed</a:t>
            </a:r>
          </a:p>
          <a:p>
            <a:r>
              <a:rPr lang="en-US" sz="2600">
                <a:latin typeface="Calibri" charset="0"/>
              </a:rPr>
              <a:t>Problem: </a:t>
            </a:r>
          </a:p>
          <a:p>
            <a:pPr lvl="1"/>
            <a:r>
              <a:rPr lang="en-US" sz="2200">
                <a:latin typeface="Calibri" charset="0"/>
              </a:rPr>
              <a:t>Not practical to remove duplicates after every operation</a:t>
            </a:r>
          </a:p>
          <a:p>
            <a:pPr lvl="1"/>
            <a:r>
              <a:rPr lang="en-US" sz="2200">
                <a:latin typeface="Calibri" charset="0"/>
              </a:rPr>
              <a:t>Why ?</a:t>
            </a:r>
          </a:p>
          <a:p>
            <a:r>
              <a:rPr lang="en-US" sz="2600">
                <a:latin typeface="Calibri" charset="0"/>
              </a:rPr>
              <a:t>So…</a:t>
            </a:r>
          </a:p>
          <a:p>
            <a:pPr lvl="1"/>
            <a:r>
              <a:rPr lang="en-US" sz="2200">
                <a:latin typeface="Calibri" charset="0"/>
              </a:rPr>
              <a:t>SQL by default does not remove duplicates</a:t>
            </a:r>
          </a:p>
          <a:p>
            <a:r>
              <a:rPr lang="en-US" sz="2600">
                <a:latin typeface="Calibri" charset="0"/>
              </a:rPr>
              <a:t>SQL follows </a:t>
            </a:r>
            <a:r>
              <a:rPr lang="en-US" sz="2600" i="1">
                <a:latin typeface="Calibri" charset="0"/>
              </a:rPr>
              <a:t>bag </a:t>
            </a:r>
            <a:r>
              <a:rPr lang="en-US" sz="2600">
                <a:latin typeface="Calibri" charset="0"/>
              </a:rPr>
              <a:t>semantics, not </a:t>
            </a:r>
            <a:r>
              <a:rPr lang="en-US" sz="2600" i="1">
                <a:latin typeface="Calibri" charset="0"/>
              </a:rPr>
              <a:t>set </a:t>
            </a:r>
            <a:r>
              <a:rPr lang="en-US" sz="2600">
                <a:latin typeface="Calibri" charset="0"/>
              </a:rPr>
              <a:t>semantics</a:t>
            </a:r>
          </a:p>
          <a:p>
            <a:pPr lvl="1"/>
            <a:r>
              <a:rPr lang="en-US" sz="2200">
                <a:latin typeface="Calibri" charset="0"/>
              </a:rPr>
              <a:t>Implicitly we keep count of number of copies of each tuple</a:t>
            </a:r>
          </a:p>
        </p:txBody>
      </p:sp>
    </p:spTree>
    <p:extLst>
      <p:ext uri="{BB962C8B-B14F-4D97-AF65-F5344CB8AC3E}">
        <p14:creationId xmlns:p14="http://schemas.microsoft.com/office/powerpoint/2010/main" val="25983220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18500" cy="509588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RA can only express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SELECT DISTINCT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queries</a:t>
            </a:r>
          </a:p>
        </p:txBody>
      </p:sp>
      <p:graphicFrame>
        <p:nvGraphicFramePr>
          <p:cNvPr id="1037344" name="Group 32"/>
          <p:cNvGraphicFramePr>
            <a:graphicFrameLocks noGrp="1"/>
          </p:cNvGraphicFramePr>
          <p:nvPr>
            <p:ph sz="half" idx="2"/>
          </p:nvPr>
        </p:nvGraphicFramePr>
        <p:xfrm>
          <a:off x="2946400" y="3603625"/>
          <a:ext cx="2592388" cy="1509713"/>
        </p:xfrm>
        <a:graphic>
          <a:graphicData uri="http://schemas.openxmlformats.org/drawingml/2006/table">
            <a:tbl>
              <a:tblPr/>
              <a:tblGrid>
                <a:gridCol w="125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R.H.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381000" y="1841500"/>
            <a:ext cx="8318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 express SQL, must extend RA to a 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algebra</a:t>
            </a: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Bags (aka: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multisets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) like sets, but can have duplicates</a:t>
            </a:r>
          </a:p>
        </p:txBody>
      </p:sp>
      <p:sp>
        <p:nvSpPr>
          <p:cNvPr id="51216" name="Text Box 16"/>
          <p:cNvSpPr txBox="1">
            <a:spLocks noChangeArrowheads="1"/>
          </p:cNvSpPr>
          <p:nvPr/>
        </p:nvSpPr>
        <p:spPr bwMode="auto">
          <a:xfrm>
            <a:off x="938213" y="3041650"/>
            <a:ext cx="26924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{5, 3, 3}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homes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381000" y="5562600"/>
            <a:ext cx="8318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Next: will define RA</a:t>
            </a: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a 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version of RA</a:t>
            </a:r>
          </a:p>
        </p:txBody>
      </p:sp>
    </p:spTree>
    <p:extLst>
      <p:ext uri="{BB962C8B-B14F-4D97-AF65-F5344CB8AC3E}">
        <p14:creationId xmlns:p14="http://schemas.microsoft.com/office/powerpoint/2010/main" val="28700785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>
                <a:solidFill>
                  <a:srgbClr val="464646"/>
                </a:solidFill>
              </a:rPr>
              <a:t>Formal Semantics of SQL: RA*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36575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Symbol" charset="2"/>
              </a:rPr>
              <a:t>1. 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*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p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(r): 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preserves copies in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r</a:t>
            </a:r>
          </a:p>
        </p:txBody>
      </p:sp>
      <p:graphicFrame>
        <p:nvGraphicFramePr>
          <p:cNvPr id="1039387" name="Group 27"/>
          <p:cNvGraphicFramePr>
            <a:graphicFrameLocks noGrp="1"/>
          </p:cNvGraphicFramePr>
          <p:nvPr>
            <p:ph sz="quarter" idx="2"/>
          </p:nvPr>
        </p:nvGraphicFramePr>
        <p:xfrm>
          <a:off x="5118100" y="1912938"/>
          <a:ext cx="2192338" cy="990600"/>
        </p:xfrm>
        <a:graphic>
          <a:graphicData uri="http://schemas.openxmlformats.org/drawingml/2006/table">
            <a:tbl>
              <a:tblPr/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9386" name="Group 26"/>
          <p:cNvGraphicFramePr>
            <a:graphicFrameLocks noGrp="1"/>
          </p:cNvGraphicFramePr>
          <p:nvPr>
            <p:ph sz="quarter" idx="3"/>
          </p:nvPr>
        </p:nvGraphicFramePr>
        <p:xfrm>
          <a:off x="4203700" y="4006850"/>
          <a:ext cx="1263650" cy="1393889"/>
        </p:xfrm>
        <a:graphic>
          <a:graphicData uri="http://schemas.openxmlformats.org/drawingml/2006/table">
            <a:tbl>
              <a:tblPr/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720725" y="2041525"/>
            <a:ext cx="3800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city = Brighton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381000" y="3378200"/>
            <a:ext cx="8356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A1, …, An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(r): 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 duplicate elimination</a:t>
            </a:r>
          </a:p>
        </p:txBody>
      </p:sp>
      <p:sp>
        <p:nvSpPr>
          <p:cNvPr id="53273" name="Text Box 25"/>
          <p:cNvSpPr txBox="1">
            <a:spLocks noChangeArrowheads="1"/>
          </p:cNvSpPr>
          <p:nvPr/>
        </p:nvSpPr>
        <p:spPr bwMode="auto">
          <a:xfrm>
            <a:off x="720725" y="4073525"/>
            <a:ext cx="29924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cname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</a:p>
        </p:txBody>
      </p:sp>
    </p:spTree>
    <p:extLst>
      <p:ext uri="{BB962C8B-B14F-4D97-AF65-F5344CB8AC3E}">
        <p14:creationId xmlns:p14="http://schemas.microsoft.com/office/powerpoint/2010/main" val="36477520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4721225" y="2616200"/>
            <a:ext cx="328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=</a:t>
            </a:r>
          </a:p>
        </p:txBody>
      </p:sp>
      <p:sp>
        <p:nvSpPr>
          <p:cNvPr id="1041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SQL: RA*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615950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latin typeface="Calibri" charset="0"/>
              </a:rPr>
              <a:t>3.  r</a:t>
            </a:r>
            <a:r>
              <a:rPr lang="en-US" i="1">
                <a:latin typeface="Calibri" charset="0"/>
              </a:rPr>
              <a:t> </a:t>
            </a:r>
            <a:r>
              <a:rPr lang="ru-RU">
                <a:latin typeface="Symbol" charset="2"/>
                <a:sym typeface="Symbol" charset="2"/>
              </a:rPr>
              <a:t></a:t>
            </a:r>
            <a:r>
              <a:rPr lang="en-US">
                <a:latin typeface="Calibri" charset="0"/>
              </a:rPr>
              <a:t>* s : 		</a:t>
            </a:r>
            <a:r>
              <a:rPr lang="en-US" i="1">
                <a:latin typeface="Calibri" charset="0"/>
              </a:rPr>
              <a:t>additive union</a:t>
            </a:r>
          </a:p>
        </p:txBody>
      </p:sp>
      <p:graphicFrame>
        <p:nvGraphicFramePr>
          <p:cNvPr id="1041474" name="Group 66"/>
          <p:cNvGraphicFramePr>
            <a:graphicFrameLocks noGrp="1"/>
          </p:cNvGraphicFramePr>
          <p:nvPr>
            <p:ph sz="quarter" idx="2"/>
          </p:nvPr>
        </p:nvGraphicFramePr>
        <p:xfrm>
          <a:off x="5597525" y="1933575"/>
          <a:ext cx="763588" cy="1933068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24" name="Group 16"/>
          <p:cNvGraphicFramePr>
            <a:graphicFrameLocks noGrp="1"/>
          </p:cNvGraphicFramePr>
          <p:nvPr/>
        </p:nvGraphicFramePr>
        <p:xfrm>
          <a:off x="1449388" y="2233613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35" name="Group 27"/>
          <p:cNvGraphicFramePr>
            <a:graphicFrameLocks noGrp="1"/>
          </p:cNvGraphicFramePr>
          <p:nvPr/>
        </p:nvGraphicFramePr>
        <p:xfrm>
          <a:off x="3536950" y="2252663"/>
          <a:ext cx="763588" cy="1181100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73" name="Group 65"/>
          <p:cNvGraphicFramePr>
            <a:graphicFrameLocks noGrp="1"/>
          </p:cNvGraphicFramePr>
          <p:nvPr>
            <p:ph sz="quarter" idx="3"/>
          </p:nvPr>
        </p:nvGraphicFramePr>
        <p:xfrm>
          <a:off x="2746375" y="5145088"/>
          <a:ext cx="709613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57" name="Group 49"/>
          <p:cNvGraphicFramePr>
            <a:graphicFrameLocks noGrp="1"/>
          </p:cNvGraphicFramePr>
          <p:nvPr/>
        </p:nvGraphicFramePr>
        <p:xfrm>
          <a:off x="5843588" y="5108575"/>
          <a:ext cx="709612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56" name="Rectangle 60"/>
          <p:cNvSpPr>
            <a:spLocks noChangeArrowheads="1"/>
          </p:cNvSpPr>
          <p:nvPr/>
        </p:nvSpPr>
        <p:spPr bwMode="auto">
          <a:xfrm>
            <a:off x="381000" y="4241800"/>
            <a:ext cx="8356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-* s: 	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difference</a:t>
            </a:r>
          </a:p>
        </p:txBody>
      </p:sp>
      <p:sp>
        <p:nvSpPr>
          <p:cNvPr id="55357" name="Text Box 61"/>
          <p:cNvSpPr txBox="1">
            <a:spLocks noChangeArrowheads="1"/>
          </p:cNvSpPr>
          <p:nvPr/>
        </p:nvSpPr>
        <p:spPr bwMode="auto">
          <a:xfrm>
            <a:off x="938213" y="5095875"/>
            <a:ext cx="47879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  -* 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=     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       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  -* r  =</a:t>
            </a:r>
          </a:p>
        </p:txBody>
      </p:sp>
      <p:sp>
        <p:nvSpPr>
          <p:cNvPr id="55358" name="Rectangle 62"/>
          <p:cNvSpPr>
            <a:spLocks noChangeArrowheads="1"/>
          </p:cNvSpPr>
          <p:nvPr/>
        </p:nvSpPr>
        <p:spPr bwMode="auto">
          <a:xfrm>
            <a:off x="2544763" y="2546350"/>
            <a:ext cx="7223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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endParaRPr kumimoji="0" lang="en-US" sz="2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359" name="Text Box 63"/>
          <p:cNvSpPr txBox="1">
            <a:spLocks noChangeArrowheads="1"/>
          </p:cNvSpPr>
          <p:nvPr/>
        </p:nvSpPr>
        <p:spPr bwMode="auto">
          <a:xfrm>
            <a:off x="1550988" y="3335338"/>
            <a:ext cx="274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</a:t>
            </a:r>
          </a:p>
        </p:txBody>
      </p:sp>
      <p:sp>
        <p:nvSpPr>
          <p:cNvPr id="55360" name="Text Box 64"/>
          <p:cNvSpPr txBox="1">
            <a:spLocks noChangeArrowheads="1"/>
          </p:cNvSpPr>
          <p:nvPr/>
        </p:nvSpPr>
        <p:spPr bwMode="auto">
          <a:xfrm>
            <a:off x="3727450" y="3392488"/>
            <a:ext cx="284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312371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2092325" y="2395538"/>
            <a:ext cx="561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/>
              <a:t>Formal Semantics of SQL: RA*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5. r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>
                <a:solidFill>
                  <a:srgbClr val="000000"/>
                </a:solidFill>
                <a:latin typeface="Symbol" charset="2"/>
                <a:sym typeface="Symbol" charset="2"/>
              </a:rPr>
              <a:t>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*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s: 	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cartesian product</a:t>
            </a:r>
            <a:endParaRPr lang="ru-RU" i="1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1043496" name="Group 40"/>
          <p:cNvGraphicFramePr>
            <a:graphicFrameLocks noGrp="1"/>
          </p:cNvGraphicFramePr>
          <p:nvPr>
            <p:ph sz="quarter" idx="2"/>
          </p:nvPr>
        </p:nvGraphicFramePr>
        <p:xfrm>
          <a:off x="5178425" y="2033588"/>
          <a:ext cx="1035050" cy="194100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  <a:endParaRPr kumimoji="0" lang="el-G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75" name="Group 19"/>
          <p:cNvGraphicFramePr>
            <a:graphicFrameLocks noGrp="1"/>
          </p:cNvGraphicFramePr>
          <p:nvPr/>
        </p:nvGraphicFramePr>
        <p:xfrm>
          <a:off x="1112838" y="2168525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6" name="Group 30"/>
          <p:cNvGraphicFramePr>
            <a:graphicFrameLocks noGrp="1"/>
          </p:cNvGraphicFramePr>
          <p:nvPr/>
        </p:nvGraphicFramePr>
        <p:xfrm>
          <a:off x="3073400" y="2185988"/>
          <a:ext cx="407988" cy="965200"/>
        </p:xfrm>
        <a:graphic>
          <a:graphicData uri="http://schemas.openxmlformats.org/drawingml/2006/table">
            <a:tbl>
              <a:tblPr/>
              <a:tblGrid>
                <a:gridCol w="407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3929063" y="2344738"/>
            <a:ext cx="38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=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86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Different Types of Constructs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Data definition language </a:t>
            </a:r>
            <a:r>
              <a:rPr lang="en-US" sz="2400" dirty="0"/>
              <a:t>(DDL): Defining/modifying schemas</a:t>
            </a:r>
          </a:p>
          <a:p>
            <a:pPr lvl="1"/>
            <a:r>
              <a:rPr lang="en-US" sz="1800" b="1" dirty="0"/>
              <a:t>Integrity constraints: </a:t>
            </a:r>
            <a:r>
              <a:rPr lang="en-US" sz="1800" dirty="0"/>
              <a:t>Specifying conditions the data must satisfy</a:t>
            </a:r>
          </a:p>
          <a:p>
            <a:pPr lvl="1"/>
            <a:r>
              <a:rPr lang="en-US" sz="1800" b="1" dirty="0"/>
              <a:t>View definition: </a:t>
            </a:r>
            <a:r>
              <a:rPr lang="en-US" sz="1800" dirty="0"/>
              <a:t>Defining views over data</a:t>
            </a:r>
          </a:p>
          <a:p>
            <a:pPr lvl="1"/>
            <a:r>
              <a:rPr lang="en-US" sz="1800" b="1" dirty="0"/>
              <a:t>Authorization: </a:t>
            </a:r>
            <a:r>
              <a:rPr lang="en-US" sz="1800" dirty="0"/>
              <a:t>Who can access what</a:t>
            </a:r>
            <a:endParaRPr lang="en-US" sz="1800" b="1" dirty="0"/>
          </a:p>
          <a:p>
            <a:r>
              <a:rPr lang="en-US" sz="2400" b="1" dirty="0"/>
              <a:t>Data-manipulation language </a:t>
            </a:r>
            <a:r>
              <a:rPr lang="en-US" sz="2400" dirty="0"/>
              <a:t>(DML): Insert/delete/update tuples, queries</a:t>
            </a:r>
          </a:p>
          <a:p>
            <a:r>
              <a:rPr lang="en-US" sz="2400" b="1" dirty="0"/>
              <a:t>Transaction control: </a:t>
            </a:r>
          </a:p>
          <a:p>
            <a:r>
              <a:rPr lang="en-US" sz="2400" b="1" dirty="0"/>
              <a:t>Embedded SQL: </a:t>
            </a:r>
            <a:r>
              <a:rPr lang="en-US" sz="2400" dirty="0"/>
              <a:t>Calling SQL from within programming languages</a:t>
            </a:r>
          </a:p>
          <a:p>
            <a:r>
              <a:rPr lang="en-US" sz="2400" b="1" dirty="0"/>
              <a:t>Creating indexes, Query Optimization control…</a:t>
            </a:r>
          </a:p>
        </p:txBody>
      </p:sp>
    </p:spTree>
    <p:extLst>
      <p:ext uri="{BB962C8B-B14F-4D97-AF65-F5344CB8AC3E}">
        <p14:creationId xmlns:p14="http://schemas.microsoft.com/office/powerpoint/2010/main" val="24246041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Formal Semantics of SQL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13462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Query:</a:t>
            </a:r>
            <a:endParaRPr lang="en-US" sz="24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447925" y="1422400"/>
            <a:ext cx="36210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	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p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81000" y="262731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2441575" y="2676525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(1)</a:t>
            </a: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381000" y="3924300"/>
            <a:ext cx="1346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447925" y="3975100"/>
            <a:ext cx="45450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 DISTINCT 	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	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	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381000" y="523716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2286000" y="5260975"/>
            <a:ext cx="652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What is the only operator to change in (1)?</a:t>
            </a: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478088" y="5848350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(2)</a:t>
            </a:r>
          </a:p>
        </p:txBody>
      </p:sp>
    </p:spTree>
    <p:extLst>
      <p:ext uri="{BB962C8B-B14F-4D97-AF65-F5344CB8AC3E}">
        <p14:creationId xmlns:p14="http://schemas.microsoft.com/office/powerpoint/2010/main" val="338178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/>
      <p:bldP spid="59400" grpId="0"/>
      <p:bldP spid="59401" grpId="0"/>
      <p:bldP spid="59402" grpId="0"/>
      <p:bldP spid="59403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Set/Bag Operations Revisited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3924300" cy="1492250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Set Operations</a:t>
            </a:r>
          </a:p>
          <a:p>
            <a:pPr marL="457200" indent="-457200">
              <a:lnSpc>
                <a:spcPct val="80000"/>
              </a:lnSpc>
            </a:pPr>
            <a:endParaRPr lang="en-US" sz="900">
              <a:solidFill>
                <a:srgbClr val="000000"/>
              </a:solidFill>
              <a:latin typeface="Calibri" charset="0"/>
            </a:endParaRP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UNION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	≡   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U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INTERSECT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≡   </a:t>
            </a:r>
            <a:r>
              <a:rPr lang="en-US" b="1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∩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EXCEPT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	≡   -</a:t>
            </a:r>
          </a:p>
          <a:p>
            <a:pPr marL="1295400" lvl="2" indent="-381000">
              <a:lnSpc>
                <a:spcPct val="80000"/>
              </a:lnSpc>
              <a:buClr>
                <a:schemeClr val="tx1"/>
              </a:buClr>
              <a:buFontTx/>
              <a:buAutoNum type="alphaLcPeriod"/>
            </a:pPr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4725988" y="1252538"/>
            <a:ext cx="4859337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Operations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UNION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charset="0"/>
                <a:ea typeface="ＭＳ Ｐゴシック" charset="-128"/>
                <a:cs typeface="ＭＳ Ｐゴシック" charset="-128"/>
              </a:rPr>
              <a:t>U*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INTERSECT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Times New Roman" charset="0"/>
                <a:cs typeface="Times New Roman" charset="0"/>
              </a:rPr>
              <a:t>∩*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EXCEPT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-*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1295400" marR="0" lvl="2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42900" y="3311525"/>
            <a:ext cx="3376613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Duplicate Counting: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125413" y="3825875"/>
            <a:ext cx="84756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Given m copies of t in r, n copies of t in s, how many copies of t in: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1020763" y="4356100"/>
            <a:ext cx="2744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UNION ALL s?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020763" y="5086350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INTERSECT ALL s?	</a:t>
            </a: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5265738" y="4392613"/>
            <a:ext cx="14747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 + n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5265738" y="5122863"/>
            <a:ext cx="2019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min (m, 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1020763" y="5853113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EXCEPT ALL s?	</a:t>
            </a: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5265738" y="5889625"/>
            <a:ext cx="2327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max (0, m-n)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4224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600200" y="3091434"/>
            <a:ext cx="58197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Views,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3731454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3.8, 4.6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Defining Views and Use Cases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a view and a table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Updating a view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Authorization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Views</a:t>
            </a:r>
          </a:p>
        </p:txBody>
      </p:sp>
    </p:spTree>
    <p:extLst>
      <p:ext uri="{BB962C8B-B14F-4D97-AF65-F5344CB8AC3E}">
        <p14:creationId xmlns:p14="http://schemas.microsoft.com/office/powerpoint/2010/main" val="2811214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63" y="990600"/>
            <a:ext cx="8305800" cy="4876800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Provide a mechanism to hide certain data from the view of certain users.  To create a view we use the command:</a:t>
            </a: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Can be used in any place a normal table can be used</a:t>
            </a: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For users, there is no distinction in terms of using it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395413" y="2379663"/>
            <a:ext cx="4398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view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as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809750" y="2932113"/>
            <a:ext cx="501332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 is any legal expression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The view name is represented by </a:t>
            </a:r>
            <a:r>
              <a:rPr kumimoji="1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3084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Queries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788" y="1298575"/>
            <a:ext cx="7747000" cy="339725"/>
          </a:xfrm>
        </p:spPr>
        <p:txBody>
          <a:bodyPr/>
          <a:lstStyle/>
          <a:p>
            <a:pPr>
              <a:lnSpc>
                <a:spcPct val="80000"/>
              </a:lnSpc>
              <a:tabLst>
                <a:tab pos="1370013" algn="l"/>
              </a:tabLst>
            </a:pPr>
            <a:r>
              <a:rPr lang="en-US" sz="1900" dirty="0">
                <a:latin typeface="Calibri" charset="0"/>
              </a:rPr>
              <a:t>A view consisting of courses and sections for Physics in Fall 2009</a:t>
            </a:r>
          </a:p>
        </p:txBody>
      </p:sp>
      <p:sp>
        <p:nvSpPr>
          <p:cNvPr id="855044" name="Text Box 4"/>
          <p:cNvSpPr txBox="1">
            <a:spLocks noChangeArrowheads="1"/>
          </p:cNvSpPr>
          <p:nvPr/>
        </p:nvSpPr>
        <p:spPr bwMode="auto">
          <a:xfrm>
            <a:off x="649287" y="4419600"/>
            <a:ext cx="6310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Find all physics fall 2009 courses in a building.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6E315-4BC4-8E4E-9274-158C1D35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752600"/>
            <a:ext cx="6468894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5BAB5-B698-F949-A79B-01E36DE3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4841474"/>
            <a:ext cx="3684411" cy="11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7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Is it different from DBMS’s side ?</a:t>
            </a:r>
          </a:p>
          <a:p>
            <a:pPr lvl="1"/>
            <a:r>
              <a:rPr lang="en-US">
                <a:latin typeface="Calibri" charset="0"/>
              </a:rPr>
              <a:t>Yes; a view may or may not be </a:t>
            </a:r>
            <a:r>
              <a:rPr lang="en-US" i="1">
                <a:latin typeface="Calibri" charset="0"/>
              </a:rPr>
              <a:t>materialized</a:t>
            </a:r>
          </a:p>
          <a:p>
            <a:pPr lvl="1"/>
            <a:r>
              <a:rPr lang="en-US">
                <a:latin typeface="Calibri" charset="0"/>
              </a:rPr>
              <a:t>Pros/Cons ?</a:t>
            </a:r>
          </a:p>
          <a:p>
            <a:pPr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Updates into views have to be treated differently</a:t>
            </a:r>
          </a:p>
          <a:p>
            <a:pPr lvl="1"/>
            <a:r>
              <a:rPr lang="en-US">
                <a:latin typeface="Calibri" charset="0"/>
              </a:rPr>
              <a:t>In most cases, disallowed.</a:t>
            </a:r>
          </a:p>
        </p:txBody>
      </p:sp>
    </p:spTree>
    <p:extLst>
      <p:ext uri="{BB962C8B-B14F-4D97-AF65-F5344CB8AC3E}">
        <p14:creationId xmlns:p14="http://schemas.microsoft.com/office/powerpoint/2010/main" val="14966503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grpSp>
        <p:nvGrpSpPr>
          <p:cNvPr id="2" name="Group 31"/>
          <p:cNvGrpSpPr/>
          <p:nvPr/>
        </p:nvGrpSpPr>
        <p:grpSpPr>
          <a:xfrm>
            <a:off x="76200" y="1371600"/>
            <a:ext cx="8839200" cy="5375275"/>
            <a:chOff x="76200" y="1371600"/>
            <a:chExt cx="8839200" cy="5375275"/>
          </a:xfrm>
          <a:solidFill>
            <a:schemeClr val="bg1"/>
          </a:solidFill>
        </p:grpSpPr>
        <p:sp>
          <p:nvSpPr>
            <p:cNvPr id="1212419" name="Rectangle 3"/>
            <p:cNvSpPr>
              <a:spLocks noChangeArrowheads="1"/>
            </p:cNvSpPr>
            <p:nvPr/>
          </p:nvSpPr>
          <p:spPr bwMode="auto">
            <a:xfrm>
              <a:off x="5943600" y="2743200"/>
              <a:ext cx="29718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You can do what you want.</a:t>
              </a:r>
            </a:p>
          </p:txBody>
        </p:sp>
        <p:sp>
          <p:nvSpPr>
            <p:cNvPr id="1212420" name="Rectangle 4"/>
            <p:cNvSpPr>
              <a:spLocks noChangeArrowheads="1"/>
            </p:cNvSpPr>
            <p:nvPr/>
          </p:nvSpPr>
          <p:spPr bwMode="auto">
            <a:xfrm>
              <a:off x="2438400" y="2743200"/>
              <a:ext cx="3505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 any select query.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Only some update queries.</a:t>
              </a:r>
            </a:p>
          </p:txBody>
        </p:sp>
        <p:sp>
          <p:nvSpPr>
            <p:cNvPr id="1212421" name="Rectangle 5"/>
            <p:cNvSpPr>
              <a:spLocks noChangeArrowheads="1"/>
            </p:cNvSpPr>
            <p:nvPr/>
          </p:nvSpPr>
          <p:spPr bwMode="auto">
            <a:xfrm>
              <a:off x="76200" y="2743200"/>
              <a:ext cx="2362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Can be used</a:t>
              </a:r>
            </a:p>
          </p:txBody>
        </p:sp>
        <p:sp>
          <p:nvSpPr>
            <p:cNvPr id="1212422" name="Rectangle 6"/>
            <p:cNvSpPr>
              <a:spLocks noChangeArrowheads="1"/>
            </p:cNvSpPr>
            <p:nvPr/>
          </p:nvSpPr>
          <p:spPr bwMode="auto">
            <a:xfrm>
              <a:off x="5943600" y="3657600"/>
              <a:ext cx="29718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Stored on disk.</a:t>
              </a:r>
            </a:p>
          </p:txBody>
        </p:sp>
        <p:sp>
          <p:nvSpPr>
            <p:cNvPr id="1212423" name="Rectangle 7"/>
            <p:cNvSpPr>
              <a:spLocks noChangeArrowheads="1"/>
            </p:cNvSpPr>
            <p:nvPr/>
          </p:nvSpPr>
          <p:spPr bwMode="auto">
            <a:xfrm>
              <a:off x="2438400" y="3657600"/>
              <a:ext cx="3505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Evaluate the query and store it on disk as if a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Don’t store. Substitute in queries when referenced.</a:t>
              </a:r>
            </a:p>
          </p:txBody>
        </p:sp>
        <p:sp>
          <p:nvSpPr>
            <p:cNvPr id="1212424" name="Rectangle 8"/>
            <p:cNvSpPr>
              <a:spLocks noChangeArrowheads="1"/>
            </p:cNvSpPr>
            <p:nvPr/>
          </p:nvSpPr>
          <p:spPr bwMode="auto">
            <a:xfrm>
              <a:off x="76200" y="3657600"/>
              <a:ext cx="2362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Maintained as</a:t>
              </a:r>
            </a:p>
          </p:txBody>
        </p:sp>
        <p:sp>
          <p:nvSpPr>
            <p:cNvPr id="1212425" name="Rectangle 9"/>
            <p:cNvSpPr>
              <a:spLocks noChangeArrowheads="1"/>
            </p:cNvSpPr>
            <p:nvPr/>
          </p:nvSpPr>
          <p:spPr bwMode="auto">
            <a:xfrm>
              <a:off x="5943600" y="4953000"/>
              <a:ext cx="29718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 is a separate table; there is no reason why DBMS should keep it updated. If you want that, you must define a trigger.</a:t>
              </a:r>
            </a:p>
          </p:txBody>
        </p:sp>
        <p:sp>
          <p:nvSpPr>
            <p:cNvPr id="1212426" name="Rectangle 10"/>
            <p:cNvSpPr>
              <a:spLocks noChangeArrowheads="1"/>
            </p:cNvSpPr>
            <p:nvPr/>
          </p:nvSpPr>
          <p:spPr bwMode="auto">
            <a:xfrm>
              <a:off x="2438400" y="4953000"/>
              <a:ext cx="3505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If stored on disk, the stored table is automatically updated to be accurate.</a:t>
              </a:r>
            </a:p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If we are just substituting, there is no need to do anything.</a:t>
              </a:r>
            </a:p>
          </p:txBody>
        </p:sp>
        <p:sp>
          <p:nvSpPr>
            <p:cNvPr id="1212427" name="Rectangle 11"/>
            <p:cNvSpPr>
              <a:spLocks noChangeArrowheads="1"/>
            </p:cNvSpPr>
            <p:nvPr/>
          </p:nvSpPr>
          <p:spPr bwMode="auto">
            <a:xfrm>
              <a:off x="76200" y="4953000"/>
              <a:ext cx="2362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What if a tuple inserted in A ?</a:t>
              </a:r>
            </a:p>
          </p:txBody>
        </p:sp>
        <p:sp>
          <p:nvSpPr>
            <p:cNvPr id="1212428" name="Rectangle 12"/>
            <p:cNvSpPr>
              <a:spLocks noChangeArrowheads="1"/>
            </p:cNvSpPr>
            <p:nvPr/>
          </p:nvSpPr>
          <p:spPr bwMode="auto">
            <a:xfrm>
              <a:off x="5943600" y="1371600"/>
              <a:ext cx="29718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table 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29" name="Rectangle 13"/>
            <p:cNvSpPr>
              <a:spLocks noChangeArrowheads="1"/>
            </p:cNvSpPr>
            <p:nvPr/>
          </p:nvSpPr>
          <p:spPr bwMode="auto">
            <a:xfrm>
              <a:off x="2438400" y="1371600"/>
              <a:ext cx="3505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view V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30" name="Rectangle 14"/>
            <p:cNvSpPr>
              <a:spLocks noChangeArrowheads="1"/>
            </p:cNvSpPr>
            <p:nvPr/>
          </p:nvSpPr>
          <p:spPr bwMode="auto">
            <a:xfrm>
              <a:off x="76200" y="1371600"/>
              <a:ext cx="2362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Creating</a:t>
              </a:r>
            </a:p>
          </p:txBody>
        </p:sp>
        <p:sp>
          <p:nvSpPr>
            <p:cNvPr id="1212431" name="Line 15"/>
            <p:cNvSpPr>
              <a:spLocks noChangeShapeType="1"/>
            </p:cNvSpPr>
            <p:nvPr/>
          </p:nvSpPr>
          <p:spPr bwMode="auto">
            <a:xfrm>
              <a:off x="76200" y="1371600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2" name="Line 16"/>
            <p:cNvSpPr>
              <a:spLocks noChangeShapeType="1"/>
            </p:cNvSpPr>
            <p:nvPr/>
          </p:nvSpPr>
          <p:spPr bwMode="auto">
            <a:xfrm>
              <a:off x="76200" y="2743200"/>
              <a:ext cx="883920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3" name="Line 17"/>
            <p:cNvSpPr>
              <a:spLocks noChangeShapeType="1"/>
            </p:cNvSpPr>
            <p:nvPr/>
          </p:nvSpPr>
          <p:spPr bwMode="auto">
            <a:xfrm>
              <a:off x="76200" y="6746875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4" name="Line 18"/>
            <p:cNvSpPr>
              <a:spLocks noChangeShapeType="1"/>
            </p:cNvSpPr>
            <p:nvPr/>
          </p:nvSpPr>
          <p:spPr bwMode="auto">
            <a:xfrm>
              <a:off x="24384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5" name="Line 19"/>
            <p:cNvSpPr>
              <a:spLocks noChangeShapeType="1"/>
            </p:cNvSpPr>
            <p:nvPr/>
          </p:nvSpPr>
          <p:spPr bwMode="auto">
            <a:xfrm>
              <a:off x="59436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6" name="Line 20"/>
            <p:cNvSpPr>
              <a:spLocks noChangeShapeType="1"/>
            </p:cNvSpPr>
            <p:nvPr/>
          </p:nvSpPr>
          <p:spPr bwMode="auto">
            <a:xfrm>
              <a:off x="76200" y="4953000"/>
              <a:ext cx="8839200" cy="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7" name="Line 21"/>
            <p:cNvSpPr>
              <a:spLocks noChangeShapeType="1"/>
            </p:cNvSpPr>
            <p:nvPr/>
          </p:nvSpPr>
          <p:spPr bwMode="auto">
            <a:xfrm>
              <a:off x="76200" y="3657600"/>
              <a:ext cx="8839200" cy="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8" name="Line 22"/>
            <p:cNvSpPr>
              <a:spLocks noChangeShapeType="1"/>
            </p:cNvSpPr>
            <p:nvPr/>
          </p:nvSpPr>
          <p:spPr bwMode="auto">
            <a:xfrm>
              <a:off x="762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9" name="Line 23"/>
            <p:cNvSpPr>
              <a:spLocks noChangeShapeType="1"/>
            </p:cNvSpPr>
            <p:nvPr/>
          </p:nvSpPr>
          <p:spPr bwMode="auto">
            <a:xfrm>
              <a:off x="762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0" name="Line 24"/>
            <p:cNvSpPr>
              <a:spLocks noChangeShapeType="1"/>
            </p:cNvSpPr>
            <p:nvPr/>
          </p:nvSpPr>
          <p:spPr bwMode="auto">
            <a:xfrm>
              <a:off x="762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1" name="Line 25"/>
            <p:cNvSpPr>
              <a:spLocks noChangeShapeType="1"/>
            </p:cNvSpPr>
            <p:nvPr/>
          </p:nvSpPr>
          <p:spPr bwMode="auto">
            <a:xfrm>
              <a:off x="24384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2" name="Line 26"/>
            <p:cNvSpPr>
              <a:spLocks noChangeShapeType="1"/>
            </p:cNvSpPr>
            <p:nvPr/>
          </p:nvSpPr>
          <p:spPr bwMode="auto">
            <a:xfrm>
              <a:off x="24384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3" name="Line 27"/>
            <p:cNvSpPr>
              <a:spLocks noChangeShapeType="1"/>
            </p:cNvSpPr>
            <p:nvPr/>
          </p:nvSpPr>
          <p:spPr bwMode="auto">
            <a:xfrm>
              <a:off x="59436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4" name="Line 28"/>
            <p:cNvSpPr>
              <a:spLocks noChangeShapeType="1"/>
            </p:cNvSpPr>
            <p:nvPr/>
          </p:nvSpPr>
          <p:spPr bwMode="auto">
            <a:xfrm>
              <a:off x="59436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5" name="Line 29"/>
            <p:cNvSpPr>
              <a:spLocks noChangeShapeType="1"/>
            </p:cNvSpPr>
            <p:nvPr/>
          </p:nvSpPr>
          <p:spPr bwMode="auto">
            <a:xfrm>
              <a:off x="89154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6" name="Line 30"/>
            <p:cNvSpPr>
              <a:spLocks noChangeShapeType="1"/>
            </p:cNvSpPr>
            <p:nvPr/>
          </p:nvSpPr>
          <p:spPr bwMode="auto">
            <a:xfrm>
              <a:off x="89154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7" name="Line 31"/>
            <p:cNvSpPr>
              <a:spLocks noChangeShapeType="1"/>
            </p:cNvSpPr>
            <p:nvPr/>
          </p:nvSpPr>
          <p:spPr bwMode="auto">
            <a:xfrm>
              <a:off x="89154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6245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31900"/>
            <a:ext cx="8305800" cy="5168900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Views strictly </a:t>
            </a:r>
            <a:r>
              <a:rPr lang="en-US" sz="2100" dirty="0" err="1">
                <a:latin typeface="Calibri" charset="0"/>
              </a:rPr>
              <a:t>supercede</a:t>
            </a:r>
            <a:r>
              <a:rPr lang="en-US" sz="2100" dirty="0">
                <a:latin typeface="Calibri" charset="0"/>
              </a:rPr>
              <a:t> “create a table and define a trigger to keep it updated”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Two main reasons for using them: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Security/authorization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Can provide a user with ”read” access to only the view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Ease of writing queries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E.g. </a:t>
            </a:r>
            <a:r>
              <a:rPr lang="en-US" sz="1800" i="1" dirty="0" err="1">
                <a:latin typeface="Calibri" charset="0"/>
              </a:rPr>
              <a:t>PresidentStateReturns</a:t>
            </a:r>
            <a:r>
              <a:rPr lang="en-US" sz="1800" dirty="0">
                <a:latin typeface="Calibri" charset="0"/>
              </a:rPr>
              <a:t> , or a view listing who won which state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Perhaps the only reason to create a table is to force the DBMS to choose the option of “materializing”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That has efficiency advantages in some cases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Especially if the underlying tables don’t change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endParaRPr lang="en-US" sz="21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4149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Update of a View</a:t>
            </a: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Create a view of all instructors while hiding the salary</a:t>
            </a:r>
          </a:p>
          <a:p>
            <a:pPr marL="109537" indent="0">
              <a:lnSpc>
                <a:spcPct val="90000"/>
              </a:lnSpc>
              <a:buNone/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 marL="109537" indent="0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	</a:t>
            </a: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Add a new tuple to the view</a:t>
            </a:r>
          </a:p>
          <a:p>
            <a:pPr>
              <a:lnSpc>
                <a:spcPct val="90000"/>
              </a:lnSpc>
              <a:buNone/>
            </a:pPr>
            <a:r>
              <a:rPr lang="en-US" sz="1600" dirty="0">
                <a:latin typeface="Calibri" charset="0"/>
              </a:rPr>
              <a:t>		</a:t>
            </a:r>
            <a:r>
              <a:rPr lang="en-US" sz="2000" b="1" dirty="0"/>
              <a:t> insert into </a:t>
            </a:r>
            <a:r>
              <a:rPr lang="en-US" sz="2000" i="1" dirty="0"/>
              <a:t>faculty </a:t>
            </a:r>
            <a:r>
              <a:rPr lang="en-US" sz="2000" b="1" dirty="0"/>
              <a:t>values </a:t>
            </a:r>
            <a:r>
              <a:rPr lang="en-US" sz="2000" dirty="0"/>
              <a:t>(’30765’, ’Green’, ’Music’); </a:t>
            </a:r>
            <a:endParaRPr lang="en-US" sz="1600" dirty="0"/>
          </a:p>
          <a:p>
            <a:pPr>
              <a:lnSpc>
                <a:spcPct val="90000"/>
              </a:lnSpc>
              <a:buNone/>
            </a:pP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Options: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Reject because we don’t “salary” information, or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Insert into “instructors”: </a:t>
            </a:r>
            <a:r>
              <a:rPr lang="en-US" sz="1800" dirty="0"/>
              <a:t>(’30765’, ’Green’, ’Music’, NULL); 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Updates on more complex views are difficult or impossible to translate, and hence are disallowed.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Many SQL implementations allow updates only on simple views (without aggregates) defined on a single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CF52C-67A3-9544-8678-33AFEED5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3238500" cy="10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Data Definition Language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7596188" cy="2633663"/>
          </a:xfrm>
        </p:spPr>
        <p:txBody>
          <a:bodyPr/>
          <a:lstStyle/>
          <a:p>
            <a:r>
              <a:rPr lang="en-US" sz="2000" dirty="0">
                <a:latin typeface="Helvetica" charset="0"/>
              </a:rPr>
              <a:t>The schema for each relation.</a:t>
            </a:r>
          </a:p>
          <a:p>
            <a:r>
              <a:rPr lang="en-US" sz="2000" dirty="0">
                <a:latin typeface="Helvetica" charset="0"/>
              </a:rPr>
              <a:t>The domain of values associated with each attribute.</a:t>
            </a:r>
          </a:p>
          <a:p>
            <a:r>
              <a:rPr lang="en-US" sz="2000" dirty="0">
                <a:latin typeface="Helvetica" charset="0"/>
              </a:rPr>
              <a:t>Integrity constraints</a:t>
            </a:r>
          </a:p>
          <a:p>
            <a:r>
              <a:rPr lang="en-US" sz="2000" dirty="0">
                <a:latin typeface="Helvetica" charset="0"/>
              </a:rPr>
              <a:t>Also: other information such as </a:t>
            </a:r>
          </a:p>
          <a:p>
            <a:pPr lvl="1"/>
            <a:r>
              <a:rPr lang="en-US" sz="2000" dirty="0">
                <a:latin typeface="Helvetica" charset="0"/>
              </a:rPr>
              <a:t>The set of indices to be maintained for each relations.</a:t>
            </a:r>
          </a:p>
          <a:p>
            <a:pPr lvl="1"/>
            <a:r>
              <a:rPr lang="en-US" sz="2000" dirty="0">
                <a:latin typeface="Helvetica" charset="0"/>
              </a:rPr>
              <a:t>Security and authorization information for each relation.</a:t>
            </a:r>
          </a:p>
          <a:p>
            <a:pPr lvl="1"/>
            <a:r>
              <a:rPr lang="en-US" sz="2000" dirty="0">
                <a:latin typeface="Helvetica" charset="0"/>
              </a:rPr>
              <a:t>The physical storage structure of each relation on disk.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39775" y="1106488"/>
            <a:ext cx="723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000" baseline="0" dirty="0"/>
              <a:t>The SQL </a:t>
            </a:r>
            <a:r>
              <a:rPr lang="en-US" sz="2000" b="1" baseline="0" dirty="0">
                <a:solidFill>
                  <a:srgbClr val="000099"/>
                </a:solidFill>
              </a:rPr>
              <a:t>data-definition language (DDL)</a:t>
            </a:r>
            <a:r>
              <a:rPr lang="en-US" sz="2000" baseline="0" dirty="0"/>
              <a:t>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953314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Authorization/Security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GRANT and REVOKE keywords</a:t>
            </a:r>
            <a:endParaRPr lang="en-US" altLang="en-US" dirty="0"/>
          </a:p>
          <a:p>
            <a:pPr lvl="1"/>
            <a:r>
              <a:rPr lang="en-US" altLang="en-US" sz="1600" b="1" dirty="0"/>
              <a:t>grant select on </a:t>
            </a:r>
            <a:r>
              <a:rPr lang="en-US" altLang="en-US" sz="1600" i="1" dirty="0"/>
              <a:t>instructor </a:t>
            </a:r>
            <a:r>
              <a:rPr lang="en-US" altLang="en-US" sz="1600" b="1" dirty="0"/>
              <a:t>to </a:t>
            </a:r>
            <a:r>
              <a:rPr lang="en-US" altLang="en-US" sz="1600" i="1" dirty="0"/>
              <a:t>U</a:t>
            </a:r>
            <a:r>
              <a:rPr lang="en-US" altLang="en-US" sz="1600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3</a:t>
            </a:r>
          </a:p>
          <a:p>
            <a:pPr lvl="1"/>
            <a:r>
              <a:rPr lang="en-US" altLang="en-US" sz="1600" b="1" dirty="0"/>
              <a:t>revoke select on </a:t>
            </a:r>
            <a:r>
              <a:rPr lang="en-US" altLang="en-US" sz="1600" i="1" dirty="0"/>
              <a:t>branch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U</a:t>
            </a:r>
            <a:r>
              <a:rPr lang="en-US" altLang="en-US" sz="1600" i="1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3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Can provide select, insert, update, delete privileges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Can provide this for tables, schemas, “functions/procedures”, etc.</a:t>
            </a:r>
          </a:p>
          <a:p>
            <a:pPr lvl="1"/>
            <a:r>
              <a:rPr lang="en-US" altLang="en-US" sz="1600" dirty="0"/>
              <a:t>Some databases support doing this at the level of individual “tuples”</a:t>
            </a:r>
          </a:p>
          <a:p>
            <a:pPr lvl="2"/>
            <a:r>
              <a:rPr lang="en-US" altLang="en-US" sz="1200" dirty="0"/>
              <a:t>MS SQL Server: </a:t>
            </a:r>
            <a:r>
              <a:rPr lang="en-US" altLang="en-US" sz="1200" dirty="0">
                <a:hlinkClick r:id="rId3"/>
              </a:rPr>
              <a:t>https://docs.microsoft.com/en-us/sql/relational-databases/security/row-level-security?view=sql-server-ver15</a:t>
            </a:r>
            <a:endParaRPr lang="en-US" altLang="en-US" sz="1200" dirty="0"/>
          </a:p>
          <a:p>
            <a:pPr lvl="2"/>
            <a:r>
              <a:rPr lang="en-US" altLang="en-US" sz="1200" dirty="0"/>
              <a:t>PostgreSQL: https://</a:t>
            </a:r>
            <a:r>
              <a:rPr lang="en-US" altLang="en-US" sz="1200" dirty="0" err="1"/>
              <a:t>www.postgresql.org</a:t>
            </a:r>
            <a:r>
              <a:rPr lang="en-US" altLang="en-US" sz="1200" dirty="0"/>
              <a:t>/docs/10/</a:t>
            </a:r>
            <a:r>
              <a:rPr lang="en-US" altLang="en-US" sz="1200" dirty="0" err="1"/>
              <a:t>ddl-rowsecurity.html</a:t>
            </a:r>
            <a:endParaRPr lang="en-US" altLang="en-US" sz="1400" dirty="0"/>
          </a:p>
          <a:p>
            <a:endParaRPr lang="en-US" altLang="en-US" sz="2000" b="1" dirty="0"/>
          </a:p>
          <a:p>
            <a:r>
              <a:rPr lang="en-US" altLang="en-US" sz="2000" dirty="0"/>
              <a:t>Can also create “Roles” and do security at the level of roles</a:t>
            </a:r>
          </a:p>
          <a:p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8737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485900" y="3091434"/>
            <a:ext cx="6172199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Integrity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4358084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Different Types of Integrity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Referential Integrity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specify in SQL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Integrity Constraints	</a:t>
            </a:r>
          </a:p>
        </p:txBody>
      </p:sp>
    </p:spTree>
    <p:extLst>
      <p:ext uri="{BB962C8B-B14F-4D97-AF65-F5344CB8AC3E}">
        <p14:creationId xmlns:p14="http://schemas.microsoft.com/office/powerpoint/2010/main" val="37825745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IC’s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839788"/>
            <a:ext cx="7950200" cy="5313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Goal: Avoid Semantic Inconsistencies in the Data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An IC is a predicate on the database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Must always be true (checked whenever DB gets updated)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There are the following 4 types of IC’s: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Key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2 accts can’t share the same </a:t>
            </a:r>
            <a:r>
              <a:rPr lang="en-US" sz="2000" i="1" dirty="0" err="1">
                <a:latin typeface="Calibri" charset="0"/>
              </a:rPr>
              <a:t>acct_no</a:t>
            </a:r>
            <a:endParaRPr lang="en-US" sz="2000" i="1" dirty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Attribute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accts must have nonnegative balance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Referential Integrity constraints </a:t>
            </a:r>
            <a:r>
              <a:rPr lang="en-US" sz="2000" dirty="0">
                <a:latin typeface="Calibri" charset="0"/>
              </a:rPr>
              <a:t>( 2 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 </a:t>
            </a:r>
            <a:r>
              <a:rPr lang="en-US" sz="2000" i="1" dirty="0" err="1">
                <a:latin typeface="Calibri" charset="0"/>
              </a:rPr>
              <a:t>bnames</a:t>
            </a:r>
            <a:r>
              <a:rPr lang="en-US" sz="2000" dirty="0">
                <a:latin typeface="Calibri" charset="0"/>
              </a:rPr>
              <a:t> associated w/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names of real branches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Global Constraints </a:t>
            </a:r>
            <a:r>
              <a:rPr lang="en-US" sz="2000" dirty="0">
                <a:latin typeface="Calibri" charset="0"/>
              </a:rPr>
              <a:t>(</a:t>
            </a:r>
            <a:r>
              <a:rPr lang="en-US" sz="2000" i="1" dirty="0">
                <a:latin typeface="Calibri" charset="0"/>
              </a:rPr>
              <a:t>n </a:t>
            </a:r>
            <a:r>
              <a:rPr lang="en-US" sz="2000" dirty="0">
                <a:latin typeface="Calibri" charset="0"/>
              </a:rPr>
              <a:t>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all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carried by at least 1 </a:t>
            </a:r>
            <a:r>
              <a:rPr lang="en-US" sz="2000" i="1" dirty="0">
                <a:latin typeface="Calibri" charset="0"/>
              </a:rPr>
              <a:t>customer</a:t>
            </a:r>
            <a:r>
              <a:rPr lang="en-US" sz="2000" dirty="0">
                <a:latin typeface="Calibri" charset="0"/>
              </a:rPr>
              <a:t> with a savings acct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485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606425"/>
            <a:ext cx="7848600" cy="600075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>
                <a:latin typeface="Calibri" charset="0"/>
              </a:rPr>
              <a:t>Idea: specifies that a relation is a set, not a bag</a:t>
            </a:r>
          </a:p>
        </p:txBody>
      </p:sp>
      <p:sp>
        <p:nvSpPr>
          <p:cNvPr id="1148932" name="Text Box 4"/>
          <p:cNvSpPr txBox="1">
            <a:spLocks noChangeArrowheads="1"/>
          </p:cNvSpPr>
          <p:nvPr/>
        </p:nvSpPr>
        <p:spPr bwMode="auto">
          <a:xfrm>
            <a:off x="614363" y="1138238"/>
            <a:ext cx="8120062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1.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branch(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CHAR(20),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assets    INT);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or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		   CREATE TABLE depositor(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PRIMARY KEY(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2.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Candidate Keys: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customer 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ssn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CHAR(9)  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address CHAR(30),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city          CHAR(10),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UNIQUE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address, city));</a:t>
            </a:r>
          </a:p>
        </p:txBody>
      </p:sp>
    </p:spTree>
    <p:extLst>
      <p:ext uri="{BB962C8B-B14F-4D97-AF65-F5344CB8AC3E}">
        <p14:creationId xmlns:p14="http://schemas.microsoft.com/office/powerpoint/2010/main" val="51963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932" grpId="0" build="p" autoUpdateAnimBg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613" y="823913"/>
            <a:ext cx="7848600" cy="1076325"/>
          </a:xfrm>
        </p:spPr>
        <p:txBody>
          <a:bodyPr/>
          <a:lstStyle/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Effect of SQL Key declarations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PRIMARY  (A1, A2, .., An) or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UNIQUE (A1, A2, ..., An)</a:t>
            </a:r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711200" y="2087563"/>
            <a:ext cx="823753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Insertions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:  check if any tuple has same values for A1, A2, .., An as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inserted tuple. If found,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reject insertion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Updates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to any of A1, A2, ..., An:   treat as insertion of entire tuple</a:t>
            </a:r>
          </a:p>
        </p:txBody>
      </p:sp>
      <p:sp>
        <p:nvSpPr>
          <p:cNvPr id="1150981" name="Text Box 5"/>
          <p:cNvSpPr txBox="1">
            <a:spLocks noChangeArrowheads="1"/>
          </p:cNvSpPr>
          <p:nvPr/>
        </p:nvSpPr>
        <p:spPr bwMode="auto">
          <a:xfrm>
            <a:off x="665836" y="3962400"/>
            <a:ext cx="845343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vs Unique (candidate)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 primary key per table, several unique keys allowed.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Only primary key can be referenced by “foreign key” (ref integrity)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DBMS may treat primary key differently 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(e.g.: create an index on PK)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52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981" grpId="0" build="allAtOnce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0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7848600" cy="1757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Idea: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Attach constraints to values of attributes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Enhances types system (e.g.: &gt;= 0 rather than integer)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In SQL: </a:t>
            </a:r>
          </a:p>
        </p:txBody>
      </p:sp>
      <p:sp>
        <p:nvSpPr>
          <p:cNvPr id="1153028" name="Text Box 4"/>
          <p:cNvSpPr txBox="1">
            <a:spLocks noChangeArrowheads="1"/>
          </p:cNvSpPr>
          <p:nvPr/>
        </p:nvSpPr>
        <p:spPr bwMode="auto">
          <a:xfrm>
            <a:off x="1992313" y="2001838"/>
            <a:ext cx="70389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e.g.:   CREATE TABLE branch(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bname   CHAR(15) 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Note: declaring bname as primary key also prevents null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e.g.:   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CHECK(  balance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 insertions, update in affected columns </a:t>
            </a:r>
          </a:p>
        </p:txBody>
      </p:sp>
    </p:spTree>
    <p:extLst>
      <p:ext uri="{BB962C8B-B14F-4D97-AF65-F5344CB8AC3E}">
        <p14:creationId xmlns:p14="http://schemas.microsoft.com/office/powerpoint/2010/main" val="8714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Attribute Constraints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838200"/>
            <a:ext cx="8651875" cy="833437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Domains</a:t>
            </a:r>
            <a:r>
              <a:rPr lang="en-US" sz="2000" dirty="0">
                <a:latin typeface="Calibri" charset="0"/>
              </a:rPr>
              <a:t>:  can associate constraints with DOMAINS rather than attributes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1279525" y="1522413"/>
            <a:ext cx="7539038" cy="485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e.g:   instead of: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CHECK  (balance &gt;= 0)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One can write: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not-overdrawn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   CREATE TABLE depositor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.....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balance    bank-balance,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Advantages?</a:t>
            </a:r>
          </a:p>
        </p:txBody>
      </p:sp>
    </p:spTree>
    <p:extLst>
      <p:ext uri="{BB962C8B-B14F-4D97-AF65-F5344CB8AC3E}">
        <p14:creationId xmlns:p14="http://schemas.microsoft.com/office/powerpoint/2010/main" val="63056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89215"/>
            <a:ext cx="7848600" cy="477838"/>
          </a:xfrm>
        </p:spPr>
        <p:txBody>
          <a:bodyPr/>
          <a:lstStyle/>
          <a:p>
            <a:pPr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Advantage of associating constraints with domains:</a:t>
            </a:r>
          </a:p>
        </p:txBody>
      </p:sp>
      <p:sp>
        <p:nvSpPr>
          <p:cNvPr id="1157124" name="Text Box 4"/>
          <p:cNvSpPr txBox="1">
            <a:spLocks noChangeArrowheads="1"/>
          </p:cNvSpPr>
          <p:nvPr/>
        </p:nvSpPr>
        <p:spPr bwMode="auto">
          <a:xfrm>
            <a:off x="1085850" y="1644650"/>
            <a:ext cx="581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 can avoid repeating specification of same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for multiple columns</a:t>
            </a:r>
          </a:p>
        </p:txBody>
      </p:sp>
      <p:sp>
        <p:nvSpPr>
          <p:cNvPr id="1157125" name="Text Box 5"/>
          <p:cNvSpPr txBox="1">
            <a:spLocks noChangeArrowheads="1"/>
          </p:cNvSpPr>
          <p:nvPr/>
        </p:nvSpPr>
        <p:spPr bwMode="auto">
          <a:xfrm>
            <a:off x="1065213" y="2416175"/>
            <a:ext cx="6469062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can  name constraints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e.g.: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CONSTRAINT not-overdrawn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allows one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1. add or remove: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ALTER DOMAIN bank-balance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ADD CONSTRAINT capped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CHECK( value &lt;= 10000)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2. report better errors (know which constraint violated) </a:t>
            </a:r>
          </a:p>
        </p:txBody>
      </p:sp>
    </p:spTree>
    <p:extLst>
      <p:ext uri="{BB962C8B-B14F-4D97-AF65-F5344CB8AC3E}">
        <p14:creationId xmlns:p14="http://schemas.microsoft.com/office/powerpoint/2010/main" val="25147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24" grpId="0"/>
      <p:bldP spid="1157125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646113"/>
            <a:ext cx="7848600" cy="944562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prevent “dangling tuples” (e.g.: a loan with a bname,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, when no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 tuple in branch)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138238" y="1920875"/>
            <a:ext cx="1919287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2479675" y="1900238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2468563" y="2195513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9" name="Line 7"/>
          <p:cNvSpPr>
            <a:spLocks noChangeShapeType="1"/>
          </p:cNvSpPr>
          <p:nvPr/>
        </p:nvSpPr>
        <p:spPr bwMode="auto">
          <a:xfrm>
            <a:off x="2479675" y="24638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0" name="Line 8"/>
          <p:cNvSpPr>
            <a:spLocks noChangeShapeType="1"/>
          </p:cNvSpPr>
          <p:nvPr/>
        </p:nvSpPr>
        <p:spPr bwMode="auto">
          <a:xfrm>
            <a:off x="2489200" y="27305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1" name="Line 9"/>
          <p:cNvSpPr>
            <a:spLocks noChangeShapeType="1"/>
          </p:cNvSpPr>
          <p:nvPr/>
        </p:nvSpPr>
        <p:spPr bwMode="auto">
          <a:xfrm>
            <a:off x="2489200" y="297815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1157288" y="1982788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6203" name="Rectangle 11"/>
          <p:cNvSpPr>
            <a:spLocks noChangeArrowheads="1"/>
          </p:cNvSpPr>
          <p:nvPr/>
        </p:nvSpPr>
        <p:spPr bwMode="auto">
          <a:xfrm>
            <a:off x="4862513" y="2033588"/>
            <a:ext cx="1919287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4" name="Line 12"/>
          <p:cNvSpPr>
            <a:spLocks noChangeShapeType="1"/>
          </p:cNvSpPr>
          <p:nvPr/>
        </p:nvSpPr>
        <p:spPr bwMode="auto">
          <a:xfrm>
            <a:off x="5441950" y="201295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5" name="Line 13"/>
          <p:cNvSpPr>
            <a:spLocks noChangeShapeType="1"/>
          </p:cNvSpPr>
          <p:nvPr/>
        </p:nvSpPr>
        <p:spPr bwMode="auto">
          <a:xfrm>
            <a:off x="4849813" y="230822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6" name="Line 14"/>
          <p:cNvSpPr>
            <a:spLocks noChangeShapeType="1"/>
          </p:cNvSpPr>
          <p:nvPr/>
        </p:nvSpPr>
        <p:spPr bwMode="auto">
          <a:xfrm>
            <a:off x="4860925" y="2576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7" name="Line 15"/>
          <p:cNvSpPr>
            <a:spLocks noChangeShapeType="1"/>
          </p:cNvSpPr>
          <p:nvPr/>
        </p:nvSpPr>
        <p:spPr bwMode="auto">
          <a:xfrm>
            <a:off x="4870450" y="28432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8" name="Line 16"/>
          <p:cNvSpPr>
            <a:spLocks noChangeShapeType="1"/>
          </p:cNvSpPr>
          <p:nvPr/>
        </p:nvSpPr>
        <p:spPr bwMode="auto">
          <a:xfrm>
            <a:off x="4870450" y="3090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9" name="Text Box 17"/>
          <p:cNvSpPr txBox="1">
            <a:spLocks noChangeArrowheads="1"/>
          </p:cNvSpPr>
          <p:nvPr/>
        </p:nvSpPr>
        <p:spPr bwMode="auto">
          <a:xfrm>
            <a:off x="5489575" y="2146300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6210" name="Line 18"/>
          <p:cNvSpPr>
            <a:spLocks noChangeShapeType="1"/>
          </p:cNvSpPr>
          <p:nvPr/>
        </p:nvSpPr>
        <p:spPr bwMode="auto">
          <a:xfrm>
            <a:off x="2794000" y="2022475"/>
            <a:ext cx="2041525" cy="639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1" name="Line 19"/>
          <p:cNvSpPr>
            <a:spLocks noChangeShapeType="1"/>
          </p:cNvSpPr>
          <p:nvPr/>
        </p:nvSpPr>
        <p:spPr bwMode="auto">
          <a:xfrm flipV="1">
            <a:off x="2814638" y="2214563"/>
            <a:ext cx="1990725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2" name="Line 20"/>
          <p:cNvSpPr>
            <a:spLocks noChangeShapeType="1"/>
          </p:cNvSpPr>
          <p:nvPr/>
        </p:nvSpPr>
        <p:spPr bwMode="auto">
          <a:xfrm>
            <a:off x="2824163" y="2651125"/>
            <a:ext cx="2001837" cy="71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3" name="Line 21"/>
          <p:cNvSpPr>
            <a:spLocks noChangeShapeType="1"/>
          </p:cNvSpPr>
          <p:nvPr/>
        </p:nvSpPr>
        <p:spPr bwMode="auto">
          <a:xfrm>
            <a:off x="2733675" y="2865438"/>
            <a:ext cx="2112963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2133600" y="3421063"/>
            <a:ext cx="145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“foreign key”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5" name="Text Box 23"/>
          <p:cNvSpPr txBox="1">
            <a:spLocks noChangeArrowheads="1"/>
          </p:cNvSpPr>
          <p:nvPr/>
        </p:nvSpPr>
        <p:spPr bwMode="auto">
          <a:xfrm>
            <a:off x="4491038" y="3624263"/>
            <a:ext cx="1365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6" name="Line 24"/>
          <p:cNvSpPr>
            <a:spLocks noChangeShapeType="1"/>
          </p:cNvSpPr>
          <p:nvPr/>
        </p:nvSpPr>
        <p:spPr bwMode="auto">
          <a:xfrm flipV="1">
            <a:off x="2701925" y="3362325"/>
            <a:ext cx="0" cy="92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7" name="Line 25"/>
          <p:cNvSpPr>
            <a:spLocks noChangeShapeType="1"/>
          </p:cNvSpPr>
          <p:nvPr/>
        </p:nvSpPr>
        <p:spPr bwMode="auto">
          <a:xfrm flipH="1" flipV="1">
            <a:off x="5140325" y="3495675"/>
            <a:ext cx="20638" cy="203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14490" name="Text Box 26"/>
          <p:cNvSpPr txBox="1">
            <a:spLocks noChangeArrowheads="1"/>
          </p:cNvSpPr>
          <p:nvPr/>
        </p:nvSpPr>
        <p:spPr bwMode="auto">
          <a:xfrm>
            <a:off x="1095375" y="4540250"/>
            <a:ext cx="7570788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 Integrity: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ensure that: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value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    primary key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  <a:sym typeface="Wingdings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(note: don’t need to ensure ,  i.e., not all branches have to have loans)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6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4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latin typeface="Helvetica"/>
                <a:cs typeface="Helvetica"/>
              </a:rPr>
              <a:t>dept_name</a:t>
            </a:r>
            <a:r>
              <a:rPr lang="en-US" sz="2000" baseline="0" dirty="0"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</a:t>
            </a:r>
            <a:r>
              <a:rPr lang="da-DK" sz="2000" b="1" baseline="0" dirty="0" err="1">
                <a:latin typeface="Helvetica"/>
                <a:cs typeface="Helvetica"/>
              </a:rPr>
              <a:t>primary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="1" baseline="0" dirty="0" err="1">
                <a:latin typeface="Helvetica"/>
                <a:cs typeface="Helvetica"/>
              </a:rPr>
              <a:t>key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aseline="0" dirty="0">
                <a:latin typeface="Helvetica"/>
                <a:cs typeface="Helvetica"/>
              </a:rPr>
              <a:t>(</a:t>
            </a:r>
            <a:r>
              <a:rPr lang="da-DK" sz="2000" baseline="0" dirty="0" err="1">
                <a:latin typeface="Helvetica"/>
                <a:cs typeface="Helvetica"/>
              </a:rPr>
              <a:t>dept_name</a:t>
            </a:r>
            <a:r>
              <a:rPr lang="da-DK" sz="2000" baseline="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4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5" name="Line 5"/>
          <p:cNvSpPr>
            <a:spLocks noChangeShapeType="1"/>
          </p:cNvSpPr>
          <p:nvPr/>
        </p:nvSpPr>
        <p:spPr bwMode="auto">
          <a:xfrm>
            <a:off x="2438400" y="115887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6" name="Line 6"/>
          <p:cNvSpPr>
            <a:spLocks noChangeShapeType="1"/>
          </p:cNvSpPr>
          <p:nvPr/>
        </p:nvSpPr>
        <p:spPr bwMode="auto">
          <a:xfrm>
            <a:off x="2449513" y="14271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7" name="Line 7"/>
          <p:cNvSpPr>
            <a:spLocks noChangeShapeType="1"/>
          </p:cNvSpPr>
          <p:nvPr/>
        </p:nvSpPr>
        <p:spPr bwMode="auto">
          <a:xfrm>
            <a:off x="2459038" y="1693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8" name="Line 8"/>
          <p:cNvSpPr>
            <a:spLocks noChangeShapeType="1"/>
          </p:cNvSpPr>
          <p:nvPr/>
        </p:nvSpPr>
        <p:spPr bwMode="auto">
          <a:xfrm>
            <a:off x="2459038" y="1941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9" name="Text Box 9"/>
          <p:cNvSpPr txBox="1">
            <a:spLocks noChangeArrowheads="1"/>
          </p:cNvSpPr>
          <p:nvPr/>
        </p:nvSpPr>
        <p:spPr bwMode="auto">
          <a:xfrm>
            <a:off x="1127125" y="946150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8250" name="Rectangle 10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1" name="Line 11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>
            <a:off x="4819650" y="1271588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3" name="Line 13"/>
          <p:cNvSpPr>
            <a:spLocks noChangeShapeType="1"/>
          </p:cNvSpPr>
          <p:nvPr/>
        </p:nvSpPr>
        <p:spPr bwMode="auto">
          <a:xfrm>
            <a:off x="4830763" y="15398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4" name="Line 14"/>
          <p:cNvSpPr>
            <a:spLocks noChangeShapeType="1"/>
          </p:cNvSpPr>
          <p:nvPr/>
        </p:nvSpPr>
        <p:spPr bwMode="auto">
          <a:xfrm>
            <a:off x="4840288" y="18065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>
            <a:off x="4840288" y="205422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6" name="Text Box 16"/>
          <p:cNvSpPr txBox="1">
            <a:spLocks noChangeArrowheads="1"/>
          </p:cNvSpPr>
          <p:nvPr/>
        </p:nvSpPr>
        <p:spPr bwMode="auto">
          <a:xfrm>
            <a:off x="5459413" y="1109663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8257" name="Line 1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8" name="Line 1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9" name="Text Box 19"/>
          <p:cNvSpPr txBox="1">
            <a:spLocks noChangeArrowheads="1"/>
          </p:cNvSpPr>
          <p:nvPr/>
        </p:nvSpPr>
        <p:spPr bwMode="auto">
          <a:xfrm>
            <a:off x="2397125" y="590550"/>
            <a:ext cx="812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4743450" y="661988"/>
            <a:ext cx="812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1" name="Text Box 2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2" name="Text Box 2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3" name="Text Box 2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4" name="Text Box 24"/>
          <p:cNvSpPr txBox="1">
            <a:spLocks noChangeArrowheads="1"/>
          </p:cNvSpPr>
          <p:nvPr/>
        </p:nvSpPr>
        <p:spPr bwMode="auto">
          <a:xfrm>
            <a:off x="730250" y="2649538"/>
            <a:ext cx="5795963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 SQL: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 branch(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bname   CHAR(15)   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....)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CREATE TABLE loan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bname REFERENCES branch);</a:t>
            </a:r>
          </a:p>
        </p:txBody>
      </p:sp>
      <p:sp>
        <p:nvSpPr>
          <p:cNvPr id="1216537" name="Text Box 25"/>
          <p:cNvSpPr txBox="1">
            <a:spLocks noChangeArrowheads="1"/>
          </p:cNvSpPr>
          <p:nvPr/>
        </p:nvSpPr>
        <p:spPr bwMode="auto">
          <a:xfrm>
            <a:off x="882650" y="5057775"/>
            <a:ext cx="49117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1) Insertions, updates of referencing 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2) Deletions, updates of referenced relation</a:t>
            </a:r>
          </a:p>
        </p:txBody>
      </p:sp>
    </p:spTree>
    <p:extLst>
      <p:ext uri="{BB962C8B-B14F-4D97-AF65-F5344CB8AC3E}">
        <p14:creationId xmlns:p14="http://schemas.microsoft.com/office/powerpoint/2010/main" val="368933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537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2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4" name="Line 6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5" name="Line 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6" name="Line 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2579688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4976813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1095375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3" name="Line 15"/>
          <p:cNvSpPr>
            <a:spLocks noChangeShapeType="1"/>
          </p:cNvSpPr>
          <p:nvPr/>
        </p:nvSpPr>
        <p:spPr bwMode="auto">
          <a:xfrm flipH="1">
            <a:off x="1104900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4" name="Line 16"/>
          <p:cNvSpPr>
            <a:spLocks noChangeShapeType="1"/>
          </p:cNvSpPr>
          <p:nvPr/>
        </p:nvSpPr>
        <p:spPr bwMode="auto">
          <a:xfrm flipH="1">
            <a:off x="1095375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5" name="Line 17"/>
          <p:cNvSpPr>
            <a:spLocks noChangeShapeType="1"/>
          </p:cNvSpPr>
          <p:nvPr/>
        </p:nvSpPr>
        <p:spPr bwMode="auto">
          <a:xfrm flipH="1">
            <a:off x="1095375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6" name="Line 18"/>
          <p:cNvSpPr>
            <a:spLocks noChangeShapeType="1"/>
          </p:cNvSpPr>
          <p:nvPr/>
        </p:nvSpPr>
        <p:spPr bwMode="auto">
          <a:xfrm flipH="1">
            <a:off x="1095375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7" name="Line 19"/>
          <p:cNvSpPr>
            <a:spLocks noChangeShapeType="1"/>
          </p:cNvSpPr>
          <p:nvPr/>
        </p:nvSpPr>
        <p:spPr bwMode="auto">
          <a:xfrm flipH="1">
            <a:off x="1104900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8" name="Line 20"/>
          <p:cNvSpPr>
            <a:spLocks noChangeShapeType="1"/>
          </p:cNvSpPr>
          <p:nvPr/>
        </p:nvSpPr>
        <p:spPr bwMode="auto">
          <a:xfrm flipH="1">
            <a:off x="4814888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9" name="Line 21"/>
          <p:cNvSpPr>
            <a:spLocks noChangeShapeType="1"/>
          </p:cNvSpPr>
          <p:nvPr/>
        </p:nvSpPr>
        <p:spPr bwMode="auto">
          <a:xfrm flipH="1">
            <a:off x="4843463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0" name="Line 22"/>
          <p:cNvSpPr>
            <a:spLocks noChangeShapeType="1"/>
          </p:cNvSpPr>
          <p:nvPr/>
        </p:nvSpPr>
        <p:spPr bwMode="auto">
          <a:xfrm flipH="1">
            <a:off x="4843463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1" name="Line 23"/>
          <p:cNvSpPr>
            <a:spLocks noChangeShapeType="1"/>
          </p:cNvSpPr>
          <p:nvPr/>
        </p:nvSpPr>
        <p:spPr bwMode="auto">
          <a:xfrm flipH="1">
            <a:off x="4843463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2" name="Line 24"/>
          <p:cNvSpPr>
            <a:spLocks noChangeShapeType="1"/>
          </p:cNvSpPr>
          <p:nvPr/>
        </p:nvSpPr>
        <p:spPr bwMode="auto">
          <a:xfrm flipH="1">
            <a:off x="4824413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3" name="Text Box 25"/>
          <p:cNvSpPr txBox="1">
            <a:spLocks noChangeArrowheads="1"/>
          </p:cNvSpPr>
          <p:nvPr/>
        </p:nvSpPr>
        <p:spPr bwMode="auto">
          <a:xfrm>
            <a:off x="1676400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0314" name="Text Box 26"/>
          <p:cNvSpPr txBox="1">
            <a:spLocks noChangeArrowheads="1"/>
          </p:cNvSpPr>
          <p:nvPr/>
        </p:nvSpPr>
        <p:spPr bwMode="auto">
          <a:xfrm>
            <a:off x="5403850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218587" name="Text Box 27"/>
          <p:cNvSpPr txBox="1">
            <a:spLocks noChangeArrowheads="1"/>
          </p:cNvSpPr>
          <p:nvPr/>
        </p:nvSpPr>
        <p:spPr bwMode="auto">
          <a:xfrm>
            <a:off x="6905625" y="2060575"/>
            <a:ext cx="2238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218588" name="Line 28"/>
          <p:cNvSpPr>
            <a:spLocks noChangeShapeType="1"/>
          </p:cNvSpPr>
          <p:nvPr/>
        </p:nvSpPr>
        <p:spPr bwMode="auto">
          <a:xfrm flipH="1" flipV="1">
            <a:off x="6797675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7" name="Text Box 29"/>
          <p:cNvSpPr txBox="1">
            <a:spLocks noChangeArrowheads="1"/>
          </p:cNvSpPr>
          <p:nvPr/>
        </p:nvSpPr>
        <p:spPr bwMode="auto">
          <a:xfrm>
            <a:off x="762000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801688" y="1400175"/>
            <a:ext cx="282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218591" name="Text Box 31"/>
          <p:cNvSpPr txBox="1">
            <a:spLocks noChangeArrowheads="1"/>
          </p:cNvSpPr>
          <p:nvPr/>
        </p:nvSpPr>
        <p:spPr bwMode="auto">
          <a:xfrm>
            <a:off x="801688" y="3644900"/>
            <a:ext cx="6472237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 3 possibilities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1)  reject  deletion/ update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2)  set   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[c],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[c]  =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3)  propagate deletion/update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DELETE:    delete 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UPDATE:    set ti[c], tj[c] to updated values </a:t>
            </a:r>
          </a:p>
        </p:txBody>
      </p:sp>
    </p:spTree>
    <p:extLst>
      <p:ext uri="{BB962C8B-B14F-4D97-AF65-F5344CB8AC3E}">
        <p14:creationId xmlns:p14="http://schemas.microsoft.com/office/powerpoint/2010/main" val="303089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7" grpId="0"/>
      <p:bldP spid="1218588" grpId="0" animBg="1"/>
      <p:bldP spid="1218591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831850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0" name="Line 4"/>
          <p:cNvSpPr>
            <a:spLocks noChangeShapeType="1"/>
          </p:cNvSpPr>
          <p:nvPr/>
        </p:nvSpPr>
        <p:spPr bwMode="auto">
          <a:xfrm>
            <a:off x="2173288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4556125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2" name="Line 6"/>
          <p:cNvSpPr>
            <a:spLocks noChangeShapeType="1"/>
          </p:cNvSpPr>
          <p:nvPr/>
        </p:nvSpPr>
        <p:spPr bwMode="auto">
          <a:xfrm>
            <a:off x="5135563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3" name="Line 7"/>
          <p:cNvSpPr>
            <a:spLocks noChangeShapeType="1"/>
          </p:cNvSpPr>
          <p:nvPr/>
        </p:nvSpPr>
        <p:spPr bwMode="auto">
          <a:xfrm>
            <a:off x="2487613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4" name="Line 8"/>
          <p:cNvSpPr>
            <a:spLocks noChangeShapeType="1"/>
          </p:cNvSpPr>
          <p:nvPr/>
        </p:nvSpPr>
        <p:spPr bwMode="auto">
          <a:xfrm>
            <a:off x="2517775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2303463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4700588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181225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2228850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4679950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50" name="Line 14"/>
          <p:cNvSpPr>
            <a:spLocks noChangeShapeType="1"/>
          </p:cNvSpPr>
          <p:nvPr/>
        </p:nvSpPr>
        <p:spPr bwMode="auto">
          <a:xfrm flipH="1">
            <a:off x="819150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1" name="Line 15"/>
          <p:cNvSpPr>
            <a:spLocks noChangeShapeType="1"/>
          </p:cNvSpPr>
          <p:nvPr/>
        </p:nvSpPr>
        <p:spPr bwMode="auto">
          <a:xfrm flipH="1">
            <a:off x="828675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2" name="Line 16"/>
          <p:cNvSpPr>
            <a:spLocks noChangeShapeType="1"/>
          </p:cNvSpPr>
          <p:nvPr/>
        </p:nvSpPr>
        <p:spPr bwMode="auto">
          <a:xfrm flipH="1">
            <a:off x="819150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3" name="Line 17"/>
          <p:cNvSpPr>
            <a:spLocks noChangeShapeType="1"/>
          </p:cNvSpPr>
          <p:nvPr/>
        </p:nvSpPr>
        <p:spPr bwMode="auto">
          <a:xfrm flipH="1">
            <a:off x="819150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4" name="Line 18"/>
          <p:cNvSpPr>
            <a:spLocks noChangeShapeType="1"/>
          </p:cNvSpPr>
          <p:nvPr/>
        </p:nvSpPr>
        <p:spPr bwMode="auto">
          <a:xfrm flipH="1">
            <a:off x="819150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5" name="Line 19"/>
          <p:cNvSpPr>
            <a:spLocks noChangeShapeType="1"/>
          </p:cNvSpPr>
          <p:nvPr/>
        </p:nvSpPr>
        <p:spPr bwMode="auto">
          <a:xfrm flipH="1">
            <a:off x="828675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6" name="Line 20"/>
          <p:cNvSpPr>
            <a:spLocks noChangeShapeType="1"/>
          </p:cNvSpPr>
          <p:nvPr/>
        </p:nvSpPr>
        <p:spPr bwMode="auto">
          <a:xfrm flipH="1">
            <a:off x="4538663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7" name="Line 21"/>
          <p:cNvSpPr>
            <a:spLocks noChangeShapeType="1"/>
          </p:cNvSpPr>
          <p:nvPr/>
        </p:nvSpPr>
        <p:spPr bwMode="auto">
          <a:xfrm flipH="1">
            <a:off x="4567238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8" name="Line 22"/>
          <p:cNvSpPr>
            <a:spLocks noChangeShapeType="1"/>
          </p:cNvSpPr>
          <p:nvPr/>
        </p:nvSpPr>
        <p:spPr bwMode="auto">
          <a:xfrm flipH="1">
            <a:off x="4567238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9" name="Line 23"/>
          <p:cNvSpPr>
            <a:spLocks noChangeShapeType="1"/>
          </p:cNvSpPr>
          <p:nvPr/>
        </p:nvSpPr>
        <p:spPr bwMode="auto">
          <a:xfrm flipH="1">
            <a:off x="4567238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0" name="Line 24"/>
          <p:cNvSpPr>
            <a:spLocks noChangeShapeType="1"/>
          </p:cNvSpPr>
          <p:nvPr/>
        </p:nvSpPr>
        <p:spPr bwMode="auto">
          <a:xfrm flipH="1">
            <a:off x="4548188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1400175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2362" name="Text Box 26"/>
          <p:cNvSpPr txBox="1">
            <a:spLocks noChangeArrowheads="1"/>
          </p:cNvSpPr>
          <p:nvPr/>
        </p:nvSpPr>
        <p:spPr bwMode="auto">
          <a:xfrm>
            <a:off x="5127625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42363" name="Text Box 27"/>
          <p:cNvSpPr txBox="1">
            <a:spLocks noChangeArrowheads="1"/>
          </p:cNvSpPr>
          <p:nvPr/>
        </p:nvSpPr>
        <p:spPr bwMode="auto">
          <a:xfrm>
            <a:off x="6511925" y="2009775"/>
            <a:ext cx="221773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42364" name="Line 28"/>
          <p:cNvSpPr>
            <a:spLocks noChangeShapeType="1"/>
          </p:cNvSpPr>
          <p:nvPr/>
        </p:nvSpPr>
        <p:spPr bwMode="auto">
          <a:xfrm flipH="1" flipV="1">
            <a:off x="6521450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5" name="Text Box 29"/>
          <p:cNvSpPr txBox="1">
            <a:spLocks noChangeArrowheads="1"/>
          </p:cNvSpPr>
          <p:nvPr/>
        </p:nvSpPr>
        <p:spPr bwMode="auto">
          <a:xfrm>
            <a:off x="485775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2366" name="Text Box 30"/>
          <p:cNvSpPr txBox="1">
            <a:spLocks noChangeArrowheads="1"/>
          </p:cNvSpPr>
          <p:nvPr/>
        </p:nvSpPr>
        <p:spPr bwMode="auto">
          <a:xfrm>
            <a:off x="525463" y="1400175"/>
            <a:ext cx="280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588963" y="2876550"/>
            <a:ext cx="5095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A (   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FOREIGN KEY c REFERENCES B  </a:t>
            </a: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.......... )</a:t>
            </a:r>
          </a:p>
        </p:txBody>
      </p:sp>
      <p:sp>
        <p:nvSpPr>
          <p:cNvPr id="1220640" name="Text Box 32"/>
          <p:cNvSpPr txBox="1">
            <a:spLocks noChangeArrowheads="1"/>
          </p:cNvSpPr>
          <p:nvPr/>
        </p:nvSpPr>
        <p:spPr bwMode="auto">
          <a:xfrm>
            <a:off x="517525" y="3827463"/>
            <a:ext cx="6662738" cy="25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Action:      1)  left blank  (deletion/update  rejected)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2)  ON DELETE SET NULL/ ON UPDATE SET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sets  ti[c] = NULL, tj[c] =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3)  ON  DELETE CASCADE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deletes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ON UPDATE CASCADE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sets ti[c], tj[c] to new key values </a:t>
            </a:r>
          </a:p>
        </p:txBody>
      </p:sp>
    </p:spTree>
    <p:extLst>
      <p:ext uri="{BB962C8B-B14F-4D97-AF65-F5344CB8AC3E}">
        <p14:creationId xmlns:p14="http://schemas.microsoft.com/office/powerpoint/2010/main" val="304865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40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636588"/>
            <a:ext cx="7848600" cy="1879600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  two kinds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1)  single relation (constraints spans multiple columns)</a:t>
            </a:r>
          </a:p>
          <a:p>
            <a:pPr lvl="1"/>
            <a:r>
              <a:rPr lang="en-US" sz="2000">
                <a:latin typeface="Calibri" charset="0"/>
              </a:rPr>
              <a:t>E.g.:  </a:t>
            </a:r>
            <a:r>
              <a:rPr lang="en-US" sz="1800">
                <a:latin typeface="Calibri" charset="0"/>
              </a:rPr>
              <a:t>CHECK (total = svngs + check)  declared in the CREATE TABLE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2)  multiple relations: </a:t>
            </a:r>
            <a:r>
              <a:rPr lang="en-US" sz="2000">
                <a:latin typeface="Calibri" charset="0"/>
              </a:rPr>
              <a:t>CREATE ASSERTION</a:t>
            </a:r>
          </a:p>
          <a:p>
            <a:endParaRPr lang="en-US" sz="2000">
              <a:latin typeface="Calibri" charset="0"/>
            </a:endParaRP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660400" y="2649538"/>
            <a:ext cx="7119938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1)   single relation:  All Bkln branches must have assets &gt; 5M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branch 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bcity  CHAR(15),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assets INT,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CHECK (NOT(bcity = ‘Bkln’) OR assets &gt; 5M))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insertions into branch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updates of bcity or assets in branch</a:t>
            </a:r>
          </a:p>
        </p:txBody>
      </p:sp>
    </p:spTree>
    <p:extLst>
      <p:ext uri="{BB962C8B-B14F-4D97-AF65-F5344CB8AC3E}">
        <p14:creationId xmlns:p14="http://schemas.microsoft.com/office/powerpoint/2010/main" val="21015451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5667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403225" y="746125"/>
            <a:ext cx="7426325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2)  Multiple relations:  every loan has a borrower with a savings account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(NOT EXISTS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SELECT  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FROM loan AS 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WHERE  NOT EXISTS(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SELECT   *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FROM borrower B, depositor D, account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WHERE B.cname = D.cname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D.acct_no = A.acct_no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L.lno  = B.lno)))</a:t>
            </a:r>
          </a:p>
        </p:txBody>
      </p:sp>
      <p:sp>
        <p:nvSpPr>
          <p:cNvPr id="1224708" name="Text Box 4"/>
          <p:cNvSpPr txBox="1">
            <a:spLocks noChangeArrowheads="1"/>
          </p:cNvSpPr>
          <p:nvPr/>
        </p:nvSpPr>
        <p:spPr bwMode="auto">
          <a:xfrm>
            <a:off x="646113" y="4152900"/>
            <a:ext cx="6562725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Problem: Where to put this constraint?  At depositor? Loan?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None of the above: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CREATE ASSERTION loan-constraint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CHECK(  ..... )</a:t>
            </a:r>
          </a:p>
        </p:txBody>
      </p:sp>
      <p:sp>
        <p:nvSpPr>
          <p:cNvPr id="1224709" name="Text Box 5"/>
          <p:cNvSpPr txBox="1">
            <a:spLocks noChangeArrowheads="1"/>
          </p:cNvSpPr>
          <p:nvPr/>
        </p:nvSpPr>
        <p:spPr bwMode="auto">
          <a:xfrm>
            <a:off x="4281488" y="5935663"/>
            <a:ext cx="3602037" cy="64135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Checked with EVERY DB update!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very expensive.....</a:t>
            </a:r>
          </a:p>
        </p:txBody>
      </p:sp>
    </p:spTree>
    <p:extLst>
      <p:ext uri="{BB962C8B-B14F-4D97-AF65-F5344CB8AC3E}">
        <p14:creationId xmlns:p14="http://schemas.microsoft.com/office/powerpoint/2010/main" val="9774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708" grpId="0"/>
      <p:bldP spid="1224709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11" y="243838"/>
            <a:ext cx="8077200" cy="3667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/>
              <a:t>Summary: Integrity Constraints</a:t>
            </a:r>
          </a:p>
        </p:txBody>
      </p:sp>
      <p:graphicFrame>
        <p:nvGraphicFramePr>
          <p:cNvPr id="1226755" name="Group 3"/>
          <p:cNvGraphicFramePr>
            <a:graphicFrameLocks noGrp="1"/>
          </p:cNvGraphicFramePr>
          <p:nvPr/>
        </p:nvGraphicFramePr>
        <p:xfrm>
          <a:off x="187325" y="962025"/>
          <a:ext cx="8778875" cy="5652137"/>
        </p:xfrm>
        <a:graphic>
          <a:graphicData uri="http://schemas.openxmlformats.org/drawingml/2006/table">
            <a:tbl>
              <a:tblPr/>
              <a:tblGrid>
                <a:gridCol w="1849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Constraint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Where declared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Affects...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Expense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Key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(PRIMARY KEY, UNIQUE)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Moderate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Attribute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DOMAIN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(Not NULL, CHECK)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Cheap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9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Referential Integrity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(FOREIGN KEY ....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REFERENCES ....)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1.Insertions into referencing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Updates of referencing rel’n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3. Deletions  from referenced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4. Update of referenced rel’n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1,2: like key constraints. Another reason to index/sort on the primary keys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3,4: depends 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a. update/delete policy chosen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b</a:t>
                      </a: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. existence of indexes on foreign key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Global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 (CHECK)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        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outside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(CREATE ASSERTION)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For single rel’n constraint, with insertion, deletion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For assesrtions w/ every db modification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cheap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very expensive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240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NOT IN SYLLABUS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700212" y="3113097"/>
            <a:ext cx="57435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SQLMan</a:t>
            </a:r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: Wielding the Superpower of SQL</a:t>
            </a:r>
          </a:p>
        </p:txBody>
      </p:sp>
    </p:spTree>
    <p:extLst>
      <p:ext uri="{BB962C8B-B14F-4D97-AF65-F5344CB8AC3E}">
        <p14:creationId xmlns:p14="http://schemas.microsoft.com/office/powerpoint/2010/main" val="3959737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F365EC-F778-B549-89BA-EC114723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  <a:p>
            <a:pPr lvl="1"/>
            <a:r>
              <a:rPr lang="en-US" dirty="0"/>
              <a:t>Long slide-deck linked off of this page</a:t>
            </a:r>
          </a:p>
          <a:p>
            <a:pPr lvl="1"/>
            <a:r>
              <a:rPr lang="en-US" dirty="0"/>
              <a:t>Complex SQL queries showing how to do things like: do Mandelbrot, solve subset sum problem etc.</a:t>
            </a:r>
          </a:p>
          <a:p>
            <a:endParaRPr lang="en-US" b="1" dirty="0"/>
          </a:p>
          <a:p>
            <a:r>
              <a:rPr lang="en-US" b="1" dirty="0"/>
              <a:t>The </a:t>
            </a:r>
            <a:r>
              <a:rPr lang="en-US" b="1" dirty="0" err="1"/>
              <a:t>MADlib</a:t>
            </a:r>
            <a:r>
              <a:rPr lang="en-US" b="1" dirty="0"/>
              <a:t> Analytics Library or MAD Skills, the SQL; </a:t>
            </a:r>
            <a:r>
              <a:rPr lang="en-US" dirty="0">
                <a:hlinkClick r:id="rId3"/>
              </a:rPr>
              <a:t>https://arxiv.org/abs/1208.4165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 with SQL</a:t>
            </a:r>
          </a:p>
        </p:txBody>
      </p:sp>
    </p:spTree>
    <p:extLst>
      <p:ext uri="{BB962C8B-B14F-4D97-AF65-F5344CB8AC3E}">
        <p14:creationId xmlns:p14="http://schemas.microsoft.com/office/powerpoint/2010/main" val="24727922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Everything is a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3E789-BDB2-1F4B-B63B-197697CB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71600"/>
            <a:ext cx="2438400" cy="144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9C09-06A4-264E-866C-1E4439A36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382486"/>
            <a:ext cx="31115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28E37-CCE6-9941-9695-9C29D334E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836875"/>
            <a:ext cx="5981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468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Recursion can be very powerful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1088A-55EF-9D4E-AD1F-7334B690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264"/>
            <a:ext cx="7789334" cy="495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82BCA-FB5F-A748-98AB-3CC8A7190A5D}"/>
              </a:ext>
            </a:extLst>
          </p:cNvPr>
          <p:cNvSpPr txBox="1"/>
          <p:nvPr/>
        </p:nvSpPr>
        <p:spPr>
          <a:xfrm>
            <a:off x="6732814" y="1905000"/>
            <a:ext cx="205740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Makes SQL Turing-Complete</a:t>
            </a:r>
          </a:p>
        </p:txBody>
      </p:sp>
    </p:spTree>
    <p:extLst>
      <p:ext uri="{BB962C8B-B14F-4D97-AF65-F5344CB8AC3E}">
        <p14:creationId xmlns:p14="http://schemas.microsoft.com/office/powerpoint/2010/main" val="236592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359620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(20)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 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DA1F28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631216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solidFill>
                  <a:schemeClr val="accent2"/>
                </a:solidFill>
                <a:latin typeface="Helvetica"/>
                <a:cs typeface="Helvetica"/>
              </a:rPr>
              <a:t>dept_name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solidFill>
                  <a:schemeClr val="accent2"/>
                </a:solidFill>
                <a:latin typeface="Helvetica"/>
                <a:cs typeface="Helvetica"/>
              </a:rPr>
              <a:t>varchar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(20) </a:t>
            </a:r>
            <a:r>
              <a:rPr lang="en-US" sz="2000" b="1" baseline="0" dirty="0">
                <a:solidFill>
                  <a:schemeClr val="accent2"/>
                </a:solidFill>
                <a:latin typeface="Helvetica"/>
                <a:cs typeface="Helvetica"/>
              </a:rPr>
              <a:t>primary key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176783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BD73A-5A64-1049-8DC7-0AD27EC8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24"/>
            <a:ext cx="9144000" cy="4123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4876800" y="6324600"/>
            <a:ext cx="399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/docs/9.3/tutorial-</a:t>
            </a:r>
            <a:r>
              <a:rPr lang="en-US" dirty="0" err="1"/>
              <a:t>window.html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239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Correlation Coefficient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366570" y="13900"/>
            <a:ext cx="578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264D69-AFFF-064D-9FC1-03516DD7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912222"/>
            <a:ext cx="6120653" cy="59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27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DE77-0073-654B-882A-63C3E5BB0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2160" y="1099457"/>
            <a:ext cx="4816560" cy="5105400"/>
          </a:xfrm>
        </p:spPr>
        <p:txBody>
          <a:bodyPr/>
          <a:lstStyle/>
          <a:p>
            <a:r>
              <a:rPr lang="en-US" sz="2000" dirty="0"/>
              <a:t>Recursive algorithm to assign weights to the nodes of a graph (Web Link Graph)</a:t>
            </a:r>
          </a:p>
          <a:p>
            <a:r>
              <a:rPr lang="en-US" sz="2000" dirty="0"/>
              <a:t>Weight for a node depends on the weights of the nodes that point to it</a:t>
            </a:r>
          </a:p>
          <a:p>
            <a:r>
              <a:rPr lang="en-US" sz="2000" dirty="0"/>
              <a:t>Typically done in iterations till “convergence”</a:t>
            </a:r>
          </a:p>
          <a:p>
            <a:r>
              <a:rPr lang="en-US" sz="2000" dirty="0"/>
              <a:t>Not obvious that you can do it in SQL, but:</a:t>
            </a:r>
          </a:p>
          <a:p>
            <a:pPr lvl="1"/>
            <a:r>
              <a:rPr lang="en-US" sz="1800" dirty="0"/>
              <a:t>Each iteration is just a LEFT OUTERJOIN</a:t>
            </a:r>
          </a:p>
          <a:p>
            <a:pPr lvl="1"/>
            <a:r>
              <a:rPr lang="en-US" sz="1800" dirty="0"/>
              <a:t>Stopping condition is trickier</a:t>
            </a:r>
          </a:p>
          <a:p>
            <a:r>
              <a:rPr lang="en-US" sz="2200" dirty="0"/>
              <a:t>Other ways to do it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Page Rank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744686" y="6204857"/>
            <a:ext cx="5410200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devnambi.com</a:t>
            </a:r>
            <a:r>
              <a:rPr lang="en-US" sz="2800" dirty="0"/>
              <a:t>/2013/</a:t>
            </a:r>
            <a:r>
              <a:rPr lang="en-US" sz="2800" dirty="0" err="1"/>
              <a:t>pagerank.html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72F39-238A-F144-AA6D-3E87788B4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61" y="762000"/>
            <a:ext cx="4251239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9957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8EC6E-FABC-B640-95D6-0CEABD48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6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93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2192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/>
              <a:t>Design: E/R Models and Normalization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1328166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Design Process; </a:t>
            </a:r>
          </a:p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Basics of E/R Modeling</a:t>
            </a:r>
          </a:p>
        </p:txBody>
      </p:sp>
    </p:spTree>
    <p:extLst>
      <p:ext uri="{BB962C8B-B14F-4D97-AF65-F5344CB8AC3E}">
        <p14:creationId xmlns:p14="http://schemas.microsoft.com/office/powerpoint/2010/main" val="61925807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7.1, 7.2.1, 7.2.2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Steps in application and database design process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Two approaches to doing database design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Basics of E/R Modeling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 Process; E/R Basics</a:t>
            </a:r>
          </a:p>
        </p:txBody>
      </p:sp>
    </p:spTree>
    <p:extLst>
      <p:ext uri="{BB962C8B-B14F-4D97-AF65-F5344CB8AC3E}">
        <p14:creationId xmlns:p14="http://schemas.microsoft.com/office/powerpoint/2010/main" val="318862776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Calibri" charset="0"/>
              </a:rPr>
              <a:t>To create an end-to-end database-backed application, we must: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Design the database schema for hosting the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Design the application programs for accessing and updating the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Design security schemes to control access to the data</a:t>
            </a:r>
          </a:p>
          <a:p>
            <a:pPr eaLnBrk="1" hangingPunct="1">
              <a:lnSpc>
                <a:spcPct val="110000"/>
              </a:lnSpc>
            </a:pPr>
            <a:endParaRPr lang="en-US" sz="2200" i="1" dirty="0">
              <a:latin typeface="Calibri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200" dirty="0">
                <a:latin typeface="Calibri" charset="0"/>
              </a:rPr>
              <a:t>Typically an iterative process, involving many decision points and stakeholders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i="1" dirty="0">
                <a:latin typeface="Calibri" charset="0"/>
              </a:rPr>
              <a:t>computing environments, where to deploy, how to host, languages to use, data model, database systems, application frameworks, etc. etc.</a:t>
            </a:r>
          </a:p>
          <a:p>
            <a:pPr lvl="2" eaLnBrk="1" hangingPunct="1">
              <a:lnSpc>
                <a:spcPct val="110000"/>
              </a:lnSpc>
            </a:pPr>
            <a:endParaRPr lang="en-US" sz="1600" i="1" dirty="0">
              <a:latin typeface="Calibri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200" dirty="0">
                <a:latin typeface="Calibri" charset="0"/>
              </a:rPr>
              <a:t>Need clear understanding of user requirements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Followed by conceptual designs </a:t>
            </a:r>
            <a:r>
              <a:rPr lang="en-US" sz="1800" dirty="0">
                <a:latin typeface="Calibri" charset="0"/>
                <a:sym typeface="Wingdings" pitchFamily="2" charset="2"/>
              </a:rPr>
              <a:t></a:t>
            </a:r>
            <a:r>
              <a:rPr lang="en-US" sz="1800" dirty="0">
                <a:latin typeface="Calibri" charset="0"/>
              </a:rPr>
              <a:t> functional requirements </a:t>
            </a:r>
            <a:r>
              <a:rPr lang="en-US" sz="1800" dirty="0">
                <a:latin typeface="Calibri" charset="0"/>
                <a:sym typeface="Wingdings" pitchFamily="2" charset="2"/>
              </a:rPr>
              <a:t></a:t>
            </a:r>
            <a:r>
              <a:rPr lang="en-US" sz="1800" dirty="0">
                <a:latin typeface="Calibri" charset="0"/>
              </a:rPr>
              <a:t> physical designs </a:t>
            </a:r>
            <a:r>
              <a:rPr lang="en-US" sz="1800" dirty="0">
                <a:latin typeface="Calibri" charset="0"/>
                <a:sym typeface="Wingdings" pitchFamily="2" charset="2"/>
              </a:rPr>
              <a:t> implementation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  <a:sym typeface="Wingdings" pitchFamily="2" charset="2"/>
              </a:rPr>
              <a:t>Need to keep revisiting earlier decisions as requirements evolve</a:t>
            </a:r>
            <a:endParaRPr lang="en-US" sz="1800" dirty="0">
              <a:latin typeface="Calibri" charset="0"/>
            </a:endParaRP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a typeface="+mj-ea"/>
                <a:cs typeface="+mj-cs"/>
              </a:rPr>
              <a:t>Design Process</a:t>
            </a:r>
          </a:p>
        </p:txBody>
      </p:sp>
    </p:spTree>
    <p:extLst>
      <p:ext uri="{BB962C8B-B14F-4D97-AF65-F5344CB8AC3E}">
        <p14:creationId xmlns:p14="http://schemas.microsoft.com/office/powerpoint/2010/main" val="217832677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000" dirty="0">
                <a:latin typeface="Calibri" charset="0"/>
              </a:rPr>
              <a:t>Goal: design the logical database schema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Try to avoid redundancy (can lead to inconsistencies)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Ensure faithfulness to the requirements</a:t>
            </a:r>
          </a:p>
          <a:p>
            <a:pPr lvl="3" eaLnBrk="1" hangingPunct="1">
              <a:lnSpc>
                <a:spcPct val="110000"/>
              </a:lnSpc>
            </a:pPr>
            <a:endParaRPr lang="en-US" sz="1200" dirty="0">
              <a:latin typeface="Calibri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000" dirty="0">
                <a:solidFill>
                  <a:schemeClr val="accent3"/>
                </a:solidFill>
                <a:latin typeface="Calibri" charset="0"/>
              </a:rPr>
              <a:t>Approach 1: </a:t>
            </a:r>
            <a:r>
              <a:rPr lang="en-US" sz="2000" dirty="0">
                <a:latin typeface="Calibri" charset="0"/>
              </a:rPr>
              <a:t>Using a logical data model like the Entity-Relationship Model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Easier for humans to work with and visualize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Richer than relational model, but allows easy conversion to relational for implementation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Harder to keep up to date – requires a lot of discipline</a:t>
            </a:r>
          </a:p>
          <a:p>
            <a:pPr lvl="3" eaLnBrk="1" hangingPunct="1">
              <a:lnSpc>
                <a:spcPct val="110000"/>
              </a:lnSpc>
            </a:pPr>
            <a:endParaRPr lang="en-US" sz="1200" dirty="0">
              <a:latin typeface="Calibri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000" dirty="0">
                <a:solidFill>
                  <a:schemeClr val="accent3"/>
                </a:solidFill>
                <a:latin typeface="Calibri" charset="0"/>
              </a:rPr>
              <a:t>Approach 2: </a:t>
            </a:r>
            <a:r>
              <a:rPr lang="en-US" sz="2000" dirty="0">
                <a:latin typeface="Calibri" charset="0"/>
              </a:rPr>
              <a:t>Normalization Theory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latin typeface="Calibri" charset="0"/>
              </a:rPr>
              <a:t>Helps formalize the key design pitfalls and how to avoid them</a:t>
            </a:r>
            <a:endParaRPr lang="en-US" sz="2000" dirty="0">
              <a:latin typeface="Calibri" charset="0"/>
            </a:endParaRPr>
          </a:p>
          <a:p>
            <a:pPr lvl="3" eaLnBrk="1" hangingPunct="1">
              <a:lnSpc>
                <a:spcPct val="110000"/>
              </a:lnSpc>
            </a:pPr>
            <a:endParaRPr lang="en-US" sz="1200" dirty="0">
              <a:latin typeface="Calibri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000" dirty="0">
                <a:latin typeface="Calibri" charset="0"/>
              </a:rPr>
              <a:t>The two approaches are complementary and important to know both of them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a typeface="+mj-ea"/>
                <a:cs typeface="+mj-cs"/>
              </a:rPr>
              <a:t>“Database” Design</a:t>
            </a:r>
          </a:p>
        </p:txBody>
      </p:sp>
    </p:spTree>
    <p:extLst>
      <p:ext uri="{BB962C8B-B14F-4D97-AF65-F5344CB8AC3E}">
        <p14:creationId xmlns:p14="http://schemas.microsoft.com/office/powerpoint/2010/main" val="38849175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600">
                <a:latin typeface="Calibri" charset="0"/>
              </a:rPr>
              <a:t>Two key concepts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 i="1" u="sng">
                <a:latin typeface="Calibri" charset="0"/>
              </a:rPr>
              <a:t>Entities</a:t>
            </a:r>
            <a:r>
              <a:rPr lang="en-US" sz="2200">
                <a:latin typeface="Calibri" charset="0"/>
              </a:rPr>
              <a:t>:</a:t>
            </a:r>
          </a:p>
          <a:p>
            <a:pPr lvl="2" eaLnBrk="1" hangingPunct="1">
              <a:lnSpc>
                <a:spcPct val="110000"/>
              </a:lnSpc>
            </a:pPr>
            <a:r>
              <a:rPr lang="en-US">
                <a:latin typeface="Calibri" charset="0"/>
              </a:rPr>
              <a:t>An object that </a:t>
            </a:r>
            <a:r>
              <a:rPr lang="en-US" i="1">
                <a:latin typeface="Calibri" charset="0"/>
              </a:rPr>
              <a:t>exists</a:t>
            </a:r>
            <a:r>
              <a:rPr lang="en-US">
                <a:latin typeface="Calibri" charset="0"/>
              </a:rPr>
              <a:t> and is </a:t>
            </a:r>
            <a:r>
              <a:rPr lang="en-US" i="1">
                <a:latin typeface="Calibri" charset="0"/>
              </a:rPr>
              <a:t>distinguishable</a:t>
            </a:r>
            <a:r>
              <a:rPr lang="en-US">
                <a:latin typeface="Calibri" charset="0"/>
              </a:rPr>
              <a:t> from other objects</a:t>
            </a:r>
          </a:p>
          <a:p>
            <a:pPr lvl="3" eaLnBrk="1" hangingPunct="1">
              <a:lnSpc>
                <a:spcPct val="110000"/>
              </a:lnSpc>
            </a:pPr>
            <a:r>
              <a:rPr lang="en-US" sz="1800">
                <a:latin typeface="Calibri" charset="0"/>
              </a:rPr>
              <a:t>Examples: Bob Smith, BofA, CMSC424</a:t>
            </a:r>
          </a:p>
          <a:p>
            <a:pPr lvl="2" eaLnBrk="1" hangingPunct="1">
              <a:lnSpc>
                <a:spcPct val="110000"/>
              </a:lnSpc>
            </a:pPr>
            <a:r>
              <a:rPr lang="en-US">
                <a:latin typeface="Calibri" charset="0"/>
              </a:rPr>
              <a:t>Have </a:t>
            </a:r>
            <a:r>
              <a:rPr lang="en-US" i="1" u="sng">
                <a:latin typeface="Calibri" charset="0"/>
              </a:rPr>
              <a:t>attributes</a:t>
            </a:r>
            <a:r>
              <a:rPr lang="en-US">
                <a:latin typeface="Calibri" charset="0"/>
              </a:rPr>
              <a:t> (people have names and addresses)</a:t>
            </a:r>
          </a:p>
          <a:p>
            <a:pPr lvl="2" eaLnBrk="1" hangingPunct="1">
              <a:lnSpc>
                <a:spcPct val="110000"/>
              </a:lnSpc>
            </a:pPr>
            <a:r>
              <a:rPr lang="en-US">
                <a:latin typeface="Calibri" charset="0"/>
              </a:rPr>
              <a:t>Form </a:t>
            </a:r>
            <a:r>
              <a:rPr lang="en-US" i="1" u="sng">
                <a:latin typeface="Calibri" charset="0"/>
              </a:rPr>
              <a:t>entity sets</a:t>
            </a:r>
            <a:r>
              <a:rPr lang="en-US">
                <a:latin typeface="Calibri" charset="0"/>
              </a:rPr>
              <a:t> with other entities of the same type that share the same properties</a:t>
            </a:r>
          </a:p>
          <a:p>
            <a:pPr lvl="3" eaLnBrk="1" hangingPunct="1">
              <a:lnSpc>
                <a:spcPct val="110000"/>
              </a:lnSpc>
            </a:pPr>
            <a:r>
              <a:rPr lang="en-US" sz="1800">
                <a:latin typeface="Calibri" charset="0"/>
              </a:rPr>
              <a:t>Set of all people, set of all classes</a:t>
            </a:r>
          </a:p>
          <a:p>
            <a:pPr lvl="2" eaLnBrk="1" hangingPunct="1">
              <a:lnSpc>
                <a:spcPct val="110000"/>
              </a:lnSpc>
            </a:pPr>
            <a:r>
              <a:rPr lang="en-US">
                <a:latin typeface="Calibri" charset="0"/>
              </a:rPr>
              <a:t>Entity sets may overlap</a:t>
            </a:r>
          </a:p>
          <a:p>
            <a:pPr lvl="3" eaLnBrk="1" hangingPunct="1">
              <a:lnSpc>
                <a:spcPct val="110000"/>
              </a:lnSpc>
            </a:pPr>
            <a:r>
              <a:rPr lang="en-US" sz="1800">
                <a:latin typeface="Calibri" charset="0"/>
              </a:rPr>
              <a:t>Customers and Employees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tx1"/>
                </a:solidFill>
                <a:ea typeface="+mj-ea"/>
                <a:cs typeface="+mj-cs"/>
              </a:rPr>
              <a:t>Entity-Relationship Model</a:t>
            </a:r>
            <a:endParaRPr lang="en-US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48198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600">
                <a:latin typeface="Calibri" charset="0"/>
              </a:rPr>
              <a:t>Two key concepts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 i="1" u="sng">
                <a:latin typeface="Calibri" charset="0"/>
              </a:rPr>
              <a:t>Relationships</a:t>
            </a:r>
            <a:r>
              <a:rPr lang="en-US" sz="2200">
                <a:latin typeface="Calibri" charset="0"/>
              </a:rPr>
              <a:t>:</a:t>
            </a:r>
          </a:p>
          <a:p>
            <a:pPr lvl="2" eaLnBrk="1" hangingPunct="1">
              <a:lnSpc>
                <a:spcPct val="110000"/>
              </a:lnSpc>
            </a:pPr>
            <a:r>
              <a:rPr lang="en-US">
                <a:latin typeface="Calibri" charset="0"/>
              </a:rPr>
              <a:t>Relate 2 or more entities </a:t>
            </a:r>
          </a:p>
          <a:p>
            <a:pPr lvl="3" eaLnBrk="1" hangingPunct="1">
              <a:lnSpc>
                <a:spcPct val="110000"/>
              </a:lnSpc>
            </a:pPr>
            <a:r>
              <a:rPr lang="en-US" sz="1800">
                <a:latin typeface="Calibri" charset="0"/>
              </a:rPr>
              <a:t>E.g. Bob Smith </a:t>
            </a:r>
            <a:r>
              <a:rPr lang="en-US" sz="1800" i="1" u="sng">
                <a:latin typeface="Calibri" charset="0"/>
              </a:rPr>
              <a:t>has account at</a:t>
            </a:r>
            <a:r>
              <a:rPr lang="en-US" sz="1800">
                <a:latin typeface="Calibri" charset="0"/>
              </a:rPr>
              <a:t> College Park Branch</a:t>
            </a:r>
          </a:p>
          <a:p>
            <a:pPr lvl="2" eaLnBrk="1" hangingPunct="1">
              <a:lnSpc>
                <a:spcPct val="110000"/>
              </a:lnSpc>
            </a:pPr>
            <a:r>
              <a:rPr lang="en-US">
                <a:latin typeface="Calibri" charset="0"/>
              </a:rPr>
              <a:t>Form </a:t>
            </a:r>
            <a:r>
              <a:rPr lang="en-US" i="1" u="sng">
                <a:latin typeface="Calibri" charset="0"/>
              </a:rPr>
              <a:t>relationship sets</a:t>
            </a:r>
            <a:r>
              <a:rPr lang="en-US">
                <a:latin typeface="Calibri" charset="0"/>
              </a:rPr>
              <a:t> with other relationships of the same type that share the same properties</a:t>
            </a:r>
          </a:p>
          <a:p>
            <a:pPr lvl="3" eaLnBrk="1" hangingPunct="1">
              <a:lnSpc>
                <a:spcPct val="110000"/>
              </a:lnSpc>
            </a:pPr>
            <a:r>
              <a:rPr lang="en-US" sz="1800">
                <a:latin typeface="Calibri" charset="0"/>
              </a:rPr>
              <a:t>Customers </a:t>
            </a:r>
            <a:r>
              <a:rPr lang="en-US" sz="1800" i="1" u="sng">
                <a:latin typeface="Calibri" charset="0"/>
              </a:rPr>
              <a:t>have accounts at</a:t>
            </a:r>
            <a:r>
              <a:rPr lang="en-US" sz="1800">
                <a:latin typeface="Calibri" charset="0"/>
              </a:rPr>
              <a:t> Branches</a:t>
            </a:r>
          </a:p>
          <a:p>
            <a:pPr lvl="2" eaLnBrk="1" hangingPunct="1">
              <a:lnSpc>
                <a:spcPct val="110000"/>
              </a:lnSpc>
            </a:pPr>
            <a:r>
              <a:rPr lang="en-US">
                <a:latin typeface="Calibri" charset="0"/>
              </a:rPr>
              <a:t>Can have attributes:</a:t>
            </a:r>
          </a:p>
          <a:p>
            <a:pPr lvl="3" eaLnBrk="1" hangingPunct="1">
              <a:lnSpc>
                <a:spcPct val="110000"/>
              </a:lnSpc>
            </a:pPr>
            <a:r>
              <a:rPr lang="en-US" sz="1800" i="1" u="sng">
                <a:latin typeface="Calibri" charset="0"/>
              </a:rPr>
              <a:t>has account at</a:t>
            </a:r>
            <a:r>
              <a:rPr lang="en-US" sz="1800">
                <a:latin typeface="Calibri" charset="0"/>
              </a:rPr>
              <a:t> may have an attribute </a:t>
            </a:r>
            <a:r>
              <a:rPr lang="en-US" sz="1800" i="1">
                <a:latin typeface="Calibri" charset="0"/>
              </a:rPr>
              <a:t>start-date</a:t>
            </a:r>
          </a:p>
          <a:p>
            <a:pPr lvl="2" eaLnBrk="1" hangingPunct="1">
              <a:lnSpc>
                <a:spcPct val="110000"/>
              </a:lnSpc>
            </a:pPr>
            <a:r>
              <a:rPr lang="en-US">
                <a:latin typeface="Calibri" charset="0"/>
              </a:rPr>
              <a:t>Can involve more than 2 entities</a:t>
            </a:r>
          </a:p>
          <a:p>
            <a:pPr lvl="3" eaLnBrk="1" hangingPunct="1">
              <a:lnSpc>
                <a:spcPct val="110000"/>
              </a:lnSpc>
            </a:pPr>
            <a:r>
              <a:rPr lang="en-US" sz="1800">
                <a:latin typeface="Calibri" charset="0"/>
              </a:rPr>
              <a:t>Employee </a:t>
            </a:r>
            <a:r>
              <a:rPr lang="en-US" sz="1800" i="1">
                <a:latin typeface="Calibri" charset="0"/>
              </a:rPr>
              <a:t>works at</a:t>
            </a:r>
            <a:r>
              <a:rPr lang="en-US" sz="1800">
                <a:latin typeface="Calibri" charset="0"/>
              </a:rPr>
              <a:t> Branch </a:t>
            </a:r>
            <a:r>
              <a:rPr lang="en-US" sz="1800" i="1">
                <a:latin typeface="Calibri" charset="0"/>
              </a:rPr>
              <a:t>at</a:t>
            </a:r>
            <a:r>
              <a:rPr lang="en-US" sz="1800">
                <a:latin typeface="Calibri" charset="0"/>
              </a:rPr>
              <a:t> Job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a typeface="+mj-ea"/>
                <a:cs typeface="+mj-cs"/>
              </a:rPr>
              <a:t>Entity-Relationship Model</a:t>
            </a:r>
          </a:p>
        </p:txBody>
      </p:sp>
    </p:spTree>
    <p:extLst>
      <p:ext uri="{BB962C8B-B14F-4D97-AF65-F5344CB8AC3E}">
        <p14:creationId xmlns:p14="http://schemas.microsoft.com/office/powerpoint/2010/main" val="257052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drop table student</a:t>
            </a:r>
          </a:p>
          <a:p>
            <a:r>
              <a:rPr lang="en-US" sz="2400" dirty="0"/>
              <a:t>delete from student</a:t>
            </a:r>
          </a:p>
          <a:p>
            <a:pPr lvl="1"/>
            <a:r>
              <a:rPr lang="en-US" sz="2000" dirty="0"/>
              <a:t>Keeps the empty table around</a:t>
            </a:r>
          </a:p>
          <a:p>
            <a:r>
              <a:rPr lang="en-US" sz="2400" dirty="0"/>
              <a:t>alter table</a:t>
            </a:r>
          </a:p>
          <a:p>
            <a:pPr lvl="1"/>
            <a:r>
              <a:rPr lang="en-US" sz="2000" dirty="0"/>
              <a:t>alter table student add address </a:t>
            </a:r>
            <a:r>
              <a:rPr lang="en-US" sz="2000" dirty="0" err="1"/>
              <a:t>varchar</a:t>
            </a:r>
            <a:r>
              <a:rPr lang="en-US" sz="2000" dirty="0"/>
              <a:t>(50);</a:t>
            </a:r>
          </a:p>
          <a:p>
            <a:pPr lvl="1"/>
            <a:r>
              <a:rPr lang="en-US" sz="2000" dirty="0"/>
              <a:t>alter table student drop </a:t>
            </a:r>
            <a:r>
              <a:rPr lang="en-US" sz="2000" dirty="0" err="1"/>
              <a:t>tot_cred</a:t>
            </a:r>
            <a:r>
              <a:rPr lang="en-US" sz="2000" dirty="0"/>
              <a:t>;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</a:p>
        </p:txBody>
      </p:sp>
    </p:spTree>
    <p:extLst>
      <p:ext uri="{BB962C8B-B14F-4D97-AF65-F5344CB8AC3E}">
        <p14:creationId xmlns:p14="http://schemas.microsoft.com/office/powerpoint/2010/main" val="23770707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Entities and relationships</a:t>
            </a:r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614F93-ABB4-314A-928F-FEEB148AA0CD}" type="slidenum">
              <a:rPr kumimoji="0" lang="en-US" sz="10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0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50" y="937887"/>
            <a:ext cx="4317454" cy="240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911179"/>
            <a:ext cx="177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Two Entity Sets</a:t>
            </a: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7526"/>
            <a:ext cx="4216926" cy="233903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0" y="3297056"/>
            <a:ext cx="509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Advisor Relationship, with and without attributes</a:t>
            </a:r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90" y="3886865"/>
            <a:ext cx="4632810" cy="219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6518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ER Diagram</a:t>
            </a:r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614F93-ABB4-314A-928F-FEEB148AA0CD}" type="slidenum">
              <a:rPr kumimoji="0" lang="en-US" sz="10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0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7893" name="Group 4"/>
          <p:cNvGrpSpPr>
            <a:grpSpLocks/>
          </p:cNvGrpSpPr>
          <p:nvPr/>
        </p:nvGrpSpPr>
        <p:grpSpPr bwMode="auto">
          <a:xfrm>
            <a:off x="3199944" y="3994160"/>
            <a:ext cx="5745630" cy="2687824"/>
            <a:chOff x="720" y="768"/>
            <a:chExt cx="4272" cy="2400"/>
          </a:xfrm>
          <a:solidFill>
            <a:srgbClr val="FFFFFF"/>
          </a:solidFill>
        </p:grpSpPr>
        <p:sp>
          <p:nvSpPr>
            <p:cNvPr id="37894" name="Rectangle 5"/>
            <p:cNvSpPr>
              <a:spLocks noChangeArrowheads="1"/>
            </p:cNvSpPr>
            <p:nvPr/>
          </p:nvSpPr>
          <p:spPr bwMode="auto">
            <a:xfrm>
              <a:off x="1682" y="1859"/>
              <a:ext cx="731" cy="400"/>
            </a:xfrm>
            <a:prstGeom prst="rect">
              <a:avLst/>
            </a:prstGeom>
            <a:grp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customer</a:t>
              </a:r>
            </a:p>
          </p:txBody>
        </p:sp>
        <p:sp>
          <p:nvSpPr>
            <p:cNvPr id="37895" name="AutoShape 6"/>
            <p:cNvSpPr>
              <a:spLocks noChangeArrowheads="1"/>
            </p:cNvSpPr>
            <p:nvPr/>
          </p:nvSpPr>
          <p:spPr bwMode="auto">
            <a:xfrm>
              <a:off x="2875" y="1677"/>
              <a:ext cx="808" cy="800"/>
            </a:xfrm>
            <a:prstGeom prst="diamond">
              <a:avLst/>
            </a:prstGeom>
            <a:grp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has</a:t>
              </a:r>
            </a:p>
          </p:txBody>
        </p:sp>
        <p:sp>
          <p:nvSpPr>
            <p:cNvPr id="37896" name="Line 7"/>
            <p:cNvSpPr>
              <a:spLocks noChangeShapeType="1"/>
            </p:cNvSpPr>
            <p:nvPr/>
          </p:nvSpPr>
          <p:spPr bwMode="auto">
            <a:xfrm>
              <a:off x="2413" y="2077"/>
              <a:ext cx="462" cy="0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897" name="Line 8"/>
            <p:cNvSpPr>
              <a:spLocks noChangeShapeType="1"/>
            </p:cNvSpPr>
            <p:nvPr/>
          </p:nvSpPr>
          <p:spPr bwMode="auto">
            <a:xfrm>
              <a:off x="3683" y="2077"/>
              <a:ext cx="462" cy="0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898" name="Oval 9"/>
            <p:cNvSpPr>
              <a:spLocks noChangeArrowheads="1"/>
            </p:cNvSpPr>
            <p:nvPr/>
          </p:nvSpPr>
          <p:spPr bwMode="auto">
            <a:xfrm>
              <a:off x="720" y="2295"/>
              <a:ext cx="924" cy="328"/>
            </a:xfrm>
            <a:prstGeom prst="ellips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cust-street</a:t>
              </a:r>
            </a:p>
          </p:txBody>
        </p:sp>
        <p:sp>
          <p:nvSpPr>
            <p:cNvPr id="37899" name="Oval 10"/>
            <p:cNvSpPr>
              <a:spLocks noChangeArrowheads="1"/>
            </p:cNvSpPr>
            <p:nvPr/>
          </p:nvSpPr>
          <p:spPr bwMode="auto">
            <a:xfrm>
              <a:off x="720" y="1495"/>
              <a:ext cx="924" cy="328"/>
            </a:xfrm>
            <a:prstGeom prst="ellips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cust-id</a:t>
              </a:r>
            </a:p>
          </p:txBody>
        </p:sp>
        <p:sp>
          <p:nvSpPr>
            <p:cNvPr id="37900" name="Oval 11"/>
            <p:cNvSpPr>
              <a:spLocks noChangeArrowheads="1"/>
            </p:cNvSpPr>
            <p:nvPr/>
          </p:nvSpPr>
          <p:spPr bwMode="auto">
            <a:xfrm>
              <a:off x="1644" y="950"/>
              <a:ext cx="923" cy="327"/>
            </a:xfrm>
            <a:prstGeom prst="ellips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cust-name</a:t>
              </a:r>
            </a:p>
          </p:txBody>
        </p:sp>
        <p:sp>
          <p:nvSpPr>
            <p:cNvPr id="37901" name="Oval 12"/>
            <p:cNvSpPr>
              <a:spLocks noChangeArrowheads="1"/>
            </p:cNvSpPr>
            <p:nvPr/>
          </p:nvSpPr>
          <p:spPr bwMode="auto">
            <a:xfrm>
              <a:off x="1567" y="2841"/>
              <a:ext cx="923" cy="327"/>
            </a:xfrm>
            <a:prstGeom prst="ellips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cust-city</a:t>
              </a:r>
            </a:p>
          </p:txBody>
        </p:sp>
        <p:sp>
          <p:nvSpPr>
            <p:cNvPr id="37902" name="Rectangle 13"/>
            <p:cNvSpPr>
              <a:spLocks noChangeArrowheads="1"/>
            </p:cNvSpPr>
            <p:nvPr/>
          </p:nvSpPr>
          <p:spPr bwMode="auto">
            <a:xfrm>
              <a:off x="4145" y="1859"/>
              <a:ext cx="732" cy="400"/>
            </a:xfrm>
            <a:prstGeom prst="rect">
              <a:avLst/>
            </a:prstGeom>
            <a:grp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account</a:t>
              </a:r>
            </a:p>
          </p:txBody>
        </p:sp>
        <p:sp>
          <p:nvSpPr>
            <p:cNvPr id="37903" name="Line 14"/>
            <p:cNvSpPr>
              <a:spLocks noChangeShapeType="1"/>
            </p:cNvSpPr>
            <p:nvPr/>
          </p:nvSpPr>
          <p:spPr bwMode="auto">
            <a:xfrm>
              <a:off x="2067" y="1277"/>
              <a:ext cx="0" cy="582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904" name="Line 15"/>
            <p:cNvSpPr>
              <a:spLocks noChangeShapeType="1"/>
            </p:cNvSpPr>
            <p:nvPr/>
          </p:nvSpPr>
          <p:spPr bwMode="auto">
            <a:xfrm>
              <a:off x="2029" y="2259"/>
              <a:ext cx="0" cy="582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905" name="Line 16"/>
            <p:cNvSpPr>
              <a:spLocks noChangeShapeType="1"/>
            </p:cNvSpPr>
            <p:nvPr/>
          </p:nvSpPr>
          <p:spPr bwMode="auto">
            <a:xfrm>
              <a:off x="1567" y="1750"/>
              <a:ext cx="115" cy="109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906" name="Line 17"/>
            <p:cNvSpPr>
              <a:spLocks noChangeShapeType="1"/>
            </p:cNvSpPr>
            <p:nvPr/>
          </p:nvSpPr>
          <p:spPr bwMode="auto">
            <a:xfrm flipH="1">
              <a:off x="1567" y="2259"/>
              <a:ext cx="115" cy="109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907" name="Oval 18"/>
            <p:cNvSpPr>
              <a:spLocks noChangeArrowheads="1"/>
            </p:cNvSpPr>
            <p:nvPr/>
          </p:nvSpPr>
          <p:spPr bwMode="auto">
            <a:xfrm>
              <a:off x="4030" y="2841"/>
              <a:ext cx="924" cy="327"/>
            </a:xfrm>
            <a:prstGeom prst="ellips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balance</a:t>
              </a:r>
            </a:p>
          </p:txBody>
        </p:sp>
        <p:sp>
          <p:nvSpPr>
            <p:cNvPr id="37908" name="Line 19"/>
            <p:cNvSpPr>
              <a:spLocks noChangeShapeType="1"/>
            </p:cNvSpPr>
            <p:nvPr/>
          </p:nvSpPr>
          <p:spPr bwMode="auto">
            <a:xfrm>
              <a:off x="4492" y="2259"/>
              <a:ext cx="0" cy="582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909" name="Oval 20"/>
            <p:cNvSpPr>
              <a:spLocks noChangeArrowheads="1"/>
            </p:cNvSpPr>
            <p:nvPr/>
          </p:nvSpPr>
          <p:spPr bwMode="auto">
            <a:xfrm>
              <a:off x="4068" y="950"/>
              <a:ext cx="924" cy="327"/>
            </a:xfrm>
            <a:prstGeom prst="ellips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number</a:t>
              </a:r>
            </a:p>
          </p:txBody>
        </p:sp>
        <p:sp>
          <p:nvSpPr>
            <p:cNvPr id="37910" name="Line 21"/>
            <p:cNvSpPr>
              <a:spLocks noChangeShapeType="1"/>
            </p:cNvSpPr>
            <p:nvPr/>
          </p:nvSpPr>
          <p:spPr bwMode="auto">
            <a:xfrm>
              <a:off x="4492" y="1277"/>
              <a:ext cx="0" cy="582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911" name="Oval 22"/>
            <p:cNvSpPr>
              <a:spLocks noChangeArrowheads="1"/>
            </p:cNvSpPr>
            <p:nvPr/>
          </p:nvSpPr>
          <p:spPr bwMode="auto">
            <a:xfrm>
              <a:off x="2798" y="768"/>
              <a:ext cx="924" cy="327"/>
            </a:xfrm>
            <a:prstGeom prst="ellips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access-date</a:t>
              </a:r>
            </a:p>
          </p:txBody>
        </p:sp>
        <p:sp>
          <p:nvSpPr>
            <p:cNvPr id="37912" name="Line 23"/>
            <p:cNvSpPr>
              <a:spLocks noChangeShapeType="1"/>
            </p:cNvSpPr>
            <p:nvPr/>
          </p:nvSpPr>
          <p:spPr bwMode="auto">
            <a:xfrm flipV="1">
              <a:off x="3260" y="1095"/>
              <a:ext cx="0" cy="582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04" y="885475"/>
            <a:ext cx="6815217" cy="198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12172" y="3600782"/>
            <a:ext cx="3739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Alternative representation, used in the book in the past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5133755"/>
            <a:ext cx="296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Both notations used commonly</a:t>
            </a:r>
          </a:p>
        </p:txBody>
      </p:sp>
    </p:spTree>
    <p:extLst>
      <p:ext uri="{BB962C8B-B14F-4D97-AF65-F5344CB8AC3E}">
        <p14:creationId xmlns:p14="http://schemas.microsoft.com/office/powerpoint/2010/main" val="37388768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Attributes; Relationship Cardinalities and Keys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D6CF541-C12E-FE43-A2DF-62008DDDA31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52400"/>
            <a:ext cx="8305800" cy="2536825"/>
          </a:xfrm>
          <a:prstGeom prst="rect">
            <a:avLst/>
          </a:prstGeom>
        </p:spPr>
        <p:txBody>
          <a:bodyPr vert="horz" anchor="b">
            <a:normAutofit fontScale="900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aseline="0" dirty="0">
                <a:ea typeface="+mj-ea"/>
                <a:cs typeface="+mj-cs"/>
              </a:rPr>
              <a:t>CMSC424: Database Design</a:t>
            </a:r>
            <a:br>
              <a:rPr lang="en-US" baseline="0" dirty="0">
                <a:ea typeface="+mj-ea"/>
                <a:cs typeface="+mj-cs"/>
              </a:rPr>
            </a:br>
            <a:br>
              <a:rPr lang="en-US" baseline="0" dirty="0">
                <a:ea typeface="+mj-ea"/>
                <a:cs typeface="+mj-cs"/>
              </a:rPr>
            </a:br>
            <a:r>
              <a:rPr lang="en-US" baseline="0" dirty="0">
                <a:ea typeface="+mj-ea"/>
                <a:cs typeface="+mj-cs"/>
              </a:rPr>
              <a:t>Module: </a:t>
            </a:r>
            <a:r>
              <a:rPr lang="en-US" u="sng" baseline="0" dirty="0"/>
              <a:t>Design: E/R Models and Normalization</a:t>
            </a:r>
            <a:endParaRPr lang="en-US" u="sng" baseline="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261735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7.2.3, 7.3.1, 7.3.3, 7.5.1-7.5.5 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Different types of attributes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Cardinalities of relationships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identify ”keys” for relationships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Attributes; Cardinality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41165024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Types of Attributes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600">
                <a:latin typeface="Calibri" charset="0"/>
              </a:rPr>
              <a:t>Simple vs Composite</a:t>
            </a:r>
          </a:p>
          <a:p>
            <a:pPr marL="742950" lvl="1" indent="-285750" eaLnBrk="1" hangingPunct="1"/>
            <a:r>
              <a:rPr lang="en-US" sz="2400">
                <a:latin typeface="Calibri" charset="0"/>
              </a:rPr>
              <a:t>Single value per attribute ?</a:t>
            </a:r>
          </a:p>
          <a:p>
            <a:pPr eaLnBrk="1" hangingPunct="1"/>
            <a:endParaRPr lang="en-US" sz="2600">
              <a:latin typeface="Calibri" charset="0"/>
            </a:endParaRPr>
          </a:p>
          <a:p>
            <a:pPr eaLnBrk="1" hangingPunct="1"/>
            <a:r>
              <a:rPr lang="en-US" sz="2600">
                <a:latin typeface="Calibri" charset="0"/>
              </a:rPr>
              <a:t>Single-valued vs Multi-valued</a:t>
            </a:r>
          </a:p>
          <a:p>
            <a:pPr marL="742950" lvl="1" indent="-285750" eaLnBrk="1" hangingPunct="1"/>
            <a:r>
              <a:rPr lang="en-US" sz="2400">
                <a:latin typeface="Calibri" charset="0"/>
              </a:rPr>
              <a:t>E.g. Phone numbers are multi-valued</a:t>
            </a:r>
          </a:p>
          <a:p>
            <a:pPr eaLnBrk="1" hangingPunct="1"/>
            <a:endParaRPr lang="en-US" sz="2600">
              <a:latin typeface="Calibri" charset="0"/>
            </a:endParaRPr>
          </a:p>
          <a:p>
            <a:pPr eaLnBrk="1" hangingPunct="1"/>
            <a:r>
              <a:rPr lang="en-US" sz="2600">
                <a:latin typeface="Calibri" charset="0"/>
              </a:rPr>
              <a:t>Derived</a:t>
            </a:r>
          </a:p>
          <a:p>
            <a:pPr marL="742950" lvl="1" indent="-285750" eaLnBrk="1" hangingPunct="1"/>
            <a:r>
              <a:rPr lang="en-US" sz="2400">
                <a:latin typeface="Calibri" charset="0"/>
              </a:rPr>
              <a:t>If date-of-birth is present, age can be derived</a:t>
            </a:r>
          </a:p>
          <a:p>
            <a:pPr marL="742950" lvl="1" indent="-285750" eaLnBrk="1" hangingPunct="1"/>
            <a:r>
              <a:rPr lang="en-US" sz="2400">
                <a:latin typeface="Calibri" charset="0"/>
              </a:rPr>
              <a:t>Can help in avoiding redundancy, enforcing constraints etc…</a:t>
            </a:r>
          </a:p>
          <a:p>
            <a:pPr eaLnBrk="1" hangingPunct="1"/>
            <a:endParaRPr lang="en-US" sz="26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152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Types of Attributes</a:t>
            </a:r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023938"/>
            <a:ext cx="2519363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2622925" y="5480878"/>
            <a:ext cx="938731" cy="2623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7605" y="5425655"/>
            <a:ext cx="142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Multi-valued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2664886" y="6019839"/>
            <a:ext cx="938731" cy="2623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48608" y="5964616"/>
            <a:ext cx="98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Derived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2347920" y="3604372"/>
            <a:ext cx="1268956" cy="2336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3715" y="3549149"/>
            <a:ext cx="128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Composite</a:t>
            </a:r>
          </a:p>
        </p:txBody>
      </p:sp>
      <p:sp>
        <p:nvSpPr>
          <p:cNvPr id="31" name="Right Arrow 30"/>
          <p:cNvSpPr/>
          <p:nvPr/>
        </p:nvSpPr>
        <p:spPr>
          <a:xfrm rot="20235524">
            <a:off x="2349381" y="3113525"/>
            <a:ext cx="1404221" cy="2892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2678691" y="1657226"/>
            <a:ext cx="938731" cy="2623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193" y="1602003"/>
            <a:ext cx="254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Primary key underlined</a:t>
            </a:r>
          </a:p>
        </p:txBody>
      </p:sp>
    </p:spTree>
    <p:extLst>
      <p:ext uri="{BB962C8B-B14F-4D97-AF65-F5344CB8AC3E}">
        <p14:creationId xmlns:p14="http://schemas.microsoft.com/office/powerpoint/2010/main" val="10578958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We may know:</a:t>
            </a:r>
          </a:p>
          <a:p>
            <a:pPr lvl="2"/>
            <a:r>
              <a:rPr lang="en-US">
                <a:latin typeface="Calibri" charset="0"/>
              </a:rPr>
              <a:t>One customer can only open one account</a:t>
            </a:r>
          </a:p>
          <a:p>
            <a:pPr lvl="2"/>
            <a:r>
              <a:rPr lang="en-US">
                <a:latin typeface="Calibri" charset="0"/>
              </a:rPr>
              <a:t>                             OR</a:t>
            </a:r>
          </a:p>
          <a:p>
            <a:pPr lvl="2"/>
            <a:r>
              <a:rPr lang="en-US">
                <a:latin typeface="Calibri" charset="0"/>
              </a:rPr>
              <a:t>One customer can open multiple accounts</a:t>
            </a:r>
          </a:p>
          <a:p>
            <a:r>
              <a:rPr lang="en-US">
                <a:latin typeface="Calibri" charset="0"/>
              </a:rPr>
              <a:t>Representing this is important</a:t>
            </a:r>
          </a:p>
          <a:p>
            <a:r>
              <a:rPr lang="en-US">
                <a:latin typeface="Calibri" charset="0"/>
              </a:rPr>
              <a:t>Why ?</a:t>
            </a:r>
          </a:p>
          <a:p>
            <a:pPr lvl="1"/>
            <a:r>
              <a:rPr lang="en-US">
                <a:latin typeface="Calibri" charset="0"/>
              </a:rPr>
              <a:t>Better manipulation of data</a:t>
            </a:r>
          </a:p>
          <a:p>
            <a:pPr lvl="2"/>
            <a:r>
              <a:rPr lang="en-US">
                <a:latin typeface="Calibri" charset="0"/>
              </a:rPr>
              <a:t>If former, can store the account info in the customer table</a:t>
            </a:r>
          </a:p>
          <a:p>
            <a:pPr lvl="1"/>
            <a:r>
              <a:rPr lang="en-US">
                <a:latin typeface="Calibri" charset="0"/>
              </a:rPr>
              <a:t>Can enforce such a constraint</a:t>
            </a:r>
          </a:p>
          <a:p>
            <a:pPr lvl="2"/>
            <a:r>
              <a:rPr lang="en-US">
                <a:latin typeface="Calibri" charset="0"/>
              </a:rPr>
              <a:t>Application logic will have to do it; NOT GOOD</a:t>
            </a:r>
          </a:p>
          <a:p>
            <a:pPr lvl="1"/>
            <a:r>
              <a:rPr lang="en-US">
                <a:latin typeface="Calibri" charset="0"/>
              </a:rPr>
              <a:t>Remember: If not represented in conceptual model, the domain knowledge may be lost</a:t>
            </a:r>
          </a:p>
          <a:p>
            <a:pPr lvl="1"/>
            <a:endParaRPr lang="en-US">
              <a:latin typeface="Calibri" charset="0"/>
            </a:endParaRPr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Relationship Cardinalities</a:t>
            </a:r>
          </a:p>
        </p:txBody>
      </p:sp>
    </p:spTree>
    <p:extLst>
      <p:ext uri="{BB962C8B-B14F-4D97-AF65-F5344CB8AC3E}">
        <p14:creationId xmlns:p14="http://schemas.microsoft.com/office/powerpoint/2010/main" val="179020950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Mapping Cardinalities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Express the number of entities to which another entity can be associated via a relationship set</a:t>
            </a:r>
          </a:p>
          <a:p>
            <a:pPr eaLnBrk="1" hangingPunct="1"/>
            <a:r>
              <a:rPr lang="en-US">
                <a:latin typeface="Calibri" charset="0"/>
              </a:rPr>
              <a:t>Most useful in describing binary relationship sets</a:t>
            </a:r>
          </a:p>
        </p:txBody>
      </p:sp>
    </p:spTree>
    <p:extLst>
      <p:ext uri="{BB962C8B-B14F-4D97-AF65-F5344CB8AC3E}">
        <p14:creationId xmlns:p14="http://schemas.microsoft.com/office/powerpoint/2010/main" val="8498227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Mapping Cardinalities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52551"/>
            <a:ext cx="7772400" cy="3428998"/>
          </a:xfrm>
        </p:spPr>
        <p:txBody>
          <a:bodyPr/>
          <a:lstStyle/>
          <a:p>
            <a:pPr eaLnBrk="1" hangingPunct="1">
              <a:lnSpc>
                <a:spcPct val="250000"/>
              </a:lnSpc>
            </a:pPr>
            <a:r>
              <a:rPr lang="en-US" dirty="0">
                <a:latin typeface="Calibri" charset="0"/>
              </a:rPr>
              <a:t>One-to-One</a:t>
            </a:r>
          </a:p>
          <a:p>
            <a:pPr eaLnBrk="1" hangingPunct="1">
              <a:lnSpc>
                <a:spcPct val="250000"/>
              </a:lnSpc>
            </a:pPr>
            <a:r>
              <a:rPr lang="en-US" dirty="0">
                <a:latin typeface="Calibri" charset="0"/>
              </a:rPr>
              <a:t>One-to-Many</a:t>
            </a:r>
          </a:p>
          <a:p>
            <a:pPr eaLnBrk="1" hangingPunct="1">
              <a:lnSpc>
                <a:spcPct val="250000"/>
              </a:lnSpc>
            </a:pPr>
            <a:r>
              <a:rPr lang="en-US" dirty="0">
                <a:latin typeface="Calibri" charset="0"/>
              </a:rPr>
              <a:t>Many-to-One</a:t>
            </a:r>
          </a:p>
          <a:p>
            <a:pPr eaLnBrk="1" hangingPunct="1">
              <a:lnSpc>
                <a:spcPct val="250000"/>
              </a:lnSpc>
            </a:pPr>
            <a:r>
              <a:rPr lang="en-US" dirty="0">
                <a:latin typeface="Calibri" charset="0"/>
              </a:rPr>
              <a:t>Many-to-Many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4419600" y="1790700"/>
            <a:ext cx="1168400" cy="4191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Instructor	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6073776" y="1600200"/>
            <a:ext cx="1168400" cy="838200"/>
          </a:xfrm>
          <a:prstGeom prst="diamond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advises</a:t>
            </a:r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5588000" y="2019300"/>
            <a:ext cx="5461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7242175" y="2019300"/>
            <a:ext cx="5461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7788275" y="1790700"/>
            <a:ext cx="865188" cy="4191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Student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8B48C41-6FB3-EC4E-8910-C4DAF72CD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7" y="2857500"/>
            <a:ext cx="1168400" cy="4191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Instructor	</a:t>
            </a: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6F8374AC-BA73-5541-8338-45C0EDA56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113" y="2667000"/>
            <a:ext cx="1168400" cy="838200"/>
          </a:xfrm>
          <a:prstGeom prst="diamond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advises</a:t>
            </a:r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61327139-0262-704B-993A-0D64BD65B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337" y="3086100"/>
            <a:ext cx="5461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DC5D6E94-C5BD-0244-9963-3C5F63906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5512" y="3086100"/>
            <a:ext cx="5461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AA46772E-656F-344A-9991-D7CA19747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1612" y="2857500"/>
            <a:ext cx="865188" cy="4191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Student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1A9D82A-BE4A-F542-991C-E58877518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4" y="3924300"/>
            <a:ext cx="1168400" cy="4191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Instructor	</a:t>
            </a:r>
          </a:p>
        </p:txBody>
      </p:sp>
      <p:sp>
        <p:nvSpPr>
          <p:cNvPr id="34" name="AutoShape 5">
            <a:extLst>
              <a:ext uri="{FF2B5EF4-FFF2-40B4-BE49-F238E27FC236}">
                <a16:creationId xmlns:a16="http://schemas.microsoft.com/office/drawing/2014/main" id="{9006564E-BD62-1D4C-B69E-2E97DFA85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450" y="3733800"/>
            <a:ext cx="1168400" cy="838200"/>
          </a:xfrm>
          <a:prstGeom prst="diamond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advises</a:t>
            </a:r>
          </a:p>
        </p:txBody>
      </p:sp>
      <p:sp>
        <p:nvSpPr>
          <p:cNvPr id="35" name="Line 6">
            <a:extLst>
              <a:ext uri="{FF2B5EF4-FFF2-40B4-BE49-F238E27FC236}">
                <a16:creationId xmlns:a16="http://schemas.microsoft.com/office/drawing/2014/main" id="{DB9FF200-E9D9-8F41-9A8E-E8752D83E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4674" y="4152900"/>
            <a:ext cx="5461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Line 7">
            <a:extLst>
              <a:ext uri="{FF2B5EF4-FFF2-40B4-BE49-F238E27FC236}">
                <a16:creationId xmlns:a16="http://schemas.microsoft.com/office/drawing/2014/main" id="{C91BACE6-A5DC-EF4E-9972-7C4CE7CB2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49" y="4152900"/>
            <a:ext cx="5461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81986ABF-B1F4-3248-920D-918AB5F8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49" y="3924300"/>
            <a:ext cx="865188" cy="4191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Student</a:t>
            </a: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BB536FDD-296B-454F-B739-6EC5810AC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11" y="4991100"/>
            <a:ext cx="1168400" cy="4191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Instructor	</a:t>
            </a:r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CC595E36-D906-1241-8BE1-DFDAAE7B5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87" y="4800600"/>
            <a:ext cx="1168400" cy="838200"/>
          </a:xfrm>
          <a:prstGeom prst="diamond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advises</a:t>
            </a:r>
          </a:p>
        </p:txBody>
      </p:sp>
      <p:sp>
        <p:nvSpPr>
          <p:cNvPr id="40" name="Line 6">
            <a:extLst>
              <a:ext uri="{FF2B5EF4-FFF2-40B4-BE49-F238E27FC236}">
                <a16:creationId xmlns:a16="http://schemas.microsoft.com/office/drawing/2014/main" id="{3DB5E2EE-721B-3F4F-A315-56C9F7F84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8011" y="5219700"/>
            <a:ext cx="5461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med"/>
            <a:tailEnd type="none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" name="Line 7">
            <a:extLst>
              <a:ext uri="{FF2B5EF4-FFF2-40B4-BE49-F238E27FC236}">
                <a16:creationId xmlns:a16="http://schemas.microsoft.com/office/drawing/2014/main" id="{FFCFB21D-4786-9844-B769-CC223B722F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2186" y="5219700"/>
            <a:ext cx="5461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A7130B75-3DF3-D84F-8F76-DB5EFCE53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8286" y="4991100"/>
            <a:ext cx="865188" cy="4191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12304061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Mapping Cardinalities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Express the number of entities to which another entity can be associated via a relationship set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Most useful in describing binary relationship sets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N-ary relationships ?</a:t>
            </a:r>
          </a:p>
          <a:p>
            <a:pPr lvl="1" eaLnBrk="1" hangingPunct="1"/>
            <a:r>
              <a:rPr lang="en-US">
                <a:latin typeface="Calibri" charset="0"/>
              </a:rPr>
              <a:t>More complicated</a:t>
            </a:r>
          </a:p>
          <a:p>
            <a:pPr lvl="1" eaLnBrk="1" hangingPunct="1"/>
            <a:r>
              <a:rPr lang="en-US">
                <a:latin typeface="Calibri" charset="0"/>
              </a:rPr>
              <a:t>Details in the 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450771"/>
            <a:ext cx="6109561" cy="25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37338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403603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INSERT INTO &lt;name&gt; (&lt;field names&gt;) VALUES (&lt;field values&gt;)</a:t>
            </a:r>
          </a:p>
          <a:p>
            <a:pPr>
              <a:buNone/>
            </a:pPr>
            <a:r>
              <a:rPr lang="en-US" sz="2400" b="1" dirty="0">
                <a:latin typeface="Helvetica" charset="0"/>
              </a:rPr>
              <a:t>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Smith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Biology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66000);</a:t>
            </a:r>
          </a:p>
          <a:p>
            <a:pPr>
              <a:buNone/>
            </a:pPr>
            <a:r>
              <a:rPr lang="en-US" sz="2000" b="1" dirty="0">
                <a:latin typeface="Helvetica" charset="0"/>
              </a:rPr>
              <a:t>       insert into </a:t>
            </a:r>
            <a:r>
              <a:rPr lang="en-US" sz="2000" i="1" dirty="0">
                <a:latin typeface="Helvetica" charset="0"/>
              </a:rPr>
              <a:t>instructor (name, ID)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(‘Smith’, 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); 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						-- NULL for other two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 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(ID) values (‘10211’); </a:t>
            </a:r>
          </a:p>
          <a:p>
            <a:pPr>
              <a:buNone/>
            </a:pPr>
            <a:r>
              <a:rPr lang="en-US" sz="2000" i="1" dirty="0">
                <a:latin typeface="Helvetica" charset="0"/>
              </a:rPr>
              <a:t>						-- FAIL</a:t>
            </a:r>
            <a:endParaRPr lang="en-US" sz="2000" dirty="0"/>
          </a:p>
          <a:p>
            <a:pPr>
              <a:buNone/>
            </a:pPr>
            <a:endParaRPr lang="en-US" sz="2000" dirty="0"/>
          </a:p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Syntax is fine, but this command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may be rejected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because of referential integrity constraints.</a:t>
            </a: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SQL Constructs: Insert/Delete/Update  Tuples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What attributes are needed to represent a relationship completely and uniquely ?</a:t>
            </a:r>
          </a:p>
          <a:p>
            <a:pPr lvl="1"/>
            <a:r>
              <a:rPr lang="en-US" dirty="0">
                <a:latin typeface="Calibri" charset="0"/>
              </a:rPr>
              <a:t>Union of primary keys of the entities involved, and relationship attributes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{</a:t>
            </a:r>
            <a:r>
              <a:rPr lang="en-US" dirty="0" err="1">
                <a:latin typeface="Calibri" charset="0"/>
              </a:rPr>
              <a:t>instructor.ID</a:t>
            </a:r>
            <a:r>
              <a:rPr lang="en-US" dirty="0">
                <a:latin typeface="Calibri" charset="0"/>
              </a:rPr>
              <a:t>, date, </a:t>
            </a:r>
            <a:r>
              <a:rPr lang="en-US" dirty="0" err="1">
                <a:latin typeface="Calibri" charset="0"/>
              </a:rPr>
              <a:t>student.ID</a:t>
            </a:r>
            <a:r>
              <a:rPr lang="en-US" dirty="0">
                <a:latin typeface="Calibri" charset="0"/>
              </a:rPr>
              <a:t>} describes a relationship completely</a:t>
            </a:r>
          </a:p>
        </p:txBody>
      </p:sp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Relationship Set Keys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9A89C-94E9-6B4D-878A-09F96C96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43200"/>
            <a:ext cx="638458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5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531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Relationship Set Keys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382000" cy="5181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Is </a:t>
            </a:r>
            <a:r>
              <a:rPr lang="en-US" sz="2400" i="1" dirty="0">
                <a:latin typeface="Calibri" charset="0"/>
              </a:rPr>
              <a:t>{</a:t>
            </a:r>
            <a:r>
              <a:rPr lang="en-US" sz="2400" i="1" dirty="0" err="1">
                <a:latin typeface="Calibri" charset="0"/>
              </a:rPr>
              <a:t>student_id</a:t>
            </a:r>
            <a:r>
              <a:rPr lang="en-US" sz="2400" i="1" dirty="0">
                <a:latin typeface="Calibri" charset="0"/>
              </a:rPr>
              <a:t>, date, </a:t>
            </a:r>
            <a:r>
              <a:rPr lang="en-US" sz="2400" i="1" dirty="0" err="1">
                <a:latin typeface="Calibri" charset="0"/>
              </a:rPr>
              <a:t>instructor_id</a:t>
            </a:r>
            <a:r>
              <a:rPr lang="en-US" sz="2400" i="1" dirty="0">
                <a:latin typeface="Calibri" charset="0"/>
              </a:rPr>
              <a:t>} </a:t>
            </a:r>
            <a:r>
              <a:rPr lang="en-US" sz="2400" dirty="0">
                <a:latin typeface="Calibri" charset="0"/>
              </a:rPr>
              <a:t>a candidate key</a:t>
            </a:r>
            <a:r>
              <a:rPr lang="en-US" sz="2400" i="1" dirty="0">
                <a:latin typeface="Calibri" charset="0"/>
              </a:rPr>
              <a:t> ?</a:t>
            </a:r>
            <a:endParaRPr lang="en-US" sz="2400" dirty="0">
              <a:latin typeface="Calibri" charset="0"/>
            </a:endParaRPr>
          </a:p>
          <a:p>
            <a:pPr lvl="1" eaLnBrk="1" hangingPunct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No. Attribute </a:t>
            </a:r>
            <a:r>
              <a:rPr lang="en-US" sz="2000" i="1" dirty="0">
                <a:latin typeface="Calibri" charset="0"/>
              </a:rPr>
              <a:t>date</a:t>
            </a:r>
            <a:r>
              <a:rPr lang="en-US" sz="2000" dirty="0">
                <a:latin typeface="Calibri" charset="0"/>
              </a:rPr>
              <a:t> can be removed from this set without losing key-ness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In fact, union of primary keys of associated entities is always a </a:t>
            </a:r>
            <a:r>
              <a:rPr lang="en-US" sz="2000" dirty="0" err="1">
                <a:latin typeface="Calibri" charset="0"/>
              </a:rPr>
              <a:t>superkey</a:t>
            </a:r>
            <a:endParaRPr lang="en-US" sz="2000" dirty="0">
              <a:latin typeface="Calibri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C4D262-5DC7-E645-8D4A-9102D6E15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06" y="3200400"/>
            <a:ext cx="638458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9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79" grpId="0" build="p" autoUpdateAnimBg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Relationship Set Keys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100" dirty="0">
                <a:latin typeface="Calibri" charset="0"/>
              </a:rPr>
              <a:t>Is {</a:t>
            </a:r>
            <a:r>
              <a:rPr lang="en-US" sz="2100" dirty="0" err="1">
                <a:latin typeface="Calibri" charset="0"/>
              </a:rPr>
              <a:t>student_id</a:t>
            </a:r>
            <a:r>
              <a:rPr lang="en-US" sz="2100" dirty="0">
                <a:latin typeface="Calibri" charset="0"/>
              </a:rPr>
              <a:t>, </a:t>
            </a:r>
            <a:r>
              <a:rPr lang="en-US" sz="2100" dirty="0" err="1">
                <a:latin typeface="Calibri" charset="0"/>
              </a:rPr>
              <a:t>instructor_id</a:t>
            </a:r>
            <a:r>
              <a:rPr lang="en-US" sz="2100" dirty="0">
                <a:latin typeface="Calibri" charset="0"/>
              </a:rPr>
              <a:t>} a candidate key ?</a:t>
            </a:r>
          </a:p>
          <a:p>
            <a:pPr lvl="1" eaLnBrk="1" hangingPunct="1"/>
            <a:r>
              <a:rPr lang="en-US" sz="2000" dirty="0">
                <a:latin typeface="Calibri" charset="0"/>
              </a:rPr>
              <a:t>Depends</a:t>
            </a: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B40948-945F-214D-9F83-6F5488FC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06" y="2171700"/>
            <a:ext cx="638458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342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Relationship Set Keys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100" dirty="0">
                <a:latin typeface="Calibri" charset="0"/>
              </a:rPr>
              <a:t>Is {</a:t>
            </a:r>
            <a:r>
              <a:rPr lang="en-US" sz="2100" dirty="0" err="1">
                <a:latin typeface="Calibri" charset="0"/>
              </a:rPr>
              <a:t>student_id</a:t>
            </a:r>
            <a:r>
              <a:rPr lang="en-US" sz="2100" dirty="0">
                <a:latin typeface="Calibri" charset="0"/>
              </a:rPr>
              <a:t>, </a:t>
            </a:r>
            <a:r>
              <a:rPr lang="en-US" sz="2100" dirty="0" err="1">
                <a:latin typeface="Calibri" charset="0"/>
              </a:rPr>
              <a:t>instructor_id</a:t>
            </a:r>
            <a:r>
              <a:rPr lang="en-US" sz="2100" dirty="0">
                <a:latin typeface="Calibri" charset="0"/>
              </a:rPr>
              <a:t>} a candidate key ?</a:t>
            </a:r>
          </a:p>
          <a:p>
            <a:pPr lvl="1" eaLnBrk="1" hangingPunct="1"/>
            <a:r>
              <a:rPr lang="en-US" sz="2000" dirty="0">
                <a:latin typeface="Calibri" charset="0"/>
              </a:rPr>
              <a:t>Depends</a:t>
            </a: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marL="342900" lvl="0" indent="-342900" eaLnBrk="1" hangingPunct="1">
              <a:spcBef>
                <a:spcPct val="20000"/>
              </a:spcBef>
              <a:buClr>
                <a:srgbClr val="464646"/>
              </a:buClr>
              <a:buSzPct val="70000"/>
              <a:buFont typeface="Wingdings" charset="2"/>
              <a:buChar char="l"/>
              <a:defRPr/>
            </a:pPr>
            <a:r>
              <a:rPr lang="en-US" sz="1900" dirty="0">
                <a:solidFill>
                  <a:prstClr val="black"/>
                </a:solidFill>
                <a:latin typeface="Arial" charset="0"/>
              </a:rPr>
              <a:t>If one-to-one relationship, either </a:t>
            </a:r>
            <a:r>
              <a:rPr lang="en-US" sz="1900" i="1" dirty="0">
                <a:solidFill>
                  <a:prstClr val="black"/>
                </a:solidFill>
                <a:latin typeface="Arial" charset="0"/>
              </a:rPr>
              <a:t>{</a:t>
            </a:r>
            <a:r>
              <a:rPr lang="en-US" sz="1900" i="1" dirty="0" err="1">
                <a:solidFill>
                  <a:prstClr val="black"/>
                </a:solidFill>
                <a:latin typeface="Arial" charset="0"/>
              </a:rPr>
              <a:t>instructor_id</a:t>
            </a:r>
            <a:r>
              <a:rPr lang="en-US" sz="1900" i="1" dirty="0">
                <a:solidFill>
                  <a:prstClr val="black"/>
                </a:solidFill>
                <a:latin typeface="Arial" charset="0"/>
              </a:rPr>
              <a:t>}</a:t>
            </a:r>
            <a:r>
              <a:rPr lang="en-US" sz="1900" dirty="0">
                <a:solidFill>
                  <a:prstClr val="black"/>
                </a:solidFill>
                <a:latin typeface="Arial" charset="0"/>
              </a:rPr>
              <a:t> or </a:t>
            </a:r>
            <a:r>
              <a:rPr lang="en-US" sz="1900" i="1" dirty="0">
                <a:solidFill>
                  <a:prstClr val="black"/>
                </a:solidFill>
                <a:latin typeface="Arial" charset="0"/>
              </a:rPr>
              <a:t>{</a:t>
            </a:r>
            <a:r>
              <a:rPr lang="en-US" sz="1900" i="1" dirty="0" err="1">
                <a:solidFill>
                  <a:prstClr val="black"/>
                </a:solidFill>
                <a:latin typeface="Arial" charset="0"/>
              </a:rPr>
              <a:t>student_id</a:t>
            </a:r>
            <a:r>
              <a:rPr lang="en-US" sz="1900" i="1" dirty="0">
                <a:solidFill>
                  <a:prstClr val="black"/>
                </a:solidFill>
                <a:latin typeface="Arial" charset="0"/>
              </a:rPr>
              <a:t>}</a:t>
            </a:r>
            <a:r>
              <a:rPr lang="en-US" sz="1900" dirty="0">
                <a:solidFill>
                  <a:prstClr val="black"/>
                </a:solidFill>
                <a:latin typeface="Arial" charset="0"/>
              </a:rPr>
              <a:t> sufficient</a:t>
            </a:r>
          </a:p>
          <a:p>
            <a:pPr marL="692150" lvl="1" indent="-347663" eaLnBrk="1" hangingPunct="1">
              <a:spcBef>
                <a:spcPct val="20000"/>
              </a:spcBef>
              <a:buClr>
                <a:srgbClr val="DA1F28"/>
              </a:buClr>
              <a:buSzPct val="70000"/>
              <a:buFont typeface="Wingdings" charset="2"/>
              <a:buChar char="l"/>
              <a:defRPr/>
            </a:pPr>
            <a:r>
              <a:rPr lang="en-US" sz="1700" dirty="0">
                <a:solidFill>
                  <a:prstClr val="black"/>
                </a:solidFill>
                <a:latin typeface="Arial" charset="0"/>
                <a:cs typeface="ＭＳ Ｐゴシック" charset="-128"/>
              </a:rPr>
              <a:t>Since a given </a:t>
            </a:r>
            <a:r>
              <a:rPr lang="en-US" sz="1700" i="1" dirty="0">
                <a:solidFill>
                  <a:prstClr val="black"/>
                </a:solidFill>
                <a:latin typeface="Arial" charset="0"/>
                <a:cs typeface="ＭＳ Ｐゴシック" charset="-128"/>
              </a:rPr>
              <a:t>instructor</a:t>
            </a:r>
            <a:r>
              <a:rPr lang="en-US" sz="1700" dirty="0">
                <a:solidFill>
                  <a:prstClr val="black"/>
                </a:solidFill>
                <a:latin typeface="Arial" charset="0"/>
                <a:cs typeface="ＭＳ Ｐゴシック" charset="-128"/>
              </a:rPr>
              <a:t> can only have one </a:t>
            </a:r>
            <a:r>
              <a:rPr lang="en-US" sz="1700" i="1" dirty="0">
                <a:solidFill>
                  <a:prstClr val="black"/>
                </a:solidFill>
                <a:latin typeface="Arial" charset="0"/>
                <a:cs typeface="ＭＳ Ｐゴシック" charset="-128"/>
              </a:rPr>
              <a:t>advisee</a:t>
            </a:r>
            <a:r>
              <a:rPr lang="en-US" sz="1700" dirty="0">
                <a:solidFill>
                  <a:prstClr val="black"/>
                </a:solidFill>
                <a:latin typeface="Arial" charset="0"/>
                <a:cs typeface="ＭＳ Ｐゴシック" charset="-128"/>
              </a:rPr>
              <a:t>, an instructor entity can only participate in one relationship</a:t>
            </a:r>
          </a:p>
          <a:p>
            <a:pPr marL="692150" lvl="1" indent="-347663" eaLnBrk="1" hangingPunct="1">
              <a:spcBef>
                <a:spcPct val="20000"/>
              </a:spcBef>
              <a:buClr>
                <a:srgbClr val="DA1F28"/>
              </a:buClr>
              <a:buSzPct val="70000"/>
              <a:buFont typeface="Wingdings" charset="2"/>
              <a:buChar char="l"/>
              <a:defRPr/>
            </a:pPr>
            <a:r>
              <a:rPr lang="en-US" sz="1700" dirty="0">
                <a:solidFill>
                  <a:prstClr val="black"/>
                </a:solidFill>
                <a:latin typeface="Arial" charset="0"/>
                <a:cs typeface="ＭＳ Ｐゴシック" charset="-128"/>
              </a:rPr>
              <a:t>Ditto </a:t>
            </a:r>
            <a:r>
              <a:rPr lang="en-US" sz="1700" i="1" dirty="0">
                <a:solidFill>
                  <a:prstClr val="black"/>
                </a:solidFill>
                <a:latin typeface="Arial" charset="0"/>
                <a:cs typeface="ＭＳ Ｐゴシック" charset="-128"/>
              </a:rPr>
              <a:t>student</a:t>
            </a:r>
            <a:endParaRPr lang="en-US" sz="1300" dirty="0">
              <a:solidFill>
                <a:prstClr val="black"/>
              </a:solidFill>
              <a:latin typeface="Arial" charset="0"/>
              <a:cs typeface="ＭＳ Ｐゴシック" charset="-128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B40948-945F-214D-9F83-6F5488FC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06" y="1905000"/>
            <a:ext cx="6384587" cy="2514600"/>
          </a:xfrm>
          <a:prstGeom prst="rect">
            <a:avLst/>
          </a:prstGeom>
        </p:spPr>
      </p:pic>
      <p:sp>
        <p:nvSpPr>
          <p:cNvPr id="2" name="Triangle 1">
            <a:extLst>
              <a:ext uri="{FF2B5EF4-FFF2-40B4-BE49-F238E27FC236}">
                <a16:creationId xmlns:a16="http://schemas.microsoft.com/office/drawing/2014/main" id="{ECB02617-ECAA-2648-87BF-63807AE15761}"/>
              </a:ext>
            </a:extLst>
          </p:cNvPr>
          <p:cNvSpPr/>
          <p:nvPr/>
        </p:nvSpPr>
        <p:spPr>
          <a:xfrm rot="16200000">
            <a:off x="3505200" y="2895601"/>
            <a:ext cx="228600" cy="228600"/>
          </a:xfrm>
          <a:prstGeom prst="triangl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9391275-DF95-BE47-97BE-760C46BD70D0}"/>
              </a:ext>
            </a:extLst>
          </p:cNvPr>
          <p:cNvSpPr/>
          <p:nvPr/>
        </p:nvSpPr>
        <p:spPr>
          <a:xfrm rot="5400000">
            <a:off x="5715000" y="2895600"/>
            <a:ext cx="228600" cy="228600"/>
          </a:xfrm>
          <a:prstGeom prst="triangl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264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Relationship Set Keys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100" dirty="0">
                <a:latin typeface="Calibri" charset="0"/>
              </a:rPr>
              <a:t>Is {</a:t>
            </a:r>
            <a:r>
              <a:rPr lang="en-US" sz="2100" dirty="0" err="1">
                <a:latin typeface="Calibri" charset="0"/>
              </a:rPr>
              <a:t>student_id</a:t>
            </a:r>
            <a:r>
              <a:rPr lang="en-US" sz="2100" dirty="0">
                <a:latin typeface="Calibri" charset="0"/>
              </a:rPr>
              <a:t>, </a:t>
            </a:r>
            <a:r>
              <a:rPr lang="en-US" sz="2100" dirty="0" err="1">
                <a:latin typeface="Calibri" charset="0"/>
              </a:rPr>
              <a:t>instructor_id</a:t>
            </a:r>
            <a:r>
              <a:rPr lang="en-US" sz="2100" dirty="0">
                <a:latin typeface="Calibri" charset="0"/>
              </a:rPr>
              <a:t>} a candidate key ?</a:t>
            </a:r>
          </a:p>
          <a:p>
            <a:pPr lvl="1" eaLnBrk="1" hangingPunct="1"/>
            <a:r>
              <a:rPr lang="en-US" sz="2000" dirty="0">
                <a:latin typeface="Calibri" charset="0"/>
              </a:rPr>
              <a:t>Depends</a:t>
            </a: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marL="342900" lvl="0" indent="-342900" eaLnBrk="1" hangingPunct="1">
              <a:spcBef>
                <a:spcPct val="20000"/>
              </a:spcBef>
              <a:buClr>
                <a:srgbClr val="464646"/>
              </a:buClr>
              <a:buSzPct val="70000"/>
              <a:buFont typeface="Wingdings" charset="2"/>
              <a:buChar char="l"/>
              <a:defRPr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If one-to-many relationship (as shown), </a:t>
            </a:r>
            <a:r>
              <a:rPr lang="en-US" sz="2000" i="1" dirty="0">
                <a:solidFill>
                  <a:prstClr val="black"/>
                </a:solidFill>
                <a:latin typeface="Arial" charset="0"/>
              </a:rPr>
              <a:t>{</a:t>
            </a:r>
            <a:r>
              <a:rPr lang="en-US" sz="2000" i="1" dirty="0" err="1">
                <a:solidFill>
                  <a:prstClr val="black"/>
                </a:solidFill>
                <a:latin typeface="Arial" charset="0"/>
              </a:rPr>
              <a:t>student_id</a:t>
            </a:r>
            <a:r>
              <a:rPr lang="en-US" sz="2000" i="1" dirty="0">
                <a:solidFill>
                  <a:prstClr val="black"/>
                </a:solidFill>
                <a:latin typeface="Arial" charset="0"/>
              </a:rPr>
              <a:t>}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 is a candidate key</a:t>
            </a:r>
          </a:p>
          <a:p>
            <a:pPr marL="692150" lvl="1" indent="-347663" eaLnBrk="1" hangingPunct="1">
              <a:spcBef>
                <a:spcPct val="20000"/>
              </a:spcBef>
              <a:buClr>
                <a:srgbClr val="DA1F28"/>
              </a:buClr>
              <a:buSzPct val="70000"/>
              <a:buFont typeface="Wingdings" charset="2"/>
              <a:buChar char="l"/>
              <a:defRPr/>
            </a:pPr>
            <a:r>
              <a:rPr lang="en-US" sz="1800" dirty="0">
                <a:solidFill>
                  <a:prstClr val="black"/>
                </a:solidFill>
                <a:latin typeface="Arial" charset="0"/>
                <a:cs typeface="ＭＳ Ｐゴシック" charset="-128"/>
              </a:rPr>
              <a:t>A given instructor can have many advisees, but at most one advisor per student allowed</a:t>
            </a: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  <a:p>
            <a:pPr lvl="1" eaLnBrk="1" hangingPunct="1"/>
            <a:endParaRPr lang="en-US" sz="2000" dirty="0">
              <a:latin typeface="Calibri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B40948-945F-214D-9F83-6F5488FC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06" y="1905000"/>
            <a:ext cx="6384587" cy="2514600"/>
          </a:xfrm>
          <a:prstGeom prst="rect">
            <a:avLst/>
          </a:prstGeom>
        </p:spPr>
      </p:pic>
      <p:sp>
        <p:nvSpPr>
          <p:cNvPr id="2" name="Triangle 1">
            <a:extLst>
              <a:ext uri="{FF2B5EF4-FFF2-40B4-BE49-F238E27FC236}">
                <a16:creationId xmlns:a16="http://schemas.microsoft.com/office/drawing/2014/main" id="{ECB02617-ECAA-2648-87BF-63807AE15761}"/>
              </a:ext>
            </a:extLst>
          </p:cNvPr>
          <p:cNvSpPr/>
          <p:nvPr/>
        </p:nvSpPr>
        <p:spPr>
          <a:xfrm rot="16200000">
            <a:off x="3505200" y="2895601"/>
            <a:ext cx="228600" cy="228600"/>
          </a:xfrm>
          <a:prstGeom prst="triangl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46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Relationship Set Keys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Calibri" charset="0"/>
              </a:rPr>
              <a:t>General rule for binary relationships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>
                <a:latin typeface="Calibri" charset="0"/>
              </a:rPr>
              <a:t>one-to-one: primary key of either entity set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>
                <a:latin typeface="Calibri" charset="0"/>
              </a:rPr>
              <a:t>one-to-many: primary key of the entity set on the many side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>
                <a:latin typeface="Calibri" charset="0"/>
              </a:rPr>
              <a:t>many-to-many: union of primary keys of the associate entity sets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Calibri" charset="0"/>
              </a:rPr>
              <a:t>n-ary relationships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>
                <a:latin typeface="Calibri" charset="0"/>
              </a:rPr>
              <a:t>More complicated rules</a:t>
            </a:r>
          </a:p>
        </p:txBody>
      </p:sp>
    </p:spTree>
    <p:extLst>
      <p:ext uri="{BB962C8B-B14F-4D97-AF65-F5344CB8AC3E}">
        <p14:creationId xmlns:p14="http://schemas.microsoft.com/office/powerpoint/2010/main" val="234324435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More E/R Constructs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D6CF541-C12E-FE43-A2DF-62008DDDA31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52400"/>
            <a:ext cx="8305800" cy="2536825"/>
          </a:xfrm>
          <a:prstGeom prst="rect">
            <a:avLst/>
          </a:prstGeom>
        </p:spPr>
        <p:txBody>
          <a:bodyPr vert="horz" anchor="b">
            <a:normAutofit fontScale="900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aseline="0" dirty="0">
                <a:ea typeface="+mj-ea"/>
                <a:cs typeface="+mj-cs"/>
              </a:rPr>
              <a:t>CMSC424: Database Design</a:t>
            </a:r>
            <a:br>
              <a:rPr lang="en-US" baseline="0" dirty="0">
                <a:ea typeface="+mj-ea"/>
                <a:cs typeface="+mj-cs"/>
              </a:rPr>
            </a:br>
            <a:br>
              <a:rPr lang="en-US" baseline="0" dirty="0">
                <a:ea typeface="+mj-ea"/>
                <a:cs typeface="+mj-cs"/>
              </a:rPr>
            </a:br>
            <a:r>
              <a:rPr lang="en-US" baseline="0" dirty="0">
                <a:ea typeface="+mj-ea"/>
                <a:cs typeface="+mj-cs"/>
              </a:rPr>
              <a:t>Module: </a:t>
            </a:r>
            <a:r>
              <a:rPr lang="en-US" u="sng" baseline="0" dirty="0"/>
              <a:t>Design: E/R Models and Normalization</a:t>
            </a:r>
            <a:endParaRPr lang="en-US" u="sng" baseline="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41529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7.5.4, 7.5.6, 7.8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Recursive Relationships and Roles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Weak Entity Sets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Specialization/Generalization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Aggregation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More E/R Constructs</a:t>
            </a:r>
          </a:p>
        </p:txBody>
      </p:sp>
    </p:spTree>
    <p:extLst>
      <p:ext uri="{BB962C8B-B14F-4D97-AF65-F5344CB8AC3E}">
        <p14:creationId xmlns:p14="http://schemas.microsoft.com/office/powerpoint/2010/main" val="102339551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Recursive Relationships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Sometimes a relationship associates an entity set to itself</a:t>
            </a:r>
          </a:p>
          <a:p>
            <a:pPr eaLnBrk="1" hangingPunct="1"/>
            <a:r>
              <a:rPr lang="en-US" dirty="0">
                <a:latin typeface="Calibri" charset="0"/>
              </a:rPr>
              <a:t>Need “roles” to distinguish</a:t>
            </a: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17" y="3119809"/>
            <a:ext cx="7099300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DBF8F4-1249-144F-A5D5-19293513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292558"/>
            <a:ext cx="1739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904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Weak Entity Sets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An entity set without enough attributes to have a primary key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E.g. Section Entity</a:t>
            </a:r>
          </a:p>
          <a:p>
            <a:pPr eaLnBrk="1" hangingPunct="1"/>
            <a:r>
              <a:rPr lang="en-US" dirty="0">
                <a:latin typeface="Calibri" charset="0"/>
              </a:rPr>
              <a:t>Still need to be able to distinguish between weak entities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 Called “discriminator attributes”: dashed underline</a:t>
            </a:r>
          </a:p>
          <a:p>
            <a:pPr marL="392113" lvl="1" indent="0" eaLnBrk="1" hangingPunct="1">
              <a:buNone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105275"/>
            <a:ext cx="7539037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17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09800"/>
            <a:ext cx="3253362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057400"/>
            <a:ext cx="4125746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218" y="4964668"/>
            <a:ext cx="19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Instructor relation</a:t>
            </a:r>
          </a:p>
        </p:txBody>
      </p:sp>
      <p:sp>
        <p:nvSpPr>
          <p:cNvPr id="7" name="Oval 6"/>
          <p:cNvSpPr/>
          <p:nvPr/>
        </p:nvSpPr>
        <p:spPr>
          <a:xfrm>
            <a:off x="152400" y="3505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5400" y="3276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05400" y="3886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5029200"/>
            <a:ext cx="5827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(may be a cascade),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</a:t>
            </a:r>
          </a:p>
        </p:txBody>
      </p:sp>
    </p:spTree>
    <p:extLst>
      <p:ext uri="{BB962C8B-B14F-4D97-AF65-F5344CB8AC3E}">
        <p14:creationId xmlns:p14="http://schemas.microsoft.com/office/powerpoint/2010/main" val="40267399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FEEB73-6513-D54F-B06C-4842D3D1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030847"/>
            <a:ext cx="4251221" cy="16048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458200" cy="73183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Examples of Weak Entity Sets</a:t>
            </a:r>
          </a:p>
        </p:txBody>
      </p:sp>
      <p:pic>
        <p:nvPicPr>
          <p:cNvPr id="1028" name="Picture 4" descr="Entity Sets in DBMS | Gate Vidyalay">
            <a:extLst>
              <a:ext uri="{FF2B5EF4-FFF2-40B4-BE49-F238E27FC236}">
                <a16:creationId xmlns:a16="http://schemas.microsoft.com/office/drawing/2014/main" id="{3F2B432A-0B6D-1A47-AB5A-C0DD098B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99242"/>
            <a:ext cx="52070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F3CEB-88E1-954F-99E1-928FC5059582}"/>
              </a:ext>
            </a:extLst>
          </p:cNvPr>
          <p:cNvSpPr txBox="1"/>
          <p:nvPr/>
        </p:nvSpPr>
        <p:spPr>
          <a:xfrm>
            <a:off x="152400" y="2860907"/>
            <a:ext cx="28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Loan may or may not have an extra unique identifier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D9F477-E038-144D-B72B-3663F53C1D2F}"/>
              </a:ext>
            </a:extLst>
          </p:cNvPr>
          <p:cNvSpPr txBox="1"/>
          <p:nvPr/>
        </p:nvSpPr>
        <p:spPr>
          <a:xfrm>
            <a:off x="-152400" y="4573952"/>
            <a:ext cx="425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Apartments don’t have a unique </a:t>
            </a:r>
            <a:r>
              <a:rPr lang="en-US" dirty="0" err="1">
                <a:solidFill>
                  <a:srgbClr val="FF0000"/>
                </a:solidFill>
              </a:rPr>
              <a:t>identifer</a:t>
            </a:r>
            <a:r>
              <a:rPr lang="en-US" dirty="0">
                <a:solidFill>
                  <a:srgbClr val="FF0000"/>
                </a:solidFill>
              </a:rPr>
              <a:t> (across all buildings) without the building information</a:t>
            </a:r>
          </a:p>
        </p:txBody>
      </p:sp>
      <p:pic>
        <p:nvPicPr>
          <p:cNvPr id="1030" name="Picture 6" descr="ER Diagram Tutorial in DBMS (with Example)">
            <a:extLst>
              <a:ext uri="{FF2B5EF4-FFF2-40B4-BE49-F238E27FC236}">
                <a16:creationId xmlns:a16="http://schemas.microsoft.com/office/drawing/2014/main" id="{5E0D43E9-35F9-CF45-B076-B08A4B5A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833" y="2525795"/>
            <a:ext cx="4315648" cy="128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D843AD-08B5-6F4A-A395-C8065BD894B3}"/>
              </a:ext>
            </a:extLst>
          </p:cNvPr>
          <p:cNvSpPr txBox="1"/>
          <p:nvPr/>
        </p:nvSpPr>
        <p:spPr>
          <a:xfrm>
            <a:off x="4914984" y="1769579"/>
            <a:ext cx="425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transaction numbers are per ATM (i.e., first transaction from that ATM gets number 1, etc.), then Transactions is a weak entity</a:t>
            </a:r>
          </a:p>
        </p:txBody>
      </p:sp>
    </p:spTree>
    <p:extLst>
      <p:ext uri="{BB962C8B-B14F-4D97-AF65-F5344CB8AC3E}">
        <p14:creationId xmlns:p14="http://schemas.microsoft.com/office/powerpoint/2010/main" val="49854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3" grpId="1"/>
      <p:bldP spid="15" grpId="0"/>
      <p:bldP spid="15" grpId="1"/>
      <p:bldP spid="15" grpId="2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Participation Constraints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Allow specifying full participation from an entity set in a relationship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i.e., every entity from that entity set ”must” participate in at least one relationship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Most common for Weak Entity Sets, but useful otherwise as well</a:t>
            </a: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105275"/>
            <a:ext cx="7539037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09565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Specialization/Generalization</a:t>
            </a:r>
          </a:p>
        </p:txBody>
      </p:sp>
      <p:pic>
        <p:nvPicPr>
          <p:cNvPr id="5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26" y="1528653"/>
            <a:ext cx="4684712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931303"/>
            <a:ext cx="6561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Similar to object-oriented programming: allows inheritance etc.</a:t>
            </a:r>
          </a:p>
        </p:txBody>
      </p:sp>
    </p:spTree>
    <p:extLst>
      <p:ext uri="{BB962C8B-B14F-4D97-AF65-F5344CB8AC3E}">
        <p14:creationId xmlns:p14="http://schemas.microsoft.com/office/powerpoint/2010/main" val="33940919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Aggregation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092" y="874057"/>
            <a:ext cx="7772400" cy="3810000"/>
          </a:xfrm>
        </p:spPr>
        <p:txBody>
          <a:bodyPr/>
          <a:lstStyle/>
          <a:p>
            <a:pPr eaLnBrk="1" hangingPunct="1"/>
            <a:r>
              <a:rPr lang="en-US" sz="2600" dirty="0">
                <a:latin typeface="Calibri" charset="0"/>
              </a:rPr>
              <a:t>No relationships allowed between relationships</a:t>
            </a:r>
          </a:p>
          <a:p>
            <a:pPr eaLnBrk="1" hangingPunct="1"/>
            <a:r>
              <a:rPr lang="en-US" sz="2600" dirty="0">
                <a:latin typeface="Calibri" charset="0"/>
              </a:rPr>
              <a:t>Suppose we want to record evaluations of a student by a guide on a project</a:t>
            </a:r>
          </a:p>
          <a:p>
            <a:pPr eaLnBrk="1" hangingPunct="1"/>
            <a:endParaRPr lang="en-US" sz="2600" dirty="0">
              <a:latin typeface="Calibri" charset="0"/>
            </a:endParaRPr>
          </a:p>
          <a:p>
            <a:pPr eaLnBrk="1" hangingPunct="1"/>
            <a:endParaRPr lang="en-US" sz="2600" dirty="0">
              <a:latin typeface="Calibri" charset="0"/>
            </a:endParaRPr>
          </a:p>
        </p:txBody>
      </p:sp>
      <p:pic>
        <p:nvPicPr>
          <p:cNvPr id="23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07" y="2470150"/>
            <a:ext cx="4941888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9853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Converting to Relational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D6CF541-C12E-FE43-A2DF-62008DDDA31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52400"/>
            <a:ext cx="8305800" cy="2536825"/>
          </a:xfrm>
          <a:prstGeom prst="rect">
            <a:avLst/>
          </a:prstGeom>
        </p:spPr>
        <p:txBody>
          <a:bodyPr vert="horz" anchor="b">
            <a:normAutofit fontScale="900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aseline="0" dirty="0">
                <a:ea typeface="+mj-ea"/>
                <a:cs typeface="+mj-cs"/>
              </a:rPr>
              <a:t>CMSC424: Database Design</a:t>
            </a:r>
            <a:br>
              <a:rPr lang="en-US" baseline="0" dirty="0">
                <a:ea typeface="+mj-ea"/>
                <a:cs typeface="+mj-cs"/>
              </a:rPr>
            </a:br>
            <a:br>
              <a:rPr lang="en-US" baseline="0" dirty="0">
                <a:ea typeface="+mj-ea"/>
                <a:cs typeface="+mj-cs"/>
              </a:rPr>
            </a:br>
            <a:r>
              <a:rPr lang="en-US" baseline="0" dirty="0">
                <a:ea typeface="+mj-ea"/>
                <a:cs typeface="+mj-cs"/>
              </a:rPr>
              <a:t>Module: </a:t>
            </a:r>
            <a:r>
              <a:rPr lang="en-US" u="sng" baseline="0" dirty="0"/>
              <a:t>Design: E/R Models and Normalization</a:t>
            </a:r>
            <a:endParaRPr lang="en-US" u="sng" baseline="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74788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7.6, 7.8.6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Creating Relational Schema from an E/R Model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Mapping Entities and Relationships to Relations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Weak Entity Sets to Relations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Other E/R Constructs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Converting E/R Models to Relations</a:t>
            </a:r>
          </a:p>
        </p:txBody>
      </p:sp>
    </p:spTree>
    <p:extLst>
      <p:ext uri="{BB962C8B-B14F-4D97-AF65-F5344CB8AC3E}">
        <p14:creationId xmlns:p14="http://schemas.microsoft.com/office/powerpoint/2010/main" val="22260436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E/R Diagrams </a:t>
            </a:r>
            <a:r>
              <a:rPr lang="en-US">
                <a:sym typeface="Wingdings" charset="2"/>
              </a:rPr>
              <a:t></a:t>
            </a:r>
            <a:r>
              <a:rPr lang="en-US"/>
              <a:t> Relations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Convert entity sets into a relational schema with the same set of attributes</a:t>
            </a:r>
          </a:p>
        </p:txBody>
      </p:sp>
      <p:sp>
        <p:nvSpPr>
          <p:cNvPr id="151563" name="AutoShape 11"/>
          <p:cNvSpPr>
            <a:spLocks noChangeArrowheads="1"/>
          </p:cNvSpPr>
          <p:nvPr/>
        </p:nvSpPr>
        <p:spPr bwMode="auto">
          <a:xfrm>
            <a:off x="3160713" y="2962275"/>
            <a:ext cx="731837" cy="320675"/>
          </a:xfrm>
          <a:prstGeom prst="rightArrow">
            <a:avLst>
              <a:gd name="adj1" fmla="val 50000"/>
              <a:gd name="adj2" fmla="val 57054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564" name="Text Box 12"/>
          <p:cNvSpPr txBox="1">
            <a:spLocks noChangeArrowheads="1"/>
          </p:cNvSpPr>
          <p:nvPr/>
        </p:nvSpPr>
        <p:spPr bwMode="auto">
          <a:xfrm>
            <a:off x="4703125" y="2873375"/>
            <a:ext cx="3711273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Student (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name,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tot_cred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</a:t>
            </a:r>
          </a:p>
        </p:txBody>
      </p:sp>
      <p:sp>
        <p:nvSpPr>
          <p:cNvPr id="151572" name="AutoShape 20"/>
          <p:cNvSpPr>
            <a:spLocks noChangeArrowheads="1"/>
          </p:cNvSpPr>
          <p:nvPr/>
        </p:nvSpPr>
        <p:spPr bwMode="auto">
          <a:xfrm>
            <a:off x="3160713" y="5035550"/>
            <a:ext cx="731837" cy="320675"/>
          </a:xfrm>
          <a:prstGeom prst="rightArrow">
            <a:avLst>
              <a:gd name="adj1" fmla="val 50000"/>
              <a:gd name="adj2" fmla="val 57054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573" name="Text Box 21"/>
          <p:cNvSpPr txBox="1">
            <a:spLocks noChangeArrowheads="1"/>
          </p:cNvSpPr>
          <p:nvPr/>
        </p:nvSpPr>
        <p:spPr bwMode="auto">
          <a:xfrm>
            <a:off x="4747232" y="4930775"/>
            <a:ext cx="3618299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Instructor(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name, salary)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1B0FE-738F-4B42-BB06-6ED06F01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4" y="2352917"/>
            <a:ext cx="1801019" cy="1644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5F572D-965B-6346-92F9-D026FE411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5" y="4527488"/>
            <a:ext cx="1801018" cy="17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5849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E/R Diagrams </a:t>
            </a:r>
            <a:r>
              <a:rPr lang="en-US">
                <a:sym typeface="Wingdings" charset="2"/>
              </a:rPr>
              <a:t></a:t>
            </a:r>
            <a:r>
              <a:rPr lang="en-US"/>
              <a:t> Relations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</a:rPr>
              <a:t>Convert relationship sets </a:t>
            </a:r>
            <a:r>
              <a:rPr lang="en-US" sz="2400" i="1" dirty="0">
                <a:latin typeface="Calibri" charset="0"/>
              </a:rPr>
              <a:t>also</a:t>
            </a:r>
            <a:r>
              <a:rPr lang="en-US" sz="2400" dirty="0">
                <a:latin typeface="Calibri" charset="0"/>
              </a:rPr>
              <a:t> into a relational schema</a:t>
            </a:r>
          </a:p>
          <a:p>
            <a:pPr eaLnBrk="1" hangingPunct="1"/>
            <a:r>
              <a:rPr lang="en-US" sz="2400" dirty="0">
                <a:latin typeface="Calibri" charset="0"/>
              </a:rPr>
              <a:t>Remember: A relationship is completely described by primary keys of associated entities and its own attributes</a:t>
            </a:r>
          </a:p>
        </p:txBody>
      </p:sp>
      <p:sp>
        <p:nvSpPr>
          <p:cNvPr id="814084" name="AutoShape 4"/>
          <p:cNvSpPr>
            <a:spLocks noChangeArrowheads="1"/>
          </p:cNvSpPr>
          <p:nvPr/>
        </p:nvSpPr>
        <p:spPr bwMode="auto">
          <a:xfrm rot="5400000">
            <a:off x="3585368" y="4574597"/>
            <a:ext cx="731838" cy="320675"/>
          </a:xfrm>
          <a:prstGeom prst="rightArrow">
            <a:avLst>
              <a:gd name="adj1" fmla="val 50000"/>
              <a:gd name="adj2" fmla="val 57054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14103" name="Text Box 23"/>
          <p:cNvSpPr txBox="1">
            <a:spLocks noChangeArrowheads="1"/>
          </p:cNvSpPr>
          <p:nvPr/>
        </p:nvSpPr>
        <p:spPr bwMode="auto">
          <a:xfrm>
            <a:off x="4806282" y="4197756"/>
            <a:ext cx="4349750" cy="83099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We can do better for many-to-one or one-to-one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EA9F1-C685-114D-B02F-8E6DE182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06485"/>
            <a:ext cx="4876800" cy="1384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94424C-D247-C94F-98F8-F591D1D9CFF3}"/>
              </a:ext>
            </a:extLst>
          </p:cNvPr>
          <p:cNvSpPr/>
          <p:nvPr/>
        </p:nvSpPr>
        <p:spPr>
          <a:xfrm>
            <a:off x="2375490" y="5193268"/>
            <a:ext cx="4025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Advisor (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student_ID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instructor_ID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date)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E8875-03FB-0948-B19A-EA62F7CE9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330745"/>
            <a:ext cx="958850" cy="8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4" grpId="0" animBg="1"/>
      <p:bldP spid="814103" grpId="0"/>
      <p:bldP spid="4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E/R Diagrams </a:t>
            </a:r>
            <a:r>
              <a:rPr lang="en-US">
                <a:sym typeface="Wingdings" charset="2"/>
              </a:rPr>
              <a:t></a:t>
            </a:r>
            <a:r>
              <a:rPr lang="en-US"/>
              <a:t>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D4358-3E1B-2F47-BA87-6EE2332F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19199"/>
            <a:ext cx="4419600" cy="14394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4E18BA-E595-1B49-B906-6AD045F2D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630272"/>
            <a:ext cx="958850" cy="86965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D9DD83-4F59-134F-A2F8-F541535576A1}"/>
              </a:ext>
            </a:extLst>
          </p:cNvPr>
          <p:cNvSpPr/>
          <p:nvPr/>
        </p:nvSpPr>
        <p:spPr>
          <a:xfrm>
            <a:off x="566057" y="2577418"/>
            <a:ext cx="4647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Fold into Student: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Student(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name,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tot_credits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advisor_ID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date)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7EFA2-56AB-CC49-89A7-9B60316E3A18}"/>
              </a:ext>
            </a:extLst>
          </p:cNvPr>
          <p:cNvSpPr txBox="1"/>
          <p:nvPr/>
        </p:nvSpPr>
        <p:spPr>
          <a:xfrm>
            <a:off x="5013999" y="2209800"/>
            <a:ext cx="367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Foreign key into Instructor relation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915558AC-ED93-4942-934E-A906356CAFDA}"/>
              </a:ext>
            </a:extLst>
          </p:cNvPr>
          <p:cNvSpPr/>
          <p:nvPr/>
        </p:nvSpPr>
        <p:spPr>
          <a:xfrm rot="20658205">
            <a:off x="4300482" y="2634173"/>
            <a:ext cx="762000" cy="14899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CEF6B22-D6F7-CB44-A992-D8E570A42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004" y="4205175"/>
            <a:ext cx="958850" cy="8696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CE4331B-7505-3C46-A6C9-9E02534F1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" y="4711485"/>
            <a:ext cx="4876800" cy="13845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D3265C-0A28-6544-A7AE-37351B18750D}"/>
              </a:ext>
            </a:extLst>
          </p:cNvPr>
          <p:cNvCxnSpPr/>
          <p:nvPr/>
        </p:nvCxnSpPr>
        <p:spPr>
          <a:xfrm>
            <a:off x="3101975" y="5403742"/>
            <a:ext cx="3733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A68EB36-4EF1-9444-814D-3B88F0A71386}"/>
              </a:ext>
            </a:extLst>
          </p:cNvPr>
          <p:cNvSpPr/>
          <p:nvPr/>
        </p:nvSpPr>
        <p:spPr>
          <a:xfrm>
            <a:off x="4735286" y="5760048"/>
            <a:ext cx="44144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Fold into Instructor: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Instructor(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name, salary,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advisee_ID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date)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A723FB-B3D4-9548-BABD-046E4ABF3BDE}"/>
              </a:ext>
            </a:extLst>
          </p:cNvPr>
          <p:cNvCxnSpPr/>
          <p:nvPr/>
        </p:nvCxnSpPr>
        <p:spPr>
          <a:xfrm>
            <a:off x="-152400" y="3429000"/>
            <a:ext cx="9982200" cy="776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1339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E/R Diagrams </a:t>
            </a:r>
            <a:r>
              <a:rPr lang="en-US">
                <a:sym typeface="Wingdings" charset="2"/>
              </a:rPr>
              <a:t></a:t>
            </a:r>
            <a:r>
              <a:rPr lang="en-US"/>
              <a:t> Relations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4E18BA-E595-1B49-B906-6AD045F2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630272"/>
            <a:ext cx="958850" cy="86965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D9DD83-4F59-134F-A2F8-F541535576A1}"/>
              </a:ext>
            </a:extLst>
          </p:cNvPr>
          <p:cNvSpPr/>
          <p:nvPr/>
        </p:nvSpPr>
        <p:spPr>
          <a:xfrm>
            <a:off x="577111" y="3139154"/>
            <a:ext cx="4147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Fold into Student: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Student(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name,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tot_credits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advisor_ID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7EFA2-56AB-CC49-89A7-9B60316E3A18}"/>
              </a:ext>
            </a:extLst>
          </p:cNvPr>
          <p:cNvSpPr txBox="1"/>
          <p:nvPr/>
        </p:nvSpPr>
        <p:spPr>
          <a:xfrm>
            <a:off x="2141612" y="391898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68EB36-4EF1-9444-814D-3B88F0A71386}"/>
              </a:ext>
            </a:extLst>
          </p:cNvPr>
          <p:cNvSpPr/>
          <p:nvPr/>
        </p:nvSpPr>
        <p:spPr>
          <a:xfrm>
            <a:off x="577111" y="4306669"/>
            <a:ext cx="3901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Fold into Instructor: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Instructor(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name, salary,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advisee_ID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1D5458-FD68-5647-98FC-ED675D810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1133511"/>
            <a:ext cx="3811646" cy="12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27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4876800"/>
            <a:ext cx="7353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 (</a:t>
            </a:r>
            <a:r>
              <a:rPr lang="en-US" baseline="0" dirty="0">
                <a:solidFill>
                  <a:srgbClr val="FF0000"/>
                </a:solidFill>
              </a:rPr>
              <a:t>nothing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</a:t>
            </a:r>
            <a:r>
              <a:rPr lang="en-US" baseline="0" dirty="0">
                <a:solidFill>
                  <a:srgbClr val="FF0000"/>
                </a:solidFill>
              </a:rPr>
              <a:t>on delete cascade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 (</a:t>
            </a:r>
            <a:r>
              <a:rPr lang="en-US" baseline="0" dirty="0">
                <a:solidFill>
                  <a:srgbClr val="FF0000"/>
                </a:solidFill>
              </a:rPr>
              <a:t>on delete set null</a:t>
            </a:r>
            <a:r>
              <a:rPr lang="en-US" baseline="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057400"/>
            <a:ext cx="746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create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table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instructor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(ID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5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name  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not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salary         numeric(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8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check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(salary &gt; 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29000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primary key (ID),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foreign key (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references department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on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delete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set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endParaRPr lang="en-US" sz="1600" baseline="0" dirty="0">
              <a:solidFill>
                <a:srgbClr val="000000"/>
              </a:solidFill>
              <a:latin typeface="Monaco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);</a:t>
            </a:r>
          </a:p>
          <a:p>
            <a:pPr algn="l"/>
            <a:endParaRPr lang="en-US" sz="1600" baseline="0" dirty="0"/>
          </a:p>
        </p:txBody>
      </p:sp>
      <p:sp>
        <p:nvSpPr>
          <p:cNvPr id="6" name="Oval 5"/>
          <p:cNvSpPr/>
          <p:nvPr/>
        </p:nvSpPr>
        <p:spPr>
          <a:xfrm>
            <a:off x="914400" y="37338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93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Weak Entity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A8C17-5E2E-CE42-BDE7-50DAB526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42" y="1447800"/>
            <a:ext cx="7379516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DAD18F-3808-724F-A034-21667D6B617E}"/>
              </a:ext>
            </a:extLst>
          </p:cNvPr>
          <p:cNvSpPr/>
          <p:nvPr/>
        </p:nvSpPr>
        <p:spPr>
          <a:xfrm>
            <a:off x="882242" y="4188505"/>
            <a:ext cx="53783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Need to copy the primary key from the strong entity set: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Section(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course_id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sec_id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semester, year)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8F06E-7B15-2240-B58B-EE35B6ED4847}"/>
              </a:ext>
            </a:extLst>
          </p:cNvPr>
          <p:cNvSpPr txBox="1"/>
          <p:nvPr/>
        </p:nvSpPr>
        <p:spPr>
          <a:xfrm>
            <a:off x="2209800" y="5561969"/>
            <a:ext cx="573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Primary key for section = Primary key for course +           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Discriminator Attributes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D415B86C-2EEA-7149-976A-CD5D441FE843}"/>
              </a:ext>
            </a:extLst>
          </p:cNvPr>
          <p:cNvSpPr/>
          <p:nvPr/>
        </p:nvSpPr>
        <p:spPr>
          <a:xfrm rot="1643094">
            <a:off x="3344370" y="5246077"/>
            <a:ext cx="762000" cy="14899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21191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Multi-valued Attributes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AD18F-3808-724F-A034-21667D6B617E}"/>
              </a:ext>
            </a:extLst>
          </p:cNvPr>
          <p:cNvSpPr/>
          <p:nvPr/>
        </p:nvSpPr>
        <p:spPr>
          <a:xfrm>
            <a:off x="3505200" y="3801310"/>
            <a:ext cx="5384807" cy="147732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BUT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Phone_number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needs to be split out into a separate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Instructor_Phone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(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Instructor_ID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phone_number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D009D-7D64-F947-8FCF-31275AE0E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97" y="1714499"/>
            <a:ext cx="6118412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483646-7F01-8E41-AF7B-F4C62A0F5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316"/>
          <a:stretch/>
        </p:blipFill>
        <p:spPr>
          <a:xfrm>
            <a:off x="-1447800" y="1404571"/>
            <a:ext cx="5408852" cy="37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37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Specialization and Generalization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AD18F-3808-724F-A034-21667D6B617E}"/>
              </a:ext>
            </a:extLst>
          </p:cNvPr>
          <p:cNvSpPr/>
          <p:nvPr/>
        </p:nvSpPr>
        <p:spPr>
          <a:xfrm>
            <a:off x="3962401" y="1225425"/>
            <a:ext cx="4495800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 few different ways to handle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Common table for common information and separate tables for additional information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Separate tables altogether – good idea if an employee can’t be a student also – querying becomes harder (have to do unions for queries across all “persons”)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770527-36CE-0941-8A1F-DD302043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2100"/>
            <a:ext cx="3080197" cy="312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F5950-FF97-5242-84D2-759EE463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2730500"/>
            <a:ext cx="2983345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674BF-BEDB-384B-9132-9925421E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797" y="5124986"/>
            <a:ext cx="4351008" cy="8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5185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Design Issues; </a:t>
            </a:r>
          </a:p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Alternate Notations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D6CF541-C12E-FE43-A2DF-62008DDDA31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52400"/>
            <a:ext cx="8305800" cy="2536825"/>
          </a:xfrm>
          <a:prstGeom prst="rect">
            <a:avLst/>
          </a:prstGeom>
        </p:spPr>
        <p:txBody>
          <a:bodyPr vert="horz" anchor="b">
            <a:normAutofit fontScale="900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aseline="0" dirty="0">
                <a:ea typeface="+mj-ea"/>
                <a:cs typeface="+mj-cs"/>
              </a:rPr>
              <a:t>CMSC424: Database Design</a:t>
            </a:r>
            <a:br>
              <a:rPr lang="en-US" baseline="0" dirty="0">
                <a:ea typeface="+mj-ea"/>
                <a:cs typeface="+mj-cs"/>
              </a:rPr>
            </a:br>
            <a:br>
              <a:rPr lang="en-US" baseline="0" dirty="0">
                <a:ea typeface="+mj-ea"/>
                <a:cs typeface="+mj-cs"/>
              </a:rPr>
            </a:br>
            <a:r>
              <a:rPr lang="en-US" baseline="0" dirty="0">
                <a:ea typeface="+mj-ea"/>
                <a:cs typeface="+mj-cs"/>
              </a:rPr>
              <a:t>Module: </a:t>
            </a:r>
            <a:r>
              <a:rPr lang="en-US" u="sng" baseline="0" dirty="0"/>
              <a:t>Design: E/R Models and Normalization</a:t>
            </a:r>
            <a:endParaRPr lang="en-US" u="sng" baseline="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841853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7.7, 7.9 (briefly)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Some Common Mistakes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Choosing between different ways to do the same thing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Alternate notations commonly used (including UML)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Recap 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 Issues; Alternate Notations</a:t>
            </a:r>
          </a:p>
        </p:txBody>
      </p:sp>
    </p:spTree>
    <p:extLst>
      <p:ext uri="{BB962C8B-B14F-4D97-AF65-F5344CB8AC3E}">
        <p14:creationId xmlns:p14="http://schemas.microsoft.com/office/powerpoint/2010/main" val="15070718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Some Common Mistakes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AF143-89F6-D744-8387-839C4C38B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19200"/>
            <a:ext cx="6019800" cy="51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5656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Some Common Mistakes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A956E-AC2C-D44D-A99B-2FA7BEBF8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66800"/>
            <a:ext cx="785145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0282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Design Issues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600" dirty="0">
                <a:latin typeface="Calibri" charset="0"/>
              </a:rPr>
              <a:t>Entity sets </a:t>
            </a:r>
            <a:r>
              <a:rPr lang="en-US" sz="2600" dirty="0" err="1">
                <a:latin typeface="Calibri" charset="0"/>
              </a:rPr>
              <a:t>vs</a:t>
            </a:r>
            <a:r>
              <a:rPr lang="en-US" sz="2600" dirty="0">
                <a:latin typeface="Calibri" charset="0"/>
              </a:rPr>
              <a:t>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 dirty="0">
                <a:latin typeface="Calibri" charset="0"/>
              </a:rPr>
              <a:t>Depends on the semantics of the application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 dirty="0">
                <a:latin typeface="Calibri" charset="0"/>
              </a:rPr>
              <a:t>Consider </a:t>
            </a:r>
            <a:r>
              <a:rPr lang="en-US" sz="2200" i="1" dirty="0">
                <a:latin typeface="Calibri" charset="0"/>
              </a:rPr>
              <a:t>telephone</a:t>
            </a:r>
            <a:endParaRPr lang="en-US" sz="2200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45" y="2819400"/>
            <a:ext cx="7760466" cy="22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162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Design Issues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600" dirty="0">
                <a:latin typeface="Calibri" charset="0"/>
              </a:rPr>
              <a:t>Entity sets </a:t>
            </a:r>
            <a:r>
              <a:rPr lang="en-US" sz="2600" dirty="0" err="1">
                <a:latin typeface="Calibri" charset="0"/>
              </a:rPr>
              <a:t>vs</a:t>
            </a:r>
            <a:r>
              <a:rPr lang="en-US" sz="2600" dirty="0">
                <a:latin typeface="Calibri" charset="0"/>
              </a:rPr>
              <a:t> </a:t>
            </a:r>
            <a:r>
              <a:rPr lang="en-US" sz="2600" dirty="0" err="1">
                <a:latin typeface="Calibri" charset="0"/>
              </a:rPr>
              <a:t>Relationsihp</a:t>
            </a:r>
            <a:r>
              <a:rPr lang="en-US" sz="2600" dirty="0">
                <a:latin typeface="Calibri" charset="0"/>
              </a:rPr>
              <a:t> sets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 dirty="0">
                <a:latin typeface="Calibri" charset="0"/>
              </a:rPr>
              <a:t>Consider </a:t>
            </a:r>
            <a:r>
              <a:rPr lang="en-US" sz="2200" i="1" dirty="0">
                <a:latin typeface="Calibri" charset="0"/>
              </a:rPr>
              <a:t>takes</a:t>
            </a:r>
            <a:endParaRPr lang="en-US" sz="2200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444044"/>
            <a:ext cx="7684200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271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Design Issues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600" dirty="0">
                <a:latin typeface="Calibri" charset="0"/>
              </a:rPr>
              <a:t>N-</a:t>
            </a:r>
            <a:r>
              <a:rPr lang="en-US" sz="2600" dirty="0" err="1">
                <a:latin typeface="Calibri" charset="0"/>
              </a:rPr>
              <a:t>ary</a:t>
            </a:r>
            <a:r>
              <a:rPr lang="en-US" sz="2600" dirty="0">
                <a:latin typeface="Calibri" charset="0"/>
              </a:rPr>
              <a:t> vs binary relationships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 dirty="0">
                <a:latin typeface="Calibri" charset="0"/>
              </a:rPr>
              <a:t>Possible to avoid n-</a:t>
            </a:r>
            <a:r>
              <a:rPr lang="en-US" sz="2200" dirty="0" err="1">
                <a:latin typeface="Calibri" charset="0"/>
              </a:rPr>
              <a:t>ary</a:t>
            </a:r>
            <a:r>
              <a:rPr lang="en-US" sz="2200" dirty="0">
                <a:latin typeface="Calibri" charset="0"/>
              </a:rPr>
              <a:t> relationships, but there are some cases where it is advantageous to use them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D82A23-991D-A241-830D-42AAAD4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9" y="2743200"/>
            <a:ext cx="84065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49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Delete all classrooms </a:t>
            </a:r>
            <a:r>
              <a:rPr lang="en-US" sz="2400">
                <a:solidFill>
                  <a:srgbClr val="0000FF"/>
                </a:solidFill>
                <a:latin typeface="Calibri" charset="0"/>
              </a:rPr>
              <a:t>with capacity </a:t>
            </a: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below average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classroom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capacity &lt; 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		(</a:t>
            </a:r>
            <a:r>
              <a:rPr lang="en-US" sz="2400" b="1" dirty="0">
                <a:latin typeface="Calibri" charset="0"/>
              </a:rPr>
              <a:t>select </a:t>
            </a:r>
            <a:r>
              <a:rPr lang="en-US" sz="2400" b="1" dirty="0" err="1">
                <a:latin typeface="Calibri" charset="0"/>
              </a:rPr>
              <a:t>avg</a:t>
            </a:r>
            <a:r>
              <a:rPr lang="en-US" sz="2400" b="1" dirty="0">
                <a:latin typeface="Calibri" charset="0"/>
              </a:rPr>
              <a:t>(</a:t>
            </a:r>
            <a:r>
              <a:rPr lang="en-US" sz="2400" dirty="0">
                <a:latin typeface="Calibri" charset="0"/>
              </a:rPr>
              <a:t>capacity) </a:t>
            </a:r>
            <a:r>
              <a:rPr lang="en-US" sz="2400" b="1" dirty="0">
                <a:latin typeface="Calibri" charset="0"/>
              </a:rPr>
              <a:t>from</a:t>
            </a:r>
            <a:r>
              <a:rPr lang="en-US" sz="2400" dirty="0">
                <a:latin typeface="Calibri" charset="0"/>
              </a:rPr>
              <a:t> classroom);</a:t>
            </a: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Problem:  as we delete tuples</a:t>
            </a:r>
            <a:r>
              <a:rPr kumimoji="1" lang="en-US" i="1" dirty="0">
                <a:solidFill>
                  <a:srgbClr val="000000"/>
                </a:solidFill>
                <a:latin typeface="Helvetica" charset="0"/>
              </a:rPr>
              <a:t>,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the average capacity changes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Solution used in SQL: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First, compute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capacity and find all tuples to delete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Next, delete all tuples found above (without </a:t>
            </a:r>
            <a:r>
              <a:rPr kumimoji="1" lang="en-US" dirty="0" err="1">
                <a:solidFill>
                  <a:srgbClr val="000000"/>
                </a:solidFill>
                <a:latin typeface="Helvetica" charset="0"/>
              </a:rPr>
              <a:t>recomputing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or retesting the tuples)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sz="2400" dirty="0">
                <a:solidFill>
                  <a:srgbClr val="000000"/>
                </a:solidFill>
                <a:latin typeface="Helvetica" charset="0"/>
              </a:rPr>
              <a:t>E.g. consider the query: </a:t>
            </a:r>
            <a:r>
              <a:rPr kumimoji="1" lang="en-US" sz="2400" dirty="0">
                <a:solidFill>
                  <a:srgbClr val="0000FF"/>
                </a:solidFill>
                <a:latin typeface="Helvetica" charset="0"/>
              </a:rPr>
              <a:t>delete the smallest classroom</a:t>
            </a:r>
            <a:endParaRPr lang="en-US" sz="2400" dirty="0">
              <a:solidFill>
                <a:srgbClr val="0000FF"/>
              </a:solidFill>
              <a:latin typeface="Times New Roman" charset="0"/>
            </a:endParaRPr>
          </a:p>
          <a:p>
            <a:pPr lvl="1">
              <a:lnSpc>
                <a:spcPct val="110000"/>
              </a:lnSpc>
            </a:pPr>
            <a:endParaRPr lang="en-US" sz="24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Alternate 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77600-0F31-6E41-B0FB-17772EC0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84238"/>
            <a:ext cx="6324600" cy="58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3891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09085B-C3B5-6543-A5F6-1C15A20F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comprehensive – covers use cases, flow of tasks between components, implementation diagrams, etc., in addition to data representation</a:t>
            </a:r>
          </a:p>
          <a:p>
            <a:endParaRPr lang="en-US" dirty="0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Unified Modeling Language (UML)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0B7D7-880D-2F40-BBBF-B5C91360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1143000" y="2590800"/>
            <a:ext cx="7084418" cy="401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34283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Thoughts…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600">
                <a:latin typeface="Calibri" charset="0"/>
              </a:rPr>
              <a:t>Nothing about actual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>
                <a:latin typeface="Calibri" charset="0"/>
              </a:rPr>
              <a:t>How is it stored ? </a:t>
            </a:r>
          </a:p>
          <a:p>
            <a:pPr eaLnBrk="1" hangingPunct="1">
              <a:lnSpc>
                <a:spcPct val="110000"/>
              </a:lnSpc>
            </a:pPr>
            <a:r>
              <a:rPr lang="en-US" sz="2600">
                <a:latin typeface="Calibri" charset="0"/>
              </a:rPr>
              <a:t>No talk about the query languages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>
                <a:latin typeface="Calibri" charset="0"/>
              </a:rPr>
              <a:t>How do we access the data ?</a:t>
            </a:r>
          </a:p>
          <a:p>
            <a:pPr eaLnBrk="1" hangingPunct="1">
              <a:lnSpc>
                <a:spcPct val="110000"/>
              </a:lnSpc>
            </a:pPr>
            <a:r>
              <a:rPr lang="en-US" sz="2600">
                <a:latin typeface="Calibri" charset="0"/>
              </a:rPr>
              <a:t>Semantic vs Syntactic Data Models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>
                <a:latin typeface="Calibri" charset="0"/>
              </a:rPr>
              <a:t>Remember: E/R Model is used for conceptual modeling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200">
                <a:latin typeface="Calibri" charset="0"/>
              </a:rPr>
              <a:t>Many conceptual models have the same properties</a:t>
            </a:r>
          </a:p>
          <a:p>
            <a:pPr eaLnBrk="1" hangingPunct="1">
              <a:lnSpc>
                <a:spcPct val="110000"/>
              </a:lnSpc>
            </a:pPr>
            <a:r>
              <a:rPr lang="en-US" sz="2600">
                <a:latin typeface="Calibri" charset="0"/>
              </a:rPr>
              <a:t>They are much more about representing the knowledge than about database storage/querying</a:t>
            </a:r>
          </a:p>
        </p:txBody>
      </p:sp>
    </p:spTree>
    <p:extLst>
      <p:ext uri="{BB962C8B-B14F-4D97-AF65-F5344CB8AC3E}">
        <p14:creationId xmlns:p14="http://schemas.microsoft.com/office/powerpoint/2010/main" val="412558849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Thoughts…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Basic design principles</a:t>
            </a:r>
          </a:p>
          <a:p>
            <a:pPr lvl="1" eaLnBrk="1" hangingPunct="1"/>
            <a:r>
              <a:rPr lang="en-US">
                <a:latin typeface="Calibri" charset="0"/>
              </a:rPr>
              <a:t>Faithful</a:t>
            </a:r>
          </a:p>
          <a:p>
            <a:pPr lvl="2" eaLnBrk="1" hangingPunct="1"/>
            <a:r>
              <a:rPr lang="en-US">
                <a:latin typeface="Calibri" charset="0"/>
              </a:rPr>
              <a:t>Must make sense</a:t>
            </a:r>
          </a:p>
          <a:p>
            <a:pPr lvl="1" eaLnBrk="1" hangingPunct="1"/>
            <a:r>
              <a:rPr lang="en-US">
                <a:latin typeface="Calibri" charset="0"/>
              </a:rPr>
              <a:t>Satisfies the application requirements</a:t>
            </a:r>
          </a:p>
          <a:p>
            <a:pPr lvl="1" eaLnBrk="1" hangingPunct="1"/>
            <a:r>
              <a:rPr lang="en-US">
                <a:latin typeface="Calibri" charset="0"/>
              </a:rPr>
              <a:t>Models the requisite domain knowledge</a:t>
            </a:r>
          </a:p>
          <a:p>
            <a:pPr lvl="2" eaLnBrk="1" hangingPunct="1"/>
            <a:r>
              <a:rPr lang="en-US">
                <a:latin typeface="Calibri" charset="0"/>
              </a:rPr>
              <a:t>If not modeled, lost afterwards</a:t>
            </a:r>
          </a:p>
          <a:p>
            <a:pPr lvl="1" eaLnBrk="1" hangingPunct="1"/>
            <a:r>
              <a:rPr lang="en-US">
                <a:latin typeface="Calibri" charset="0"/>
              </a:rPr>
              <a:t>Avoid redundancy</a:t>
            </a:r>
          </a:p>
          <a:p>
            <a:pPr lvl="2" eaLnBrk="1" hangingPunct="1"/>
            <a:r>
              <a:rPr lang="en-US">
                <a:latin typeface="Calibri" charset="0"/>
              </a:rPr>
              <a:t>Potential for inconsistencies</a:t>
            </a:r>
          </a:p>
          <a:p>
            <a:pPr lvl="1" eaLnBrk="1" hangingPunct="1"/>
            <a:r>
              <a:rPr lang="en-US">
                <a:latin typeface="Calibri" charset="0"/>
              </a:rPr>
              <a:t>Go for simplicity</a:t>
            </a:r>
          </a:p>
          <a:p>
            <a:pPr eaLnBrk="1" hangingPunct="1"/>
            <a:r>
              <a:rPr lang="en-US">
                <a:latin typeface="Calibri" charset="0"/>
              </a:rPr>
              <a:t>Typically an iterative process that goes back and forth		</a:t>
            </a:r>
          </a:p>
        </p:txBody>
      </p:sp>
    </p:spTree>
    <p:extLst>
      <p:ext uri="{BB962C8B-B14F-4D97-AF65-F5344CB8AC3E}">
        <p14:creationId xmlns:p14="http://schemas.microsoft.com/office/powerpoint/2010/main" val="53195583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Normalization: Basics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D6CF541-C12E-FE43-A2DF-62008DDDA31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52400"/>
            <a:ext cx="8305800" cy="2536825"/>
          </a:xfrm>
          <a:prstGeom prst="rect">
            <a:avLst/>
          </a:prstGeom>
        </p:spPr>
        <p:txBody>
          <a:bodyPr vert="horz" anchor="b">
            <a:normAutofit fontScale="900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aseline="0" dirty="0">
                <a:ea typeface="+mj-ea"/>
                <a:cs typeface="+mj-cs"/>
              </a:rPr>
              <a:t>CMSC424: Database Design</a:t>
            </a:r>
            <a:br>
              <a:rPr lang="en-US" baseline="0" dirty="0">
                <a:ea typeface="+mj-ea"/>
                <a:cs typeface="+mj-cs"/>
              </a:rPr>
            </a:br>
            <a:br>
              <a:rPr lang="en-US" baseline="0" dirty="0">
                <a:ea typeface="+mj-ea"/>
                <a:cs typeface="+mj-cs"/>
              </a:rPr>
            </a:br>
            <a:r>
              <a:rPr lang="en-US" baseline="0" dirty="0">
                <a:ea typeface="+mj-ea"/>
                <a:cs typeface="+mj-cs"/>
              </a:rPr>
              <a:t>Module: </a:t>
            </a:r>
            <a:r>
              <a:rPr lang="en-US" u="sng" baseline="0" dirty="0"/>
              <a:t>Design: E/R Models and Normalization</a:t>
            </a:r>
            <a:endParaRPr lang="en-US" u="sng" baseline="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730667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did we come up with the schema that we used ?</a:t>
            </a:r>
          </a:p>
          <a:p>
            <a:pPr lvl="1"/>
            <a:r>
              <a:rPr lang="en-US" dirty="0"/>
              <a:t>E.g. why not store the student course titles with their names ?</a:t>
            </a:r>
          </a:p>
          <a:p>
            <a:pPr lvl="1"/>
            <a:endParaRPr lang="en-US" dirty="0"/>
          </a:p>
          <a:p>
            <a:r>
              <a:rPr lang="en-US" dirty="0"/>
              <a:t>If from an E-R diagram, then:</a:t>
            </a:r>
          </a:p>
          <a:p>
            <a:pPr lvl="1"/>
            <a:r>
              <a:rPr lang="en-US" dirty="0"/>
              <a:t>Did we make the right decisions with the E-R diagram ?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Formal definition of what it means to be a “good” schema.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to achieve it.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More abstract and formal than most other topics we will study</a:t>
            </a:r>
          </a:p>
        </p:txBody>
      </p:sp>
      <p:sp>
        <p:nvSpPr>
          <p:cNvPr id="123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 Design	</a:t>
            </a:r>
          </a:p>
        </p:txBody>
      </p:sp>
    </p:spTree>
    <p:extLst>
      <p:ext uri="{BB962C8B-B14F-4D97-AF65-F5344CB8AC3E}">
        <p14:creationId xmlns:p14="http://schemas.microsoft.com/office/powerpoint/2010/main" val="34417127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 8.1, 8.2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What makes a ”good” schema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Problems with small schemas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Problems with large schemas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Atomic domains and First Normal Form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21912571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458200" cy="2590800"/>
          </a:xfrm>
        </p:spPr>
        <p:txBody>
          <a:bodyPr/>
          <a:lstStyle/>
          <a:p>
            <a:pPr>
              <a:lnSpc>
                <a:spcPct val="120000"/>
              </a:lnSpc>
              <a:buNone/>
            </a:pPr>
            <a:r>
              <a:rPr lang="en-US" sz="2100" dirty="0"/>
              <a:t>Student(</a:t>
            </a:r>
            <a:r>
              <a:rPr lang="en-US" sz="2100" i="1" u="sng" dirty="0" err="1"/>
              <a:t>student_id</a:t>
            </a:r>
            <a:r>
              <a:rPr lang="en-US" sz="2100" dirty="0"/>
              <a:t>, name, </a:t>
            </a:r>
            <a:r>
              <a:rPr lang="en-US" sz="2100" dirty="0" err="1"/>
              <a:t>tot_cred</a:t>
            </a:r>
            <a:r>
              <a:rPr lang="en-US" sz="2100" dirty="0"/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sz="2100" dirty="0" err="1"/>
              <a:t>Student_Dept</a:t>
            </a:r>
            <a:r>
              <a:rPr lang="en-US" sz="2100" dirty="0"/>
              <a:t>(</a:t>
            </a:r>
            <a:r>
              <a:rPr lang="en-US" sz="2100" i="1" u="sng" dirty="0" err="1"/>
              <a:t>student_id</a:t>
            </a:r>
            <a:r>
              <a:rPr lang="en-US" sz="2100" i="1" u="sng" dirty="0"/>
              <a:t>, </a:t>
            </a:r>
            <a:r>
              <a:rPr lang="en-US" sz="2100" i="1" u="sng" dirty="0" err="1"/>
              <a:t>dept_name</a:t>
            </a:r>
            <a:r>
              <a:rPr lang="en-US" sz="2100" dirty="0"/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sz="2100" dirty="0"/>
              <a:t>Department(</a:t>
            </a:r>
            <a:r>
              <a:rPr lang="en-US" sz="2100" i="1" u="sng" dirty="0" err="1"/>
              <a:t>dept_name</a:t>
            </a:r>
            <a:r>
              <a:rPr lang="en-US" sz="2100" dirty="0"/>
              <a:t>, building, budget)</a:t>
            </a:r>
          </a:p>
          <a:p>
            <a:pPr>
              <a:lnSpc>
                <a:spcPct val="120000"/>
              </a:lnSpc>
              <a:buNone/>
            </a:pPr>
            <a:r>
              <a:rPr lang="en-US" sz="2100" dirty="0"/>
              <a:t>Course(</a:t>
            </a:r>
            <a:r>
              <a:rPr lang="en-US" sz="2100" i="1" u="sng" dirty="0" err="1"/>
              <a:t>course_id</a:t>
            </a:r>
            <a:r>
              <a:rPr lang="en-US" sz="2100" i="1" dirty="0"/>
              <a:t>, </a:t>
            </a:r>
            <a:r>
              <a:rPr lang="en-US" sz="2100" dirty="0"/>
              <a:t>title, </a:t>
            </a:r>
            <a:r>
              <a:rPr lang="en-US" sz="2100" dirty="0" err="1"/>
              <a:t>dept_name</a:t>
            </a:r>
            <a:r>
              <a:rPr lang="en-US" sz="2100" dirty="0"/>
              <a:t>, credits)</a:t>
            </a:r>
          </a:p>
          <a:p>
            <a:pPr>
              <a:lnSpc>
                <a:spcPct val="120000"/>
              </a:lnSpc>
              <a:buNone/>
            </a:pPr>
            <a:r>
              <a:rPr lang="en-US" sz="2100" dirty="0"/>
              <a:t>Takes(</a:t>
            </a:r>
            <a:r>
              <a:rPr lang="en-US" sz="2100" i="1" u="sng" dirty="0" err="1"/>
              <a:t>course_id</a:t>
            </a:r>
            <a:r>
              <a:rPr lang="en-US" sz="2100" i="1" u="sng" dirty="0"/>
              <a:t>, </a:t>
            </a:r>
            <a:r>
              <a:rPr lang="en-US" sz="2100" i="1" u="sng" dirty="0" err="1"/>
              <a:t>student_id</a:t>
            </a:r>
            <a:r>
              <a:rPr lang="en-US" sz="2100" i="1" u="sng" dirty="0"/>
              <a:t>, semester, year</a:t>
            </a:r>
            <a:r>
              <a:rPr lang="en-US" sz="2100" dirty="0"/>
              <a:t>)</a:t>
            </a:r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2100" dirty="0"/>
          </a:p>
        </p:txBody>
      </p:sp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Simplified University Database Schema</a:t>
            </a:r>
          </a:p>
        </p:txBody>
      </p:sp>
      <p:sp>
        <p:nvSpPr>
          <p:cNvPr id="1232900" name="Rectangle 4"/>
          <p:cNvSpPr>
            <a:spLocks noChangeArrowheads="1"/>
          </p:cNvSpPr>
          <p:nvPr/>
        </p:nvSpPr>
        <p:spPr bwMode="auto">
          <a:xfrm>
            <a:off x="228600" y="4114800"/>
            <a:ext cx="8839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Student_Dept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100" b="0" i="1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student_id</a:t>
            </a:r>
            <a:r>
              <a:rPr kumimoji="0" lang="en-US" sz="21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2100" b="0" i="1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dept_name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name,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tot_cred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building, budget)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&lt;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Studen</a:t>
            </a:r>
            <a:r>
              <a:rPr lang="en-US" sz="2100" baseline="0" dirty="0">
                <a:solidFill>
                  <a:srgbClr val="DA1F28"/>
                </a:solidFill>
              </a:rPr>
              <a:t>t, </a:t>
            </a:r>
            <a:r>
              <a:rPr lang="en-US" sz="2100" baseline="0" dirty="0" err="1">
                <a:solidFill>
                  <a:srgbClr val="DA1F28"/>
                </a:solidFill>
              </a:rPr>
              <a:t>Student_Dept</a:t>
            </a:r>
            <a:r>
              <a:rPr lang="en-US" sz="2100" baseline="0" dirty="0">
                <a:solidFill>
                  <a:srgbClr val="DA1F28"/>
                </a:solidFill>
              </a:rPr>
              <a:t>,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and Department Merged Together&gt;</a:t>
            </a:r>
          </a:p>
          <a:p>
            <a:pPr marL="342900" lvl="0" indent="-342900"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100" baseline="0" dirty="0">
                <a:solidFill>
                  <a:srgbClr val="000000"/>
                </a:solidFill>
              </a:rPr>
              <a:t>Course(</a:t>
            </a:r>
            <a:r>
              <a:rPr lang="en-US" sz="2100" i="1" u="sng" baseline="0" dirty="0" err="1">
                <a:solidFill>
                  <a:srgbClr val="000000"/>
                </a:solidFill>
              </a:rPr>
              <a:t>course_id</a:t>
            </a:r>
            <a:r>
              <a:rPr lang="en-US" sz="2100" baseline="0" dirty="0">
                <a:solidFill>
                  <a:srgbClr val="000000"/>
                </a:solidFill>
              </a:rPr>
              <a:t>, title, </a:t>
            </a:r>
            <a:r>
              <a:rPr lang="en-US" sz="2100" baseline="0" dirty="0" err="1">
                <a:solidFill>
                  <a:srgbClr val="000000"/>
                </a:solidFill>
              </a:rPr>
              <a:t>dept_name</a:t>
            </a:r>
            <a:r>
              <a:rPr lang="en-US" sz="2100" baseline="0" dirty="0">
                <a:solidFill>
                  <a:srgbClr val="000000"/>
                </a:solidFill>
              </a:rPr>
              <a:t>, credits)</a:t>
            </a:r>
          </a:p>
          <a:p>
            <a:pPr marL="342900" lvl="0" indent="-342900"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100" baseline="0" dirty="0">
                <a:solidFill>
                  <a:srgbClr val="000000"/>
                </a:solidFill>
              </a:rPr>
              <a:t>Takes(</a:t>
            </a:r>
            <a:r>
              <a:rPr lang="en-US" sz="2100" i="1" u="sng" baseline="0" dirty="0" err="1">
                <a:solidFill>
                  <a:srgbClr val="000000"/>
                </a:solidFill>
              </a:rPr>
              <a:t>course_id</a:t>
            </a:r>
            <a:r>
              <a:rPr lang="en-US" sz="2100" i="1" u="sng" baseline="0" dirty="0">
                <a:solidFill>
                  <a:srgbClr val="000000"/>
                </a:solidFill>
              </a:rPr>
              <a:t>, </a:t>
            </a:r>
            <a:r>
              <a:rPr lang="en-US" sz="2100" i="1" u="sng" baseline="0" dirty="0" err="1">
                <a:solidFill>
                  <a:srgbClr val="000000"/>
                </a:solidFill>
              </a:rPr>
              <a:t>student_id</a:t>
            </a:r>
            <a:r>
              <a:rPr lang="en-US" sz="2100" u="sng" baseline="0" dirty="0">
                <a:solidFill>
                  <a:srgbClr val="000000"/>
                </a:solidFill>
              </a:rPr>
              <a:t>, semester, year</a:t>
            </a:r>
            <a:r>
              <a:rPr lang="en-US" sz="2100" baseline="0" dirty="0">
                <a:solidFill>
                  <a:srgbClr val="000000"/>
                </a:solidFill>
              </a:rPr>
              <a:t>)</a:t>
            </a:r>
          </a:p>
          <a:p>
            <a:pPr marL="342900" lvl="0" indent="-342900"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endParaRPr lang="en-US" sz="2100" baseline="0" dirty="0">
              <a:solidFill>
                <a:srgbClr val="000000"/>
              </a:solidFill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901" name="Rectangle 5"/>
          <p:cNvSpPr>
            <a:spLocks noChangeArrowheads="1"/>
          </p:cNvSpPr>
          <p:nvPr/>
        </p:nvSpPr>
        <p:spPr bwMode="auto">
          <a:xfrm>
            <a:off x="0" y="35814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Changed to: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6096000"/>
            <a:ext cx="404960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Is this a good schema ???</a:t>
            </a:r>
          </a:p>
        </p:txBody>
      </p:sp>
    </p:spTree>
    <p:extLst>
      <p:ext uri="{BB962C8B-B14F-4D97-AF65-F5344CB8AC3E}">
        <p14:creationId xmlns:p14="http://schemas.microsoft.com/office/powerpoint/2010/main" val="323688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900" grpId="0"/>
      <p:bldP spid="1232901" grpId="0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9042" name="Group 2"/>
          <p:cNvGraphicFramePr>
            <a:graphicFrameLocks noGrp="1"/>
          </p:cNvGraphicFramePr>
          <p:nvPr/>
        </p:nvGraphicFramePr>
        <p:xfrm>
          <a:off x="381000" y="1447800"/>
          <a:ext cx="8534400" cy="2032000"/>
        </p:xfrm>
        <a:graphic>
          <a:graphicData uri="http://schemas.openxmlformats.org/drawingml/2006/table">
            <a:tbl>
              <a:tblPr/>
              <a:tblGrid>
                <a:gridCol w="1447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6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student_id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dept_name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tot_cred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building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budget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John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Kirwan Hall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Mike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Kirwan Hall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39100" name="Rectangle 60"/>
          <p:cNvSpPr>
            <a:spLocks noChangeArrowheads="1"/>
          </p:cNvSpPr>
          <p:nvPr/>
        </p:nvSpPr>
        <p:spPr bwMode="auto">
          <a:xfrm>
            <a:off x="272075" y="3657600"/>
            <a:ext cx="8458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Issues: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Redundancy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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 higher storage, inconsistencies (“anomalies”)</a:t>
            </a:r>
          </a:p>
          <a:p>
            <a:pPr marL="990600" marR="0" lvl="1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      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update anomalies, insertion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anamolies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  <a:sym typeface="Wingdings" charset="2"/>
            </a:endParaRP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Need nulls 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     Unable to represent some information without using nulls</a:t>
            </a:r>
          </a:p>
          <a:p>
            <a:pPr marL="914400" marR="0" lvl="1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rPr>
              <a:t>       How to store </a:t>
            </a:r>
            <a:r>
              <a:rPr lang="en-US" sz="1600" i="1" baseline="0" dirty="0">
                <a:solidFill>
                  <a:prstClr val="black"/>
                </a:solidFill>
                <a:ea typeface="ＭＳ Ｐゴシック" charset="-128"/>
              </a:rPr>
              <a:t>depts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rPr>
              <a:t> w/o students, or vice versa ?</a:t>
            </a:r>
          </a:p>
          <a:p>
            <a:pPr marL="914400" marR="0" lvl="1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baseline="0" noProof="0" dirty="0">
                <a:solidFill>
                  <a:prstClr val="black"/>
                </a:solidFill>
                <a:ea typeface="ＭＳ Ｐゴシック" charset="-128"/>
              </a:rPr>
              <a:t>	Can’t have NULLs in primary keys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-128"/>
            </a:endParaRPr>
          </a:p>
        </p:txBody>
      </p:sp>
      <p:sp>
        <p:nvSpPr>
          <p:cNvPr id="1239101" name="Rectangle 61"/>
          <p:cNvSpPr>
            <a:spLocks noChangeArrowheads="1"/>
          </p:cNvSpPr>
          <p:nvPr/>
        </p:nvSpPr>
        <p:spPr bwMode="auto">
          <a:xfrm>
            <a:off x="0" y="304800"/>
            <a:ext cx="8730275" cy="44448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lvl="0" indent="-342900"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100" baseline="0" dirty="0" err="1">
                <a:solidFill>
                  <a:srgbClr val="000000"/>
                </a:solidFill>
              </a:rPr>
              <a:t>Student_Dept</a:t>
            </a:r>
            <a:r>
              <a:rPr lang="en-US" sz="2100" baseline="0" dirty="0">
                <a:solidFill>
                  <a:srgbClr val="000000"/>
                </a:solidFill>
              </a:rPr>
              <a:t>(</a:t>
            </a:r>
            <a:r>
              <a:rPr lang="en-US" sz="2100" i="1" u="sng" baseline="0" dirty="0" err="1">
                <a:solidFill>
                  <a:srgbClr val="000000"/>
                </a:solidFill>
              </a:rPr>
              <a:t>student_id</a:t>
            </a:r>
            <a:r>
              <a:rPr lang="en-US" sz="2100" i="1" u="sng" baseline="0" dirty="0">
                <a:solidFill>
                  <a:srgbClr val="000000"/>
                </a:solidFill>
              </a:rPr>
              <a:t>, </a:t>
            </a:r>
            <a:r>
              <a:rPr lang="en-US" sz="2100" i="1" u="sng" baseline="0" dirty="0" err="1">
                <a:solidFill>
                  <a:srgbClr val="000000"/>
                </a:solidFill>
              </a:rPr>
              <a:t>dept_name</a:t>
            </a:r>
            <a:r>
              <a:rPr lang="en-US" sz="2100" baseline="0" dirty="0">
                <a:solidFill>
                  <a:srgbClr val="000000"/>
                </a:solidFill>
              </a:rPr>
              <a:t>, name, </a:t>
            </a:r>
            <a:r>
              <a:rPr lang="en-US" sz="2100" baseline="0" dirty="0" err="1">
                <a:solidFill>
                  <a:srgbClr val="000000"/>
                </a:solidFill>
              </a:rPr>
              <a:t>tot_cred</a:t>
            </a:r>
            <a:r>
              <a:rPr lang="en-US" sz="2100" baseline="0" dirty="0">
                <a:solidFill>
                  <a:srgbClr val="000000"/>
                </a:solidFill>
              </a:rPr>
              <a:t>, building, budget)</a:t>
            </a:r>
          </a:p>
        </p:txBody>
      </p:sp>
    </p:spTree>
    <p:extLst>
      <p:ext uri="{BB962C8B-B14F-4D97-AF65-F5344CB8AC3E}">
        <p14:creationId xmlns:p14="http://schemas.microsoft.com/office/powerpoint/2010/main" val="14199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974" name="Rectangle 54"/>
          <p:cNvSpPr>
            <a:spLocks noChangeArrowheads="1"/>
          </p:cNvSpPr>
          <p:nvPr/>
        </p:nvSpPr>
        <p:spPr bwMode="auto">
          <a:xfrm>
            <a:off x="304800" y="3429000"/>
            <a:ext cx="8458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Issues: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3. Avoid sets 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- Hard to represent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- Hard to query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aseline="0" dirty="0">
                <a:solidFill>
                  <a:prstClr val="black"/>
                </a:solidFill>
              </a:rPr>
              <a:t>	- In this case, too many issues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D30C5ADF-43D7-6D41-98FA-D7ED7DAF034A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447800"/>
          <a:ext cx="8534400" cy="1270000"/>
        </p:xfrm>
        <a:graphic>
          <a:graphicData uri="http://schemas.openxmlformats.org/drawingml/2006/table">
            <a:tbl>
              <a:tblPr/>
              <a:tblGrid>
                <a:gridCol w="1447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6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student_ids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dept_name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names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tot_creds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building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budget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{s1, s2, s3}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{John, Alice, Mike}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{30, 20, 30}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{s2, s3}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{Alice, Mike}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{20, 30}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Kirwan Hall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61">
            <a:extLst>
              <a:ext uri="{FF2B5EF4-FFF2-40B4-BE49-F238E27FC236}">
                <a16:creationId xmlns:a16="http://schemas.microsoft.com/office/drawing/2014/main" id="{21D7A6E9-B8FD-8247-A5BF-8FB95B77A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345"/>
            <a:ext cx="9134232" cy="44448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lvl="0" indent="-342900"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100" baseline="0" dirty="0" err="1">
                <a:solidFill>
                  <a:srgbClr val="000000"/>
                </a:solidFill>
              </a:rPr>
              <a:t>Student_Dept</a:t>
            </a:r>
            <a:r>
              <a:rPr lang="en-US" sz="2100" baseline="0" dirty="0">
                <a:solidFill>
                  <a:srgbClr val="000000"/>
                </a:solidFill>
              </a:rPr>
              <a:t>(</a:t>
            </a:r>
            <a:r>
              <a:rPr lang="en-US" sz="2100" baseline="0" dirty="0" err="1">
                <a:solidFill>
                  <a:schemeClr val="accent2"/>
                </a:solidFill>
              </a:rPr>
              <a:t>student_ids</a:t>
            </a:r>
            <a:r>
              <a:rPr lang="en-US" sz="2100" baseline="0" dirty="0">
                <a:solidFill>
                  <a:srgbClr val="000000"/>
                </a:solidFill>
              </a:rPr>
              <a:t>,</a:t>
            </a:r>
            <a:r>
              <a:rPr lang="en-US" sz="2100" i="1" u="sng" baseline="0" dirty="0">
                <a:solidFill>
                  <a:srgbClr val="000000"/>
                </a:solidFill>
              </a:rPr>
              <a:t> </a:t>
            </a:r>
            <a:r>
              <a:rPr lang="en-US" sz="2100" i="1" u="sng" baseline="0" dirty="0" err="1">
                <a:solidFill>
                  <a:srgbClr val="000000"/>
                </a:solidFill>
              </a:rPr>
              <a:t>dept_name</a:t>
            </a:r>
            <a:r>
              <a:rPr lang="en-US" sz="2100" baseline="0" dirty="0">
                <a:solidFill>
                  <a:srgbClr val="000000"/>
                </a:solidFill>
              </a:rPr>
              <a:t>, </a:t>
            </a:r>
            <a:r>
              <a:rPr lang="en-US" sz="2100" baseline="0" dirty="0">
                <a:solidFill>
                  <a:schemeClr val="accent2"/>
                </a:solidFill>
              </a:rPr>
              <a:t>names, </a:t>
            </a:r>
            <a:r>
              <a:rPr lang="en-US" sz="2100" baseline="0" dirty="0" err="1">
                <a:solidFill>
                  <a:schemeClr val="accent2"/>
                </a:solidFill>
              </a:rPr>
              <a:t>tot_creds</a:t>
            </a:r>
            <a:r>
              <a:rPr lang="en-US" sz="2100" baseline="0" dirty="0">
                <a:solidFill>
                  <a:schemeClr val="accent2"/>
                </a:solidFill>
              </a:rPr>
              <a:t>, </a:t>
            </a:r>
            <a:r>
              <a:rPr lang="en-US" sz="2100" baseline="0" dirty="0">
                <a:solidFill>
                  <a:srgbClr val="000000"/>
                </a:solidFill>
              </a:rPr>
              <a:t>building, budget)</a:t>
            </a:r>
          </a:p>
        </p:txBody>
      </p:sp>
    </p:spTree>
    <p:extLst>
      <p:ext uri="{BB962C8B-B14F-4D97-AF65-F5344CB8AC3E}">
        <p14:creationId xmlns:p14="http://schemas.microsoft.com/office/powerpoint/2010/main" val="69978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</a:rPr>
              <a:t>Write two update statements: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	set salary =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&gt; 100000;</a:t>
            </a:r>
          </a:p>
          <a:p>
            <a:pPr lvl="1"/>
            <a:endParaRPr lang="en-US" dirty="0">
              <a:latin typeface="Calibri" charset="0"/>
              <a:sym typeface="Symbol" charset="2"/>
            </a:endParaRPr>
          </a:p>
          <a:p>
            <a:pPr lvl="1">
              <a:spcAft>
                <a:spcPts val="600"/>
              </a:spcAft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	    update instructor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set salary = salary  1.05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 10000;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  <a:sym typeface="Symbol" charset="2"/>
              </a:rPr>
              <a:t>The order is important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0122" name="Group 58"/>
          <p:cNvGraphicFramePr>
            <a:graphicFrameLocks noGrp="1"/>
          </p:cNvGraphicFramePr>
          <p:nvPr/>
        </p:nvGraphicFramePr>
        <p:xfrm>
          <a:off x="6248400" y="1858531"/>
          <a:ext cx="2590800" cy="1361440"/>
        </p:xfrm>
        <a:graphic>
          <a:graphicData uri="http://schemas.openxmlformats.org/drawingml/2006/table">
            <a:tbl>
              <a:tblPr/>
              <a:tblGrid>
                <a:gridCol w="1296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526">
                  <a:extLst>
                    <a:ext uri="{9D8B030D-6E8A-4147-A177-3AD203B41FA5}">
                      <a16:colId xmlns:a16="http://schemas.microsoft.com/office/drawing/2014/main" val="3187566579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course_id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credits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40108" name="Rectangle 44"/>
          <p:cNvSpPr>
            <a:spLocks noChangeArrowheads="1"/>
          </p:cNvSpPr>
          <p:nvPr/>
        </p:nvSpPr>
        <p:spPr bwMode="auto">
          <a:xfrm>
            <a:off x="298784" y="3542436"/>
            <a:ext cx="8458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process is also called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“decomposition”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Issues: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4. Requires more joins (w/o any obvious benefits)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5. Hard to check for some dependencies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What if the “credits” depend on the “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dept_name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(e.g., all CS 		 	 	courses must be 3 credits)? 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No easy way to ensure that constraint (w/o a join)</a:t>
            </a:r>
          </a:p>
        </p:txBody>
      </p:sp>
      <p:sp>
        <p:nvSpPr>
          <p:cNvPr id="1240109" name="Rectangle 45"/>
          <p:cNvSpPr>
            <a:spLocks noChangeArrowheads="1"/>
          </p:cNvSpPr>
          <p:nvPr/>
        </p:nvSpPr>
        <p:spPr bwMode="auto">
          <a:xfrm>
            <a:off x="76200" y="754121"/>
            <a:ext cx="8686800" cy="78194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Split </a:t>
            </a:r>
            <a:r>
              <a:rPr lang="en-US" baseline="0" dirty="0">
                <a:solidFill>
                  <a:schemeClr val="accent2"/>
                </a:solidFill>
              </a:rPr>
              <a:t>Course(</a:t>
            </a:r>
            <a:r>
              <a:rPr lang="en-US" baseline="0" dirty="0" err="1">
                <a:solidFill>
                  <a:schemeClr val="accent2"/>
                </a:solidFill>
              </a:rPr>
              <a:t>course_id</a:t>
            </a:r>
            <a:r>
              <a:rPr lang="en-US" baseline="0" dirty="0">
                <a:solidFill>
                  <a:schemeClr val="accent2"/>
                </a:solidFill>
              </a:rPr>
              <a:t>, title, </a:t>
            </a:r>
            <a:r>
              <a:rPr lang="en-US" baseline="0" dirty="0" err="1">
                <a:solidFill>
                  <a:schemeClr val="accent2"/>
                </a:solidFill>
              </a:rPr>
              <a:t>dept_name</a:t>
            </a:r>
            <a:r>
              <a:rPr lang="en-US" baseline="0" dirty="0">
                <a:solidFill>
                  <a:schemeClr val="accent2"/>
                </a:solidFill>
              </a:rPr>
              <a:t>, credits)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into: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000000"/>
                </a:solidFill>
              </a:rPr>
              <a:t>Course1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</a:t>
            </a:r>
            <a:r>
              <a:rPr lang="en-US" u="sng" baseline="0" dirty="0">
                <a:solidFill>
                  <a:srgbClr val="000000"/>
                </a:solidFill>
              </a:rPr>
              <a:t>course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_id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title,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dept_name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             Course2(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course_id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credits)???</a:t>
            </a:r>
          </a:p>
        </p:txBody>
      </p:sp>
      <p:graphicFrame>
        <p:nvGraphicFramePr>
          <p:cNvPr id="1240123" name="Group 59"/>
          <p:cNvGraphicFramePr>
            <a:graphicFrameLocks noGrp="1"/>
          </p:cNvGraphicFramePr>
          <p:nvPr/>
        </p:nvGraphicFramePr>
        <p:xfrm>
          <a:off x="228600" y="1858531"/>
          <a:ext cx="5333999" cy="1361440"/>
        </p:xfrm>
        <a:graphic>
          <a:graphicData uri="http://schemas.openxmlformats.org/drawingml/2006/table">
            <a:tbl>
              <a:tblPr/>
              <a:tblGrid>
                <a:gridCol w="1194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9910">
                  <a:extLst>
                    <a:ext uri="{9D8B030D-6E8A-4147-A177-3AD203B41FA5}">
                      <a16:colId xmlns:a16="http://schemas.microsoft.com/office/drawing/2014/main" val="2442222138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course_id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title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dept_name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“Intro to..”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“Discrete Structures“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“Database Design”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40149" name="Text Box 85"/>
          <p:cNvSpPr txBox="1">
            <a:spLocks noChangeArrowheads="1"/>
          </p:cNvSpPr>
          <p:nvPr/>
        </p:nvSpPr>
        <p:spPr bwMode="auto">
          <a:xfrm>
            <a:off x="27131" y="71735"/>
            <a:ext cx="5230669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Smaller schemas always good ????</a:t>
            </a:r>
          </a:p>
        </p:txBody>
      </p:sp>
    </p:spTree>
    <p:extLst>
      <p:ext uri="{BB962C8B-B14F-4D97-AF65-F5344CB8AC3E}">
        <p14:creationId xmlns:p14="http://schemas.microsoft.com/office/powerpoint/2010/main" val="35359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108" grpId="0"/>
      <p:bldP spid="1240109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107" name="Rectangle 19"/>
          <p:cNvSpPr>
            <a:spLocks noChangeArrowheads="1"/>
          </p:cNvSpPr>
          <p:nvPr/>
        </p:nvSpPr>
        <p:spPr bwMode="auto">
          <a:xfrm>
            <a:off x="342900" y="4205782"/>
            <a:ext cx="8458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Issues: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6. “joining” them back (on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course_id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results in more tuples than what we started with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(c1, s1, Spring 2020) &amp; (c1, s2, Fall 2020)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This is a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lossy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decomposition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We lost some constraints/information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The previous example was a “lossless” decomposition.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41108" name="Rectangle 20"/>
          <p:cNvSpPr>
            <a:spLocks noChangeArrowheads="1"/>
          </p:cNvSpPr>
          <p:nvPr/>
        </p:nvSpPr>
        <p:spPr bwMode="auto">
          <a:xfrm>
            <a:off x="457200" y="542751"/>
            <a:ext cx="7622664" cy="44448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Decompose </a:t>
            </a:r>
            <a:r>
              <a:rPr lang="en-US" sz="2100" baseline="0" dirty="0">
                <a:solidFill>
                  <a:schemeClr val="accent2"/>
                </a:solidFill>
              </a:rPr>
              <a:t>Takes(</a:t>
            </a:r>
            <a:r>
              <a:rPr lang="en-US" sz="2100" baseline="0" dirty="0" err="1">
                <a:solidFill>
                  <a:schemeClr val="accent2"/>
                </a:solidFill>
              </a:rPr>
              <a:t>course_id</a:t>
            </a:r>
            <a:r>
              <a:rPr lang="en-US" sz="2100" baseline="0" dirty="0">
                <a:solidFill>
                  <a:schemeClr val="accent2"/>
                </a:solidFill>
              </a:rPr>
              <a:t>, </a:t>
            </a:r>
            <a:r>
              <a:rPr lang="en-US" sz="2100" baseline="0" dirty="0" err="1">
                <a:solidFill>
                  <a:schemeClr val="accent2"/>
                </a:solidFill>
              </a:rPr>
              <a:t>student_id</a:t>
            </a:r>
            <a:r>
              <a:rPr lang="en-US" sz="2100" baseline="0" dirty="0">
                <a:solidFill>
                  <a:schemeClr val="accent2"/>
                </a:solidFill>
              </a:rPr>
              <a:t>, semester, year)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into:</a:t>
            </a:r>
          </a:p>
        </p:txBody>
      </p:sp>
      <p:graphicFrame>
        <p:nvGraphicFramePr>
          <p:cNvPr id="1241129" name="Group 41"/>
          <p:cNvGraphicFramePr>
            <a:graphicFrameLocks noGrp="1"/>
          </p:cNvGraphicFramePr>
          <p:nvPr/>
        </p:nvGraphicFramePr>
        <p:xfrm>
          <a:off x="153406" y="2253033"/>
          <a:ext cx="3961394" cy="1270000"/>
        </p:xfrm>
        <a:graphic>
          <a:graphicData uri="http://schemas.openxmlformats.org/drawingml/2006/table">
            <a:tbl>
              <a:tblPr/>
              <a:tblGrid>
                <a:gridCol w="1105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352">
                  <a:extLst>
                    <a:ext uri="{9D8B030D-6E8A-4147-A177-3AD203B41FA5}">
                      <a16:colId xmlns:a16="http://schemas.microsoft.com/office/drawing/2014/main" val="163743159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94501854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course_id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student_id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semester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Spring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Spring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 Box 85"/>
          <p:cNvSpPr txBox="1">
            <a:spLocks noChangeArrowheads="1"/>
          </p:cNvSpPr>
          <p:nvPr/>
        </p:nvSpPr>
        <p:spPr bwMode="auto">
          <a:xfrm>
            <a:off x="27131" y="71735"/>
            <a:ext cx="5230669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Smaller schemas always good ????</a:t>
            </a:r>
          </a:p>
        </p:txBody>
      </p:sp>
      <p:graphicFrame>
        <p:nvGraphicFramePr>
          <p:cNvPr id="8" name="Group 41">
            <a:extLst>
              <a:ext uri="{FF2B5EF4-FFF2-40B4-BE49-F238E27FC236}">
                <a16:creationId xmlns:a16="http://schemas.microsoft.com/office/drawing/2014/main" id="{CFE9E9BC-0899-6045-96CE-FA47B98BD384}"/>
              </a:ext>
            </a:extLst>
          </p:cNvPr>
          <p:cNvGraphicFramePr>
            <a:graphicFrameLocks noGrp="1"/>
          </p:cNvGraphicFramePr>
          <p:nvPr/>
        </p:nvGraphicFramePr>
        <p:xfrm>
          <a:off x="4876800" y="1290922"/>
          <a:ext cx="2857118" cy="1270000"/>
        </p:xfrm>
        <a:graphic>
          <a:graphicData uri="http://schemas.openxmlformats.org/drawingml/2006/table">
            <a:tbl>
              <a:tblPr/>
              <a:tblGrid>
                <a:gridCol w="1105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352">
                  <a:extLst>
                    <a:ext uri="{9D8B030D-6E8A-4147-A177-3AD203B41FA5}">
                      <a16:colId xmlns:a16="http://schemas.microsoft.com/office/drawing/2014/main" val="163743159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94501854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course_id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semester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Spring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Spring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Group 41">
            <a:extLst>
              <a:ext uri="{FF2B5EF4-FFF2-40B4-BE49-F238E27FC236}">
                <a16:creationId xmlns:a16="http://schemas.microsoft.com/office/drawing/2014/main" id="{6C4C0C9B-68C3-7047-8F26-608CE5474268}"/>
              </a:ext>
            </a:extLst>
          </p:cNvPr>
          <p:cNvGraphicFramePr>
            <a:graphicFrameLocks noGrp="1"/>
          </p:cNvGraphicFramePr>
          <p:nvPr/>
        </p:nvGraphicFramePr>
        <p:xfrm>
          <a:off x="5163244" y="2971800"/>
          <a:ext cx="2210042" cy="1270000"/>
        </p:xfrm>
        <a:graphic>
          <a:graphicData uri="http://schemas.openxmlformats.org/drawingml/2006/table">
            <a:tbl>
              <a:tblPr/>
              <a:tblGrid>
                <a:gridCol w="1105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course_id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student_id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ight Arrow 1">
            <a:extLst>
              <a:ext uri="{FF2B5EF4-FFF2-40B4-BE49-F238E27FC236}">
                <a16:creationId xmlns:a16="http://schemas.microsoft.com/office/drawing/2014/main" id="{4531505A-DD2B-5E4D-AE55-D0EBA30F435E}"/>
              </a:ext>
            </a:extLst>
          </p:cNvPr>
          <p:cNvSpPr/>
          <p:nvPr/>
        </p:nvSpPr>
        <p:spPr>
          <a:xfrm>
            <a:off x="4267200" y="2652218"/>
            <a:ext cx="533400" cy="6243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C3F69D-42E7-6C48-B9A0-27B92020B8B3}"/>
              </a:ext>
            </a:extLst>
          </p:cNvPr>
          <p:cNvSpPr/>
          <p:nvPr/>
        </p:nvSpPr>
        <p:spPr>
          <a:xfrm>
            <a:off x="5131287" y="2687410"/>
            <a:ext cx="22739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aseline="0" dirty="0">
                <a:solidFill>
                  <a:schemeClr val="accent4">
                    <a:lumMod val="75000"/>
                  </a:schemeClr>
                </a:solidFill>
              </a:rPr>
              <a:t>Takes2(</a:t>
            </a:r>
            <a:r>
              <a:rPr lang="en-US" sz="1200" baseline="0" dirty="0" err="1">
                <a:solidFill>
                  <a:schemeClr val="accent4">
                    <a:lumMod val="75000"/>
                  </a:schemeClr>
                </a:solidFill>
              </a:rPr>
              <a:t>course_id</a:t>
            </a:r>
            <a:r>
              <a:rPr lang="en-US" sz="1200" baseline="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1200" baseline="0" dirty="0" err="1">
                <a:solidFill>
                  <a:schemeClr val="accent4">
                    <a:lumMod val="75000"/>
                  </a:schemeClr>
                </a:solidFill>
              </a:rPr>
              <a:t>student_id</a:t>
            </a:r>
            <a:r>
              <a:rPr lang="en-US" sz="1200" baseline="0" dirty="0">
                <a:solidFill>
                  <a:schemeClr val="accent4">
                    <a:lumMod val="75000"/>
                  </a:schemeClr>
                </a:solidFill>
              </a:rPr>
              <a:t> )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30ADF4-799D-154B-8F8F-BD4DACA6B97D}"/>
              </a:ext>
            </a:extLst>
          </p:cNvPr>
          <p:cNvSpPr/>
          <p:nvPr/>
        </p:nvSpPr>
        <p:spPr>
          <a:xfrm>
            <a:off x="5002470" y="941980"/>
            <a:ext cx="2531590" cy="348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eaLnBrk="1" hangingPunct="1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sz="1200" baseline="0" dirty="0">
                <a:solidFill>
                  <a:schemeClr val="accent4">
                    <a:lumMod val="75000"/>
                  </a:schemeClr>
                </a:solidFill>
              </a:rPr>
              <a:t>Takes1(</a:t>
            </a:r>
            <a:r>
              <a:rPr lang="en-US" sz="1200" baseline="0" dirty="0" err="1">
                <a:solidFill>
                  <a:schemeClr val="accent4">
                    <a:lumMod val="75000"/>
                  </a:schemeClr>
                </a:solidFill>
              </a:rPr>
              <a:t>course_id</a:t>
            </a:r>
            <a:r>
              <a:rPr lang="en-US" sz="1200" baseline="0" dirty="0">
                <a:solidFill>
                  <a:schemeClr val="accent4">
                    <a:lumMod val="75000"/>
                  </a:schemeClr>
                </a:solidFill>
              </a:rPr>
              <a:t>, semester, year)</a:t>
            </a:r>
          </a:p>
        </p:txBody>
      </p:sp>
    </p:spTree>
    <p:extLst>
      <p:ext uri="{BB962C8B-B14F-4D97-AF65-F5344CB8AC3E}">
        <p14:creationId xmlns:p14="http://schemas.microsoft.com/office/powerpoint/2010/main" val="28540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163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/>
          <a:lstStyle/>
          <a:p>
            <a:pPr>
              <a:spcAft>
                <a:spcPts val="0"/>
              </a:spcAft>
            </a:pPr>
            <a:r>
              <a:rPr lang="en-US" dirty="0"/>
              <a:t>No sets</a:t>
            </a:r>
          </a:p>
          <a:p>
            <a:pPr>
              <a:spcAft>
                <a:spcPts val="0"/>
              </a:spcAft>
            </a:pPr>
            <a:r>
              <a:rPr lang="en-US" dirty="0"/>
              <a:t>Correct and faithful to the original design</a:t>
            </a:r>
          </a:p>
          <a:p>
            <a:pPr lvl="1">
              <a:spcAft>
                <a:spcPts val="0"/>
              </a:spcAft>
            </a:pPr>
            <a:r>
              <a:rPr lang="en-US" dirty="0"/>
              <a:t>Must avoid lossy decompositions </a:t>
            </a:r>
          </a:p>
          <a:p>
            <a:pPr>
              <a:spcAft>
                <a:spcPts val="0"/>
              </a:spcAft>
            </a:pPr>
            <a:r>
              <a:rPr lang="en-US" dirty="0"/>
              <a:t>As little redundancy as possible</a:t>
            </a:r>
          </a:p>
          <a:p>
            <a:pPr lvl="1">
              <a:spcAft>
                <a:spcPts val="0"/>
              </a:spcAft>
            </a:pPr>
            <a:r>
              <a:rPr lang="en-US" dirty="0"/>
              <a:t>To avoid potential anomalies</a:t>
            </a:r>
          </a:p>
          <a:p>
            <a:pPr>
              <a:spcAft>
                <a:spcPts val="0"/>
              </a:spcAft>
            </a:pPr>
            <a:r>
              <a:rPr lang="en-US" dirty="0"/>
              <a:t>No “inability to represent information”</a:t>
            </a:r>
          </a:p>
          <a:p>
            <a:pPr lvl="1">
              <a:spcAft>
                <a:spcPts val="0"/>
              </a:spcAft>
            </a:pPr>
            <a:r>
              <a:rPr lang="en-US" dirty="0"/>
              <a:t>Nulls shouldn’t be required to store information</a:t>
            </a:r>
          </a:p>
          <a:p>
            <a:pPr>
              <a:spcAft>
                <a:spcPts val="0"/>
              </a:spcAft>
            </a:pPr>
            <a:r>
              <a:rPr lang="en-US" dirty="0"/>
              <a:t>Dependency preservation</a:t>
            </a:r>
          </a:p>
          <a:p>
            <a:pPr lvl="1">
              <a:spcAft>
                <a:spcPts val="0"/>
              </a:spcAft>
            </a:pPr>
            <a:r>
              <a:rPr lang="en-US" dirty="0"/>
              <a:t>Should be possible to check for constraints</a:t>
            </a:r>
          </a:p>
        </p:txBody>
      </p:sp>
      <p:sp>
        <p:nvSpPr>
          <p:cNvPr id="124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5334000"/>
            <a:ext cx="7162800" cy="11695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Not always possible.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We sometimes relax these for: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      simpler schemas,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fewer joins during queries.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00135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2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066800"/>
            <a:ext cx="9144000" cy="5105400"/>
          </a:xfrm>
        </p:spPr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-US" sz="2200" dirty="0">
                <a:solidFill>
                  <a:srgbClr val="FF0000"/>
                </a:solidFill>
              </a:rPr>
              <a:t>1. We will encode and list all our knowledge about the schema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e.g., Functional dependencies (FDs)</a:t>
            </a:r>
          </a:p>
          <a:p>
            <a:pPr lvl="1">
              <a:spcAft>
                <a:spcPts val="600"/>
              </a:spcAft>
              <a:buNone/>
            </a:pPr>
            <a:r>
              <a:rPr lang="en-US" sz="2200" dirty="0"/>
              <a:t>	       </a:t>
            </a:r>
            <a:r>
              <a:rPr lang="en-US" sz="2200" dirty="0">
                <a:solidFill>
                  <a:srgbClr val="0000FF"/>
                </a:solidFill>
              </a:rPr>
              <a:t>SSN </a:t>
            </a:r>
            <a:r>
              <a:rPr lang="en-US" sz="2200" dirty="0" err="1">
                <a:solidFill>
                  <a:srgbClr val="0000FF"/>
                </a:solidFill>
                <a:sym typeface="Wingdings" charset="2"/>
              </a:rPr>
              <a:t></a:t>
            </a:r>
            <a:r>
              <a:rPr lang="en-US" sz="2200" dirty="0">
                <a:solidFill>
                  <a:srgbClr val="0000FF"/>
                </a:solidFill>
                <a:sym typeface="Wingdings" charset="2"/>
              </a:rPr>
              <a:t> name         </a:t>
            </a:r>
            <a:r>
              <a:rPr lang="en-US" sz="2200" dirty="0">
                <a:sym typeface="Wingdings" charset="2"/>
              </a:rPr>
              <a:t>(means: </a:t>
            </a:r>
            <a:r>
              <a:rPr lang="en-US" sz="2200" dirty="0">
                <a:solidFill>
                  <a:srgbClr val="0000FF"/>
                </a:solidFill>
                <a:sym typeface="Wingdings" charset="2"/>
              </a:rPr>
              <a:t>SSN “implies” length</a:t>
            </a:r>
            <a:r>
              <a:rPr lang="en-US" sz="2200" dirty="0">
                <a:sym typeface="Wingdings" charset="2"/>
              </a:rPr>
              <a:t>)</a:t>
            </a:r>
          </a:p>
          <a:p>
            <a:pPr lvl="2">
              <a:spcAft>
                <a:spcPts val="600"/>
              </a:spcAft>
            </a:pPr>
            <a:r>
              <a:rPr lang="en-US" sz="2000" dirty="0"/>
              <a:t>If two </a:t>
            </a:r>
            <a:r>
              <a:rPr lang="en-US" sz="2000" dirty="0" err="1"/>
              <a:t>tuples</a:t>
            </a:r>
            <a:r>
              <a:rPr lang="en-US" sz="2000" dirty="0"/>
              <a:t> have the same “SSN”, they must have the same “name”</a:t>
            </a:r>
          </a:p>
          <a:p>
            <a:pPr lvl="1">
              <a:spcAft>
                <a:spcPts val="600"/>
              </a:spcAft>
              <a:buNone/>
            </a:pPr>
            <a:r>
              <a:rPr lang="en-US" sz="2200" dirty="0"/>
              <a:t>        		</a:t>
            </a:r>
            <a:r>
              <a:rPr lang="en-US" sz="2000" dirty="0" err="1">
                <a:solidFill>
                  <a:srgbClr val="0000FF"/>
                </a:solidFill>
              </a:rPr>
              <a:t>movietitle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  <a:sym typeface="Wingdings" charset="2"/>
              </a:rPr>
              <a:t> length  </a:t>
            </a:r>
            <a:r>
              <a:rPr lang="en-US" sz="2000" dirty="0">
                <a:sym typeface="Wingdings" charset="2"/>
              </a:rPr>
              <a:t>????  Not true</a:t>
            </a:r>
            <a:r>
              <a:rPr lang="en-US" sz="2200" dirty="0">
                <a:sym typeface="Wingdings" charset="2"/>
              </a:rPr>
              <a:t>. </a:t>
            </a:r>
          </a:p>
          <a:p>
            <a:pPr lvl="2">
              <a:spcAft>
                <a:spcPts val="600"/>
              </a:spcAft>
            </a:pPr>
            <a:r>
              <a:rPr lang="en-US" sz="2000" dirty="0"/>
              <a:t>But, 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dirty="0" err="1">
                <a:solidFill>
                  <a:srgbClr val="0000FF"/>
                </a:solidFill>
              </a:rPr>
              <a:t>movietitle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dirty="0" err="1">
                <a:solidFill>
                  <a:srgbClr val="0000FF"/>
                </a:solidFill>
              </a:rPr>
              <a:t>movieYear</a:t>
            </a:r>
            <a:r>
              <a:rPr lang="en-US" sz="2000" dirty="0">
                <a:solidFill>
                  <a:srgbClr val="0000FF"/>
                </a:solidFill>
              </a:rPr>
              <a:t>) </a:t>
            </a:r>
            <a:r>
              <a:rPr lang="en-US" sz="2000" dirty="0" err="1">
                <a:solidFill>
                  <a:srgbClr val="0000FF"/>
                </a:solidFill>
                <a:sym typeface="Wingdings" charset="2"/>
              </a:rPr>
              <a:t></a:t>
            </a:r>
            <a:r>
              <a:rPr lang="en-US" sz="2000" dirty="0">
                <a:solidFill>
                  <a:srgbClr val="0000FF"/>
                </a:solidFill>
                <a:sym typeface="Wingdings" charset="2"/>
              </a:rPr>
              <a:t> length </a:t>
            </a:r>
            <a:r>
              <a:rPr lang="en-US" sz="2000" dirty="0">
                <a:sym typeface="Wingdings" charset="2"/>
              </a:rPr>
              <a:t>--- True.</a:t>
            </a:r>
            <a:endParaRPr lang="en-US" sz="2000" dirty="0"/>
          </a:p>
          <a:p>
            <a:pPr>
              <a:spcAft>
                <a:spcPts val="600"/>
              </a:spcAft>
              <a:buNone/>
            </a:pPr>
            <a:r>
              <a:rPr lang="en-US" sz="2200" dirty="0">
                <a:solidFill>
                  <a:srgbClr val="FF0000"/>
                </a:solidFill>
              </a:rPr>
              <a:t>2. We will define a set of rules that the schema must follow to be considered good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“Normal forms”: 1NF, 2NF, 3NF, BCNF, 4NF, …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A normal form specifies constraints on the schemas and </a:t>
            </a:r>
            <a:r>
              <a:rPr lang="en-US" sz="2200" dirty="0" err="1"/>
              <a:t>FDs</a:t>
            </a:r>
            <a:endParaRPr lang="en-US" sz="2200" dirty="0"/>
          </a:p>
          <a:p>
            <a:pPr>
              <a:spcAft>
                <a:spcPts val="600"/>
              </a:spcAft>
              <a:buNone/>
            </a:pPr>
            <a:r>
              <a:rPr lang="en-US" sz="2200" dirty="0">
                <a:solidFill>
                  <a:srgbClr val="FF0000"/>
                </a:solidFill>
              </a:rPr>
              <a:t>3. If not in a “normal form”, we modify the schema </a:t>
            </a:r>
          </a:p>
        </p:txBody>
      </p:sp>
      <p:sp>
        <p:nvSpPr>
          <p:cNvPr id="124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</p:spTree>
    <p:extLst>
      <p:ext uri="{BB962C8B-B14F-4D97-AF65-F5344CB8AC3E}">
        <p14:creationId xmlns:p14="http://schemas.microsoft.com/office/powerpoint/2010/main" val="21462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 domain is called “atomic” if the elements can be considered indivisible</a:t>
            </a:r>
          </a:p>
          <a:p>
            <a:pPr lvl="1"/>
            <a:r>
              <a:rPr lang="en-US" dirty="0">
                <a:latin typeface="Calibri" charset="0"/>
              </a:rPr>
              <a:t>i.e., not composite or sets</a:t>
            </a:r>
          </a:p>
          <a:p>
            <a:pPr lvl="1"/>
            <a:r>
              <a:rPr lang="en-US" dirty="0">
                <a:latin typeface="Calibri" charset="0"/>
              </a:rPr>
              <a:t>Somewhat subjective and depends on how it is being used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What about CMSC424? </a:t>
            </a:r>
          </a:p>
          <a:p>
            <a:pPr lvl="1"/>
            <a:r>
              <a:rPr lang="en-US" dirty="0">
                <a:latin typeface="Calibri" charset="0"/>
              </a:rPr>
              <a:t>A natural split into “CMSC” and “424”.</a:t>
            </a:r>
          </a:p>
          <a:p>
            <a:pPr lvl="1"/>
            <a:r>
              <a:rPr lang="en-US" dirty="0">
                <a:latin typeface="Calibri" charset="0"/>
              </a:rPr>
              <a:t>Technically not atomic since programs/analysis often split it</a:t>
            </a:r>
          </a:p>
          <a:p>
            <a:pPr lvl="1"/>
            <a:r>
              <a:rPr lang="en-US" dirty="0">
                <a:latin typeface="Calibri" charset="0"/>
              </a:rPr>
              <a:t>Often treated as atomic, but better to keep as separate columns</a:t>
            </a:r>
          </a:p>
          <a:p>
            <a:pPr lvl="2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libri" charset="0"/>
              </a:rPr>
              <a:t>As long as all attributes are atomic </a:t>
            </a:r>
            <a:r>
              <a:rPr lang="en-US" dirty="0">
                <a:latin typeface="Calibri" charset="0"/>
                <a:sym typeface="Wingdings" pitchFamily="2" charset="2"/>
              </a:rPr>
              <a:t> 1</a:t>
            </a:r>
            <a:r>
              <a:rPr lang="en-US" baseline="30000" dirty="0">
                <a:latin typeface="Calibri" charset="0"/>
                <a:sym typeface="Wingdings" pitchFamily="2" charset="2"/>
              </a:rPr>
              <a:t>st</a:t>
            </a:r>
            <a:r>
              <a:rPr lang="en-US" dirty="0">
                <a:latin typeface="Calibri" charset="0"/>
                <a:sym typeface="Wingdings" pitchFamily="2" charset="2"/>
              </a:rPr>
              <a:t> Normal Form</a:t>
            </a: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Atomic Domains and 1</a:t>
            </a:r>
            <a:r>
              <a:rPr lang="en-US" baseline="30000" dirty="0"/>
              <a:t>st</a:t>
            </a:r>
            <a:r>
              <a:rPr lang="en-US" dirty="0"/>
              <a:t> Normal Form</a:t>
            </a:r>
          </a:p>
        </p:txBody>
      </p:sp>
    </p:spTree>
    <p:extLst>
      <p:ext uri="{BB962C8B-B14F-4D97-AF65-F5344CB8AC3E}">
        <p14:creationId xmlns:p14="http://schemas.microsoft.com/office/powerpoint/2010/main" val="27911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uiExpand="1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3716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/>
              <a:t>Design: E/R Models and Normalization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Functional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6299536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 8.3.1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Definition of a FD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Examples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Holding on an instance vs on all “legal” instances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FDs and Redundancies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Functional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318654154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On a relational schema: R(A, B, C, …)</a:t>
            </a:r>
          </a:p>
          <a:p>
            <a:pPr marL="109537" indent="0">
              <a:buNone/>
            </a:pPr>
            <a:r>
              <a:rPr lang="en-US" dirty="0">
                <a:latin typeface="Calibri" charset="0"/>
              </a:rPr>
              <a:t>	A </a:t>
            </a:r>
            <a:r>
              <a:rPr lang="en-US" dirty="0">
                <a:latin typeface="Calibri" charset="0"/>
                <a:sym typeface="Wingdings" pitchFamily="2" charset="2"/>
              </a:rPr>
              <a:t> B      (A “implies” B)</a:t>
            </a:r>
          </a:p>
          <a:p>
            <a:pPr marL="109537" indent="0">
              <a:buNone/>
            </a:pPr>
            <a:r>
              <a:rPr lang="en-US" dirty="0">
                <a:latin typeface="Calibri" charset="0"/>
                <a:sym typeface="Wingdings" pitchFamily="2" charset="2"/>
              </a:rPr>
              <a:t>    means that if two tuples have the same value for A, they      </a:t>
            </a:r>
          </a:p>
          <a:p>
            <a:pPr marL="109537" indent="0">
              <a:buNone/>
            </a:pPr>
            <a:r>
              <a:rPr lang="en-US" dirty="0">
                <a:latin typeface="Calibri" charset="0"/>
                <a:sym typeface="Wingdings" pitchFamily="2" charset="2"/>
              </a:rPr>
              <a:t>    have the same value for B</a:t>
            </a:r>
          </a:p>
          <a:p>
            <a:pPr marL="109537" indent="0">
              <a:buNone/>
            </a:pPr>
            <a:endParaRPr lang="en-US" dirty="0">
              <a:latin typeface="Calibri" charset="0"/>
              <a:sym typeface="Wingdings" pitchFamily="2" charset="2"/>
            </a:endParaRPr>
          </a:p>
          <a:p>
            <a:r>
              <a:rPr lang="en-US" i="1" dirty="0">
                <a:latin typeface="Calibri" charset="0"/>
                <a:sym typeface="Wingdings" pitchFamily="2" charset="2"/>
              </a:rPr>
              <a:t>A way to reason about duplication in a relational schema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Functional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388563234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FDs: Example 1</a:t>
            </a: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74A73401-022A-D34A-8B4F-2AD257CEDE96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397000"/>
          <a:ext cx="8534400" cy="2032000"/>
        </p:xfrm>
        <a:graphic>
          <a:graphicData uri="http://schemas.openxmlformats.org/drawingml/2006/table">
            <a:tbl>
              <a:tblPr/>
              <a:tblGrid>
                <a:gridCol w="1447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6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student_id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dept_name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tot_cred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building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budget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John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Kirwan Hall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Mike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Kirwan Hall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47A0309-CE30-174B-8E22-968AD16D9C4A}"/>
              </a:ext>
            </a:extLst>
          </p:cNvPr>
          <p:cNvSpPr txBox="1"/>
          <p:nvPr/>
        </p:nvSpPr>
        <p:spPr>
          <a:xfrm>
            <a:off x="762000" y="3810000"/>
            <a:ext cx="33217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 err="1"/>
              <a:t>student_id</a:t>
            </a:r>
            <a:r>
              <a:rPr lang="en-US" baseline="0" dirty="0"/>
              <a:t> </a:t>
            </a:r>
            <a:r>
              <a:rPr lang="en-US" baseline="0" dirty="0">
                <a:sym typeface="Wingdings" pitchFamily="2" charset="2"/>
              </a:rPr>
              <a:t> name</a:t>
            </a:r>
          </a:p>
          <a:p>
            <a:pPr algn="l"/>
            <a:endParaRPr lang="en-US" baseline="0" dirty="0">
              <a:sym typeface="Wingdings" pitchFamily="2" charset="2"/>
            </a:endParaRPr>
          </a:p>
          <a:p>
            <a:pPr algn="l"/>
            <a:r>
              <a:rPr lang="en-US" baseline="0" dirty="0" err="1">
                <a:sym typeface="Wingdings" pitchFamily="2" charset="2"/>
              </a:rPr>
              <a:t>student_id</a:t>
            </a:r>
            <a:r>
              <a:rPr lang="en-US" baseline="0" dirty="0">
                <a:sym typeface="Wingdings" pitchFamily="2" charset="2"/>
              </a:rPr>
              <a:t>  name, </a:t>
            </a:r>
            <a:r>
              <a:rPr lang="en-US" baseline="0" dirty="0" err="1">
                <a:sym typeface="Wingdings" pitchFamily="2" charset="2"/>
              </a:rPr>
              <a:t>tot_cred</a:t>
            </a:r>
            <a:endParaRPr lang="en-US" baseline="0" dirty="0">
              <a:sym typeface="Wingdings" pitchFamily="2" charset="2"/>
            </a:endParaRPr>
          </a:p>
          <a:p>
            <a:pPr algn="l"/>
            <a:endParaRPr lang="en-US" baseline="0" dirty="0">
              <a:sym typeface="Wingdings" pitchFamily="2" charset="2"/>
            </a:endParaRPr>
          </a:p>
          <a:p>
            <a:pPr algn="l"/>
            <a:r>
              <a:rPr lang="en-US" baseline="0" dirty="0" err="1">
                <a:sym typeface="Wingdings" pitchFamily="2" charset="2"/>
              </a:rPr>
              <a:t>dept_name</a:t>
            </a:r>
            <a:r>
              <a:rPr lang="en-US" baseline="0" dirty="0">
                <a:sym typeface="Wingdings" pitchFamily="2" charset="2"/>
              </a:rPr>
              <a:t>  building</a:t>
            </a:r>
          </a:p>
          <a:p>
            <a:pPr algn="l"/>
            <a:endParaRPr lang="en-US" baseline="0" dirty="0">
              <a:sym typeface="Wingdings" pitchFamily="2" charset="2"/>
            </a:endParaRPr>
          </a:p>
          <a:p>
            <a:pPr algn="l"/>
            <a:r>
              <a:rPr lang="en-US" baseline="0" dirty="0" err="1">
                <a:sym typeface="Wingdings" pitchFamily="2" charset="2"/>
              </a:rPr>
              <a:t>dept_name</a:t>
            </a:r>
            <a:r>
              <a:rPr lang="en-US" baseline="0" dirty="0">
                <a:sym typeface="Wingdings" pitchFamily="2" charset="2"/>
              </a:rPr>
              <a:t>  building, budget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48809877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FDs: Example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2629" y="1066800"/>
          <a:ext cx="8130141" cy="345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13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3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3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r>
                        <a:rPr lang="en-US" sz="1200" dirty="0"/>
                        <a:t>State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  <a:r>
                        <a:rPr lang="en-US" sz="1200" baseline="0" dirty="0"/>
                        <a:t> Population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County</a:t>
                      </a:r>
                      <a:r>
                        <a:rPr lang="en-US" sz="1200" baseline="0" dirty="0"/>
                        <a:t>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County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Senator</a:t>
                      </a:r>
                      <a:r>
                        <a:rPr lang="en-US" sz="1200" baseline="0" dirty="0"/>
                        <a:t>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Senator</a:t>
                      </a:r>
                      <a:r>
                        <a:rPr lang="en-US" sz="1200" baseline="0" dirty="0"/>
                        <a:t> Elected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Senator</a:t>
                      </a:r>
                      <a:r>
                        <a:rPr lang="en-US" sz="1200" baseline="0" dirty="0"/>
                        <a:t> Born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Senator</a:t>
                      </a:r>
                      <a:r>
                        <a:rPr lang="en-US" sz="1200" baseline="0" dirty="0"/>
                        <a:t> Affiliation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1">
                <a:tc>
                  <a:txBody>
                    <a:bodyPr/>
                    <a:lstStyle/>
                    <a:p>
                      <a:r>
                        <a:rPr lang="en-US" sz="1200" dirty="0"/>
                        <a:t>Alabama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4779736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Autauga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Jeff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1200" dirty="0"/>
                        <a:t>Alabama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4779736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Baldwin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182265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Jeff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1">
                <a:tc>
                  <a:txBody>
                    <a:bodyPr/>
                    <a:lstStyle/>
                    <a:p>
                      <a:r>
                        <a:rPr lang="en-US" sz="1200" dirty="0"/>
                        <a:t>Alabama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4779736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Barbour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27457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Jeff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1">
                <a:tc>
                  <a:txBody>
                    <a:bodyPr/>
                    <a:lstStyle/>
                    <a:p>
                      <a:r>
                        <a:rPr lang="en-US" sz="1200" dirty="0"/>
                        <a:t>Alabama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4779736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Autauga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Richard Shelby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61">
                <a:tc>
                  <a:txBody>
                    <a:bodyPr/>
                    <a:lstStyle/>
                    <a:p>
                      <a:r>
                        <a:rPr lang="en-US" sz="1200" dirty="0"/>
                        <a:t>Alabama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4779736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Baldwin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182265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Richard Shelby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761">
                <a:tc>
                  <a:txBody>
                    <a:bodyPr/>
                    <a:lstStyle/>
                    <a:p>
                      <a:r>
                        <a:rPr lang="en-US" sz="1200" dirty="0"/>
                        <a:t>Alabama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4779736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Barbour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27457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Richard Shelby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36FBEE-2F34-624D-AEB9-8BB63B0EE410}"/>
              </a:ext>
            </a:extLst>
          </p:cNvPr>
          <p:cNvSpPr txBox="1"/>
          <p:nvPr/>
        </p:nvSpPr>
        <p:spPr>
          <a:xfrm>
            <a:off x="1447800" y="4835213"/>
            <a:ext cx="3385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State Name </a:t>
            </a:r>
            <a:r>
              <a:rPr lang="en-US" baseline="0" dirty="0">
                <a:sym typeface="Wingdings" pitchFamily="2" charset="2"/>
              </a:rPr>
              <a:t> State Code</a:t>
            </a:r>
          </a:p>
          <a:p>
            <a:pPr algn="l"/>
            <a:r>
              <a:rPr lang="en-US" baseline="0" dirty="0">
                <a:sym typeface="Wingdings" pitchFamily="2" charset="2"/>
              </a:rPr>
              <a:t>State Code  State Name</a:t>
            </a:r>
          </a:p>
          <a:p>
            <a:pPr algn="l"/>
            <a:r>
              <a:rPr lang="en-US" baseline="0" dirty="0">
                <a:sym typeface="Wingdings" pitchFamily="2" charset="2"/>
              </a:rPr>
              <a:t>Senator Name  Senator Born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777934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set salary =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case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      when salary &gt; 100000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      when salary &lt;= 100000 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1.05</a:t>
            </a:r>
          </a:p>
          <a:p>
            <a:pPr lvl="1">
              <a:buNone/>
            </a:pPr>
            <a:r>
              <a:rPr lang="en-US" dirty="0">
                <a:latin typeface="Calibri" charset="0"/>
                <a:sym typeface="Symbol" charset="2"/>
              </a:rPr>
              <a:t>			end;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FDs: Example 3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-3" y="1066800"/>
          <a:ext cx="8983135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7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6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6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r>
                        <a:rPr lang="en-US" sz="1200" dirty="0"/>
                        <a:t>Course</a:t>
                      </a:r>
                      <a:r>
                        <a:rPr lang="en-US" sz="1200" baseline="0" dirty="0"/>
                        <a:t> 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Course</a:t>
                      </a:r>
                      <a:r>
                        <a:rPr lang="en-US" sz="1200" baseline="0" dirty="0"/>
                        <a:t>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Credits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Section</a:t>
                      </a:r>
                      <a:r>
                        <a:rPr lang="en-US" sz="1200" baseline="0" dirty="0"/>
                        <a:t> 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Building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Room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</a:t>
                      </a:r>
                      <a:r>
                        <a:rPr lang="en-US" sz="1200" baseline="0" dirty="0"/>
                        <a:t> Slot ID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2793" y="2743200"/>
            <a:ext cx="8981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Functional dependencies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course_id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/>
              </a:rPr>
              <a:t> title, dept_name, credits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/>
              </a:rPr>
              <a:t>	building, room_number  capacity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/>
              </a:rPr>
              <a:t>	course_id, section_id, semester, year  building, room_number, time_slot_id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9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advisor(</a:t>
            </a:r>
            <a:r>
              <a:rPr lang="en-US" u="sng" dirty="0" err="1"/>
              <a:t>s_id</a:t>
            </a:r>
            <a:r>
              <a:rPr lang="en-US" u="sng" dirty="0"/>
              <a:t>, </a:t>
            </a:r>
            <a:r>
              <a:rPr lang="en-US" u="sng" dirty="0" err="1"/>
              <a:t>i_id</a:t>
            </a:r>
            <a:r>
              <a:rPr lang="en-US" u="sng" dirty="0"/>
              <a:t>, </a:t>
            </a:r>
            <a:r>
              <a:rPr lang="en-US" u="sng" dirty="0" err="1"/>
              <a:t>s_name</a:t>
            </a:r>
            <a:r>
              <a:rPr lang="en-US" u="sng" dirty="0"/>
              <a:t>, </a:t>
            </a:r>
            <a:r>
              <a:rPr lang="en-US" u="sng" dirty="0" err="1"/>
              <a:t>s_dept_name</a:t>
            </a:r>
            <a:r>
              <a:rPr lang="en-US" u="sng" dirty="0"/>
              <a:t>, </a:t>
            </a:r>
            <a:r>
              <a:rPr lang="en-US" u="sng" dirty="0" err="1"/>
              <a:t>i_name</a:t>
            </a:r>
            <a:r>
              <a:rPr lang="en-US" u="sng" dirty="0"/>
              <a:t>, </a:t>
            </a:r>
            <a:r>
              <a:rPr lang="en-US" u="sng" dirty="0" err="1"/>
              <a:t>i_dept_name</a:t>
            </a:r>
            <a:r>
              <a:rPr lang="en-US" u="sng" dirty="0"/>
              <a:t>)</a:t>
            </a:r>
          </a:p>
          <a:p>
            <a:endParaRPr lang="en-US" dirty="0"/>
          </a:p>
          <a:p>
            <a:r>
              <a:rPr lang="en-US" dirty="0"/>
              <a:t>friends(userid1, userid2, name1, name2, birthdate1, birthdate2)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Quiz</a:t>
            </a:r>
          </a:p>
        </p:txBody>
      </p:sp>
    </p:spTree>
    <p:extLst>
      <p:ext uri="{BB962C8B-B14F-4D97-AF65-F5344CB8AC3E}">
        <p14:creationId xmlns:p14="http://schemas.microsoft.com/office/powerpoint/2010/main" val="246123543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0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10600" cy="5562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Let </a:t>
            </a:r>
            <a:r>
              <a:rPr lang="en-US" sz="2000" i="1" dirty="0"/>
              <a:t>R</a:t>
            </a:r>
            <a:r>
              <a:rPr lang="en-US" sz="2000" dirty="0"/>
              <a:t> be a relation schema and </a:t>
            </a:r>
          </a:p>
          <a:p>
            <a:pPr>
              <a:lnSpc>
                <a:spcPct val="110000"/>
              </a:lnSpc>
              <a:buNone/>
            </a:pPr>
            <a:r>
              <a:rPr lang="en-US" sz="2000" dirty="0"/>
              <a:t>		</a:t>
            </a:r>
            <a:r>
              <a:rPr lang="en-US" sz="2000" dirty="0" err="1">
                <a:sym typeface="Symbol" charset="2"/>
              </a:rPr>
              <a:t>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err="1">
                <a:sym typeface="Symbol" charset="2"/>
              </a:rPr>
              <a:t>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i="1" dirty="0">
                <a:sym typeface="Symbol" charset="2"/>
              </a:rPr>
              <a:t>R  and  </a:t>
            </a:r>
            <a:r>
              <a:rPr lang="en-US" sz="2000" i="1" dirty="0" err="1">
                <a:sym typeface="Symbol" charset="2"/>
              </a:rPr>
              <a:t></a:t>
            </a:r>
            <a:r>
              <a:rPr lang="en-US" sz="2000" i="1" dirty="0">
                <a:sym typeface="Symbol" charset="2"/>
              </a:rPr>
              <a:t> </a:t>
            </a:r>
            <a:r>
              <a:rPr lang="en-US" sz="2000" dirty="0" err="1">
                <a:sym typeface="Symbol" charset="2"/>
              </a:rPr>
              <a:t>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i="1" dirty="0">
                <a:sym typeface="Symbol" charset="2"/>
              </a:rPr>
              <a:t>R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ym typeface="Symbol" charset="2"/>
              </a:rPr>
              <a:t>The </a:t>
            </a:r>
            <a:r>
              <a:rPr lang="en-US" sz="2000" i="1" dirty="0">
                <a:solidFill>
                  <a:srgbClr val="FF0000"/>
                </a:solidFill>
                <a:sym typeface="Symbol" charset="2"/>
              </a:rPr>
              <a:t>functional dependency</a:t>
            </a:r>
          </a:p>
          <a:p>
            <a:pPr>
              <a:lnSpc>
                <a:spcPct val="110000"/>
              </a:lnSpc>
              <a:buNone/>
            </a:pPr>
            <a:r>
              <a:rPr lang="en-US" sz="2000" i="1" dirty="0">
                <a:sym typeface="Symbol" charset="2"/>
              </a:rPr>
              <a:t>		 </a:t>
            </a:r>
            <a:r>
              <a:rPr lang="en-US" sz="2000" dirty="0" err="1">
                <a:sym typeface="Symbol" charset="2"/>
              </a:rPr>
              <a:t>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err="1">
                <a:sym typeface="Symbol" charset="2"/>
              </a:rPr>
              <a:t></a:t>
            </a:r>
            <a:r>
              <a:rPr lang="en-US" sz="2000" dirty="0">
                <a:sym typeface="Monotype Sorts" charset="2"/>
              </a:rPr>
              <a:t> </a:t>
            </a:r>
            <a:r>
              <a:rPr lang="en-US" sz="2000" i="1" dirty="0" err="1">
                <a:sym typeface="Symbol" charset="2"/>
              </a:rPr>
              <a:t></a:t>
            </a:r>
            <a:br>
              <a:rPr lang="en-US" sz="2000" i="1" dirty="0">
                <a:sym typeface="Symbol" charset="2"/>
              </a:rPr>
            </a:br>
            <a:r>
              <a:rPr lang="en-US" sz="2000" dirty="0">
                <a:solidFill>
                  <a:srgbClr val="FF0000"/>
                </a:solidFill>
                <a:sym typeface="Symbol" charset="2"/>
              </a:rPr>
              <a:t>holds on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i="1" dirty="0">
                <a:sym typeface="Symbol" charset="2"/>
              </a:rPr>
              <a:t>R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err="1">
                <a:sym typeface="Symbol" charset="2"/>
              </a:rPr>
              <a:t>iff</a:t>
            </a:r>
            <a:r>
              <a:rPr lang="en-US" sz="2000" dirty="0">
                <a:sym typeface="Symbol" charset="2"/>
              </a:rPr>
              <a:t> for any </a:t>
            </a:r>
            <a:r>
              <a:rPr lang="en-US" sz="2000" i="1" dirty="0">
                <a:solidFill>
                  <a:srgbClr val="FF0000"/>
                </a:solidFill>
                <a:sym typeface="Symbol" charset="2"/>
              </a:rPr>
              <a:t>legal</a:t>
            </a:r>
            <a:r>
              <a:rPr lang="en-US" sz="2000" dirty="0">
                <a:sym typeface="Symbol" charset="2"/>
              </a:rPr>
              <a:t> relations </a:t>
            </a:r>
            <a:r>
              <a:rPr lang="en-US" sz="2000" i="1" dirty="0" err="1">
                <a:sym typeface="Symbol" charset="2"/>
              </a:rPr>
              <a:t>r</a:t>
            </a:r>
            <a:r>
              <a:rPr lang="en-US" sz="2000" dirty="0" err="1">
                <a:sym typeface="Symbol" charset="2"/>
              </a:rPr>
              <a:t>(R</a:t>
            </a:r>
            <a:r>
              <a:rPr lang="en-US" sz="2000" dirty="0">
                <a:sym typeface="Symbol" charset="2"/>
              </a:rPr>
              <a:t>), whenever two </a:t>
            </a:r>
            <a:r>
              <a:rPr lang="en-US" sz="2000" dirty="0" err="1">
                <a:sym typeface="Symbol" charset="2"/>
              </a:rPr>
              <a:t>tuples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i="1" dirty="0">
                <a:sym typeface="Symbol" charset="2"/>
              </a:rPr>
              <a:t>t</a:t>
            </a:r>
            <a:r>
              <a:rPr lang="en-US" sz="2000" baseline="-25000" dirty="0">
                <a:sym typeface="Symbol" charset="2"/>
              </a:rPr>
              <a:t>1</a:t>
            </a:r>
            <a:r>
              <a:rPr lang="en-US" sz="2000" i="1" dirty="0">
                <a:sym typeface="Symbol" charset="2"/>
              </a:rPr>
              <a:t> </a:t>
            </a:r>
            <a:r>
              <a:rPr lang="en-US" sz="2000" dirty="0">
                <a:sym typeface="Symbol" charset="2"/>
              </a:rPr>
              <a:t>and </a:t>
            </a:r>
            <a:r>
              <a:rPr lang="en-US" sz="2000" i="1" dirty="0">
                <a:sym typeface="Symbol" charset="2"/>
              </a:rPr>
              <a:t>t</a:t>
            </a:r>
            <a:r>
              <a:rPr lang="en-US" sz="2000" baseline="-25000" dirty="0">
                <a:sym typeface="Symbol" charset="2"/>
              </a:rPr>
              <a:t>2</a:t>
            </a:r>
            <a:r>
              <a:rPr lang="en-US" sz="2000" dirty="0">
                <a:sym typeface="Symbol" charset="2"/>
              </a:rPr>
              <a:t> of </a:t>
            </a:r>
            <a:r>
              <a:rPr lang="en-US" sz="2000" i="1" dirty="0" err="1">
                <a:sym typeface="Symbol" charset="2"/>
              </a:rPr>
              <a:t>r</a:t>
            </a:r>
            <a:r>
              <a:rPr lang="en-US" sz="2000" dirty="0">
                <a:sym typeface="Symbol" charset="2"/>
              </a:rPr>
              <a:t> have same values for </a:t>
            </a:r>
            <a:r>
              <a:rPr lang="en-US" sz="2000" dirty="0" err="1">
                <a:sym typeface="Symbol" charset="2"/>
              </a:rPr>
              <a:t></a:t>
            </a:r>
            <a:r>
              <a:rPr lang="en-US" sz="2000" dirty="0">
                <a:sym typeface="Symbol" charset="2"/>
              </a:rPr>
              <a:t>, they have same values for </a:t>
            </a:r>
            <a:r>
              <a:rPr lang="en-US" sz="2000" i="1" dirty="0" err="1">
                <a:sym typeface="Symbol" charset="2"/>
              </a:rPr>
              <a:t></a:t>
            </a:r>
            <a:r>
              <a:rPr lang="en-US" sz="2000" i="1" dirty="0">
                <a:sym typeface="Symbol" charset="2"/>
              </a:rPr>
              <a:t>. 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i="1" dirty="0">
                <a:sym typeface="Symbol" charset="2"/>
              </a:rPr>
              <a:t>		 </a:t>
            </a:r>
          </a:p>
          <a:p>
            <a:pPr>
              <a:lnSpc>
                <a:spcPct val="110000"/>
              </a:lnSpc>
              <a:buNone/>
            </a:pPr>
            <a:r>
              <a:rPr lang="en-US" sz="2000" i="1" dirty="0">
                <a:sym typeface="Symbol" charset="2"/>
              </a:rPr>
              <a:t>		t</a:t>
            </a:r>
            <a:r>
              <a:rPr lang="en-US" sz="2000" baseline="-25000" dirty="0">
                <a:sym typeface="Symbol" charset="2"/>
              </a:rPr>
              <a:t>1</a:t>
            </a:r>
            <a:r>
              <a:rPr lang="en-US" sz="2000" dirty="0">
                <a:sym typeface="Symbol" charset="2"/>
              </a:rPr>
              <a:t>[] = </a:t>
            </a:r>
            <a:r>
              <a:rPr lang="en-US" sz="2000" i="1" dirty="0">
                <a:sym typeface="Symbol" charset="2"/>
              </a:rPr>
              <a:t>t</a:t>
            </a:r>
            <a:r>
              <a:rPr lang="en-US" sz="2000" baseline="-25000" dirty="0">
                <a:sym typeface="Symbol" charset="2"/>
              </a:rPr>
              <a:t>2 </a:t>
            </a:r>
            <a:r>
              <a:rPr lang="en-US" sz="2000" dirty="0">
                <a:sym typeface="Symbol" charset="2"/>
              </a:rPr>
              <a:t>[</a:t>
            </a:r>
            <a:r>
              <a:rPr lang="en-US" sz="2000" dirty="0" err="1">
                <a:sym typeface="Symbol" charset="2"/>
              </a:rPr>
              <a:t></a:t>
            </a:r>
            <a:r>
              <a:rPr lang="en-US" sz="2000" dirty="0">
                <a:sym typeface="Symbol" charset="2"/>
              </a:rPr>
              <a:t>]   </a:t>
            </a:r>
            <a:r>
              <a:rPr lang="en-US" sz="2000" dirty="0" err="1">
                <a:sym typeface="Symbol" charset="2"/>
              </a:rPr>
              <a:t></a:t>
            </a:r>
            <a:r>
              <a:rPr lang="en-US" sz="2000" dirty="0">
                <a:sym typeface="Symbol" charset="2"/>
              </a:rPr>
              <a:t>   </a:t>
            </a:r>
            <a:r>
              <a:rPr lang="en-US" sz="2000" i="1" dirty="0">
                <a:sym typeface="Symbol" charset="2"/>
              </a:rPr>
              <a:t>t</a:t>
            </a:r>
            <a:r>
              <a:rPr lang="en-US" sz="2000" baseline="-25000" dirty="0">
                <a:sym typeface="Symbol" charset="2"/>
              </a:rPr>
              <a:t>1</a:t>
            </a:r>
            <a:r>
              <a:rPr lang="en-US" sz="2000" dirty="0">
                <a:sym typeface="Symbol" charset="2"/>
              </a:rPr>
              <a:t>[</a:t>
            </a:r>
            <a:r>
              <a:rPr lang="en-US" sz="2000" i="1" dirty="0">
                <a:sym typeface="Symbol" charset="2"/>
              </a:rPr>
              <a:t> </a:t>
            </a:r>
            <a:r>
              <a:rPr lang="en-US" sz="2000" dirty="0">
                <a:sym typeface="Symbol" charset="2"/>
              </a:rPr>
              <a:t>]  = </a:t>
            </a:r>
            <a:r>
              <a:rPr lang="en-US" sz="2000" i="1" dirty="0">
                <a:sym typeface="Symbol" charset="2"/>
              </a:rPr>
              <a:t>t</a:t>
            </a:r>
            <a:r>
              <a:rPr lang="en-US" sz="2000" baseline="-25000" dirty="0">
                <a:sym typeface="Symbol" charset="2"/>
              </a:rPr>
              <a:t>2 </a:t>
            </a:r>
            <a:r>
              <a:rPr lang="en-US" sz="2000" dirty="0">
                <a:sym typeface="Symbol" charset="2"/>
              </a:rPr>
              <a:t>[</a:t>
            </a:r>
            <a:r>
              <a:rPr lang="en-US" sz="2000" i="1" dirty="0" err="1">
                <a:sym typeface="Symbol" charset="2"/>
              </a:rPr>
              <a:t></a:t>
            </a:r>
            <a:r>
              <a:rPr lang="en-US" sz="2000" i="1" dirty="0">
                <a:sym typeface="Symbol" charset="2"/>
              </a:rPr>
              <a:t> </a:t>
            </a:r>
            <a:r>
              <a:rPr lang="en-US" sz="2000" dirty="0">
                <a:sym typeface="Symbol" charset="2"/>
              </a:rPr>
              <a:t>]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Example: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On this </a:t>
            </a:r>
            <a:r>
              <a:rPr lang="en-US" sz="2000" dirty="0">
                <a:solidFill>
                  <a:srgbClr val="FF0000"/>
                </a:solidFill>
              </a:rPr>
              <a:t>instance</a:t>
            </a:r>
            <a:r>
              <a:rPr lang="en-US" sz="2000" dirty="0"/>
              <a:t>,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 err="1">
                <a:sym typeface="Symbol" charset="2"/>
              </a:rPr>
              <a:t></a:t>
            </a:r>
            <a:r>
              <a:rPr lang="en-US" sz="2000" dirty="0">
                <a:sym typeface="Monotype Sorts" charset="2"/>
              </a:rPr>
              <a:t> </a:t>
            </a:r>
            <a:r>
              <a:rPr lang="en-US" sz="2000" i="1" dirty="0"/>
              <a:t>B</a:t>
            </a:r>
            <a:r>
              <a:rPr lang="en-US" sz="2000" dirty="0"/>
              <a:t> does </a:t>
            </a:r>
            <a:r>
              <a:rPr lang="en-US" sz="2000" b="1" dirty="0"/>
              <a:t>NOT</a:t>
            </a:r>
            <a:r>
              <a:rPr lang="en-US" sz="2000" dirty="0"/>
              <a:t> hold, but  </a:t>
            </a:r>
            <a:r>
              <a:rPr lang="en-US" sz="2000" i="1" dirty="0"/>
              <a:t>B</a:t>
            </a:r>
            <a:r>
              <a:rPr lang="en-US" sz="2000" dirty="0"/>
              <a:t> </a:t>
            </a:r>
            <a:r>
              <a:rPr lang="en-US" sz="2000" dirty="0" err="1">
                <a:sym typeface="Symbol" charset="2"/>
              </a:rPr>
              <a:t>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does hold.</a:t>
            </a:r>
            <a:endParaRPr lang="en-US" sz="2000" i="1" dirty="0">
              <a:sym typeface="Symbol" charset="2"/>
            </a:endParaRPr>
          </a:p>
        </p:txBody>
      </p:sp>
      <p:sp>
        <p:nvSpPr>
          <p:cNvPr id="125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Dependencies</a:t>
            </a:r>
          </a:p>
        </p:txBody>
      </p:sp>
      <p:sp>
        <p:nvSpPr>
          <p:cNvPr id="1250308" name="Text Box 4"/>
          <p:cNvSpPr txBox="1">
            <a:spLocks noChangeArrowheads="1"/>
          </p:cNvSpPr>
          <p:nvPr/>
        </p:nvSpPr>
        <p:spPr bwMode="auto">
          <a:xfrm>
            <a:off x="3505200" y="4572000"/>
            <a:ext cx="777875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lain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4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1     5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3	7</a:t>
            </a:r>
          </a:p>
        </p:txBody>
      </p:sp>
      <p:sp>
        <p:nvSpPr>
          <p:cNvPr id="1250309" name="Text Box 5"/>
          <p:cNvSpPr txBox="1">
            <a:spLocks noChangeArrowheads="1"/>
          </p:cNvSpPr>
          <p:nvPr/>
        </p:nvSpPr>
        <p:spPr bwMode="auto">
          <a:xfrm>
            <a:off x="3488382" y="4114800"/>
            <a:ext cx="830163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     B</a:t>
            </a:r>
          </a:p>
        </p:txBody>
      </p:sp>
    </p:spTree>
    <p:extLst>
      <p:ext uri="{BB962C8B-B14F-4D97-AF65-F5344CB8AC3E}">
        <p14:creationId xmlns:p14="http://schemas.microsoft.com/office/powerpoint/2010/main" val="217435947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Dependencies</a:t>
            </a:r>
          </a:p>
        </p:txBody>
      </p:sp>
      <p:sp>
        <p:nvSpPr>
          <p:cNvPr id="12513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6106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000" u="sng" dirty="0"/>
              <a:t>Difference between holding on an </a:t>
            </a:r>
            <a:r>
              <a:rPr lang="en-US" sz="2000" i="1" u="sng" dirty="0"/>
              <a:t>instance </a:t>
            </a:r>
            <a:r>
              <a:rPr lang="en-US" sz="2000" u="sng" dirty="0"/>
              <a:t>and holding on </a:t>
            </a:r>
            <a:r>
              <a:rPr lang="en-US" sz="2000" i="1" u="sng" dirty="0"/>
              <a:t>all legal relation</a:t>
            </a:r>
          </a:p>
          <a:p>
            <a:pPr marL="0" indent="0">
              <a:buNone/>
            </a:pPr>
            <a:endParaRPr lang="en-US" sz="2000" i="1" u="sng" dirty="0"/>
          </a:p>
          <a:p>
            <a:pPr marL="0" indent="0">
              <a:buNone/>
            </a:pPr>
            <a:endParaRPr lang="en-US" sz="20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FF0000"/>
                </a:solidFill>
              </a:rPr>
              <a:t>Name </a:t>
            </a:r>
            <a:r>
              <a:rPr lang="en-US" sz="2000" i="1" dirty="0">
                <a:solidFill>
                  <a:srgbClr val="FF0000"/>
                </a:solidFill>
                <a:sym typeface="Wingdings" charset="2"/>
              </a:rPr>
              <a:t> </a:t>
            </a:r>
            <a:r>
              <a:rPr lang="en-US" sz="2000" i="1" dirty="0" err="1">
                <a:solidFill>
                  <a:srgbClr val="FF0000"/>
                </a:solidFill>
                <a:sym typeface="Wingdings" charset="2"/>
              </a:rPr>
              <a:t>Tot_Cred</a:t>
            </a:r>
            <a:r>
              <a:rPr lang="en-US" sz="2000" i="1" dirty="0">
                <a:sym typeface="Wingdings" charset="2"/>
              </a:rPr>
              <a:t>           holds on this instance</a:t>
            </a:r>
          </a:p>
          <a:p>
            <a:pPr marL="0" indent="0">
              <a:buNone/>
            </a:pPr>
            <a:endParaRPr lang="en-US" sz="2000" i="1" dirty="0">
              <a:sym typeface="Wingdings" charset="2"/>
            </a:endParaRPr>
          </a:p>
          <a:p>
            <a:pPr marL="0" indent="0">
              <a:buNone/>
            </a:pPr>
            <a:r>
              <a:rPr lang="en-US" sz="2000" i="1" dirty="0">
                <a:sym typeface="Wingdings" charset="2"/>
              </a:rPr>
              <a:t>Is this a true functional dependency ? </a:t>
            </a:r>
            <a:r>
              <a:rPr lang="en-US" sz="2000" b="1" i="1" dirty="0">
                <a:solidFill>
                  <a:srgbClr val="FF0000"/>
                </a:solidFill>
                <a:sym typeface="Wingdings" charset="2"/>
              </a:rPr>
              <a:t>No</a:t>
            </a:r>
            <a:r>
              <a:rPr lang="en-US" sz="2000" i="1" dirty="0">
                <a:sym typeface="Wingdings" charset="2"/>
              </a:rPr>
              <a:t>.</a:t>
            </a:r>
          </a:p>
          <a:p>
            <a:pPr marL="0" indent="0">
              <a:buNone/>
            </a:pPr>
            <a:r>
              <a:rPr lang="en-US" sz="2000" i="1" dirty="0"/>
              <a:t>	Two students with the same name can have the different credits.</a:t>
            </a:r>
          </a:p>
          <a:p>
            <a:pPr marL="0" indent="0">
              <a:buNone/>
            </a:pPr>
            <a:r>
              <a:rPr lang="en-US" sz="2000" dirty="0"/>
              <a:t>Can’t draw conclusions based on a </a:t>
            </a:r>
            <a:r>
              <a:rPr lang="en-US" sz="2000" i="1" dirty="0"/>
              <a:t>single instance</a:t>
            </a:r>
          </a:p>
          <a:p>
            <a:pPr marL="0" indent="0">
              <a:buNone/>
            </a:pPr>
            <a:r>
              <a:rPr lang="en-US" sz="2000" i="1" dirty="0"/>
              <a:t>	</a:t>
            </a:r>
            <a:r>
              <a:rPr lang="en-US" sz="2000" dirty="0"/>
              <a:t>Need to use domain knowledge to decide which </a:t>
            </a:r>
            <a:r>
              <a:rPr lang="en-US" sz="2000" dirty="0" err="1"/>
              <a:t>FDs</a:t>
            </a:r>
            <a:r>
              <a:rPr lang="en-US" sz="2000" dirty="0"/>
              <a:t> hold</a:t>
            </a:r>
            <a:endParaRPr lang="en-US" sz="2000" i="1" dirty="0"/>
          </a:p>
        </p:txBody>
      </p:sp>
      <p:graphicFrame>
        <p:nvGraphicFramePr>
          <p:cNvPr id="7" name="Group 2">
            <a:extLst>
              <a:ext uri="{FF2B5EF4-FFF2-40B4-BE49-F238E27FC236}">
                <a16:creationId xmlns:a16="http://schemas.microsoft.com/office/drawing/2014/main" id="{93467336-8B54-5B41-BFFA-8B3451727EC3}"/>
              </a:ext>
            </a:extLst>
          </p:cNvPr>
          <p:cNvGraphicFramePr>
            <a:graphicFrameLocks noGrp="1"/>
          </p:cNvGraphicFramePr>
          <p:nvPr/>
        </p:nvGraphicFramePr>
        <p:xfrm>
          <a:off x="370114" y="1778000"/>
          <a:ext cx="8534400" cy="2032000"/>
        </p:xfrm>
        <a:graphic>
          <a:graphicData uri="http://schemas.openxmlformats.org/drawingml/2006/table">
            <a:tbl>
              <a:tblPr/>
              <a:tblGrid>
                <a:gridCol w="1447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6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student_id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dept_name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tot_cred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building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budget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John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Kirwan Hall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Comp. Sci.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Mike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Iribe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Center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Kirwan Hall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93204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table: R(</a:t>
            </a:r>
            <a:r>
              <a:rPr lang="en-US" u="sng" dirty="0"/>
              <a:t>A</a:t>
            </a:r>
            <a:r>
              <a:rPr lang="en-US" dirty="0"/>
              <a:t>, B, C):</a:t>
            </a:r>
          </a:p>
          <a:p>
            <a:pPr lvl="1"/>
            <a:r>
              <a:rPr lang="en-US" dirty="0"/>
              <a:t>With FDs: B </a:t>
            </a:r>
            <a:r>
              <a:rPr lang="en-US" dirty="0">
                <a:sym typeface="Wingdings"/>
              </a:rPr>
              <a:t> C, and A  BC</a:t>
            </a:r>
          </a:p>
          <a:p>
            <a:pPr lvl="1"/>
            <a:r>
              <a:rPr lang="en-US" dirty="0">
                <a:sym typeface="Wingdings"/>
              </a:rPr>
              <a:t>So “A” is a Key, but “B” is not</a:t>
            </a:r>
          </a:p>
          <a:p>
            <a:r>
              <a:rPr lang="en-US" dirty="0">
                <a:sym typeface="Wingdings"/>
              </a:rPr>
              <a:t>So: there is a FD whose left hand side is not a key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Leads to redundancy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FDs and Redundancy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0" y="3276600"/>
          <a:ext cx="2556491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600" b="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en-US" sz="1200" dirty="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9600" y="3505200"/>
            <a:ext cx="4956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Since B is not unique, it may be duplicated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Every time B is duplicated, so is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726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 a problem with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/>
              </a:rPr>
              <a:t> BC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/>
              </a:rPr>
              <a:t>              A can never be duplicated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34200" y="3581400"/>
            <a:ext cx="381000" cy="914400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696200" y="3581400"/>
            <a:ext cx="381000" cy="914400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696200" y="4419600"/>
            <a:ext cx="381000" cy="609600"/>
          </a:xfrm>
          <a:prstGeom prst="ellipse">
            <a:avLst/>
          </a:prstGeom>
          <a:noFill/>
          <a:ln w="38100" cmpd="sng">
            <a:solidFill>
              <a:srgbClr val="33C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934200" y="4419600"/>
            <a:ext cx="381000" cy="609600"/>
          </a:xfrm>
          <a:prstGeom prst="ellipse">
            <a:avLst/>
          </a:prstGeom>
          <a:noFill/>
          <a:ln w="38100" cmpd="sng">
            <a:solidFill>
              <a:srgbClr val="33C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00" y="60960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 a duplication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/>
              </a:rPr>
              <a:t> Two different tuples just happen to have the same value for 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>
          <a:xfrm rot="17050387">
            <a:off x="7434940" y="5761319"/>
            <a:ext cx="6858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0897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to split it up</a:t>
            </a:r>
            <a:endParaRPr lang="en-US" b="1" dirty="0">
              <a:solidFill>
                <a:srgbClr val="FF0000"/>
              </a:solidFill>
              <a:sym typeface="Wingding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FDs and Redundancy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2057400"/>
          <a:ext cx="1642091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600" b="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en-US" sz="1200" dirty="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05341" y="42672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 a duplication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/>
              </a:rPr>
              <a:t> Two different tuples just happen to have the same value for 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>
          <a:xfrm rot="17050387">
            <a:off x="4996540" y="3856319"/>
            <a:ext cx="6858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495800" y="2133600"/>
          <a:ext cx="16764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600" b="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en-US" sz="120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2486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dependencies and </a:t>
            </a:r>
            <a:r>
              <a:rPr lang="en-US" i="1" dirty="0"/>
              <a:t>keys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key </a:t>
            </a:r>
            <a:r>
              <a:rPr lang="en-US" dirty="0"/>
              <a:t>constraint is a specific form of a FD.</a:t>
            </a:r>
          </a:p>
          <a:p>
            <a:pPr lvl="1"/>
            <a:r>
              <a:rPr lang="en-US" dirty="0"/>
              <a:t>E.g. if </a:t>
            </a:r>
            <a:r>
              <a:rPr lang="en-US" i="1" dirty="0"/>
              <a:t>A </a:t>
            </a:r>
            <a:r>
              <a:rPr lang="en-US" dirty="0"/>
              <a:t>is a </a:t>
            </a:r>
            <a:r>
              <a:rPr lang="en-US" dirty="0" err="1"/>
              <a:t>superkey</a:t>
            </a:r>
            <a:r>
              <a:rPr lang="en-US" dirty="0"/>
              <a:t> for </a:t>
            </a:r>
            <a:r>
              <a:rPr lang="en-US" i="1" dirty="0"/>
              <a:t>R,</a:t>
            </a:r>
            <a:r>
              <a:rPr lang="en-US" dirty="0"/>
              <a:t> then:</a:t>
            </a:r>
          </a:p>
          <a:p>
            <a:pPr>
              <a:buNone/>
            </a:pPr>
            <a:r>
              <a:rPr lang="en-US" sz="2400" dirty="0"/>
              <a:t>			</a:t>
            </a:r>
            <a:r>
              <a:rPr lang="en-US" sz="2400" i="1" dirty="0"/>
              <a:t>A </a:t>
            </a:r>
            <a:r>
              <a:rPr lang="en-US" sz="2400" i="1" dirty="0" err="1">
                <a:sym typeface="Wingdings" charset="2"/>
              </a:rPr>
              <a:t></a:t>
            </a:r>
            <a:r>
              <a:rPr lang="en-US" sz="2400" i="1" dirty="0">
                <a:sym typeface="Wingdings" charset="2"/>
              </a:rPr>
              <a:t> R</a:t>
            </a:r>
            <a:endParaRPr lang="en-US" dirty="0"/>
          </a:p>
          <a:p>
            <a:pPr lvl="1"/>
            <a:r>
              <a:rPr lang="en-US" dirty="0"/>
              <a:t>Similarly for </a:t>
            </a:r>
            <a:r>
              <a:rPr lang="en-US" i="1" dirty="0"/>
              <a:t>candidate keys and primary keys.</a:t>
            </a:r>
          </a:p>
          <a:p>
            <a:pPr lvl="1"/>
            <a:endParaRPr lang="en-US" i="1" dirty="0"/>
          </a:p>
          <a:p>
            <a:pPr>
              <a:spcAft>
                <a:spcPts val="600"/>
              </a:spcAft>
            </a:pPr>
            <a:r>
              <a:rPr lang="en-US" dirty="0"/>
              <a:t>Deriving </a:t>
            </a:r>
            <a:r>
              <a:rPr lang="en-US" dirty="0" err="1"/>
              <a:t>FDs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A set of </a:t>
            </a:r>
            <a:r>
              <a:rPr lang="en-US" dirty="0" err="1"/>
              <a:t>FDs</a:t>
            </a:r>
            <a:r>
              <a:rPr lang="en-US" dirty="0"/>
              <a:t> may imply other </a:t>
            </a:r>
            <a:r>
              <a:rPr lang="en-US" dirty="0" err="1"/>
              <a:t>FDs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i="1" dirty="0"/>
              <a:t> e.g. If </a:t>
            </a:r>
            <a:r>
              <a:rPr lang="en-US" i="1" dirty="0">
                <a:solidFill>
                  <a:srgbClr val="FF0000"/>
                </a:solidFill>
              </a:rPr>
              <a:t>A </a:t>
            </a:r>
            <a:r>
              <a:rPr lang="en-US" i="1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 B,</a:t>
            </a:r>
            <a:r>
              <a:rPr lang="en-US" i="1" dirty="0">
                <a:sym typeface="Wingdings" charset="2"/>
              </a:rPr>
              <a:t> and 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B </a:t>
            </a:r>
            <a:r>
              <a:rPr lang="en-US" i="1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 C, </a:t>
            </a:r>
            <a:r>
              <a:rPr lang="en-US" i="1" dirty="0">
                <a:sym typeface="Wingdings" charset="2"/>
              </a:rPr>
              <a:t>then clearly 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A </a:t>
            </a:r>
            <a:r>
              <a:rPr lang="en-US" i="1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 C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Wingdings" charset="2"/>
              </a:rPr>
              <a:t>We will see a formal method for inferring this later</a:t>
            </a:r>
            <a:endParaRPr lang="en-US" dirty="0"/>
          </a:p>
        </p:txBody>
      </p:sp>
      <p:sp>
        <p:nvSpPr>
          <p:cNvPr id="125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385467090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None/>
            </a:pPr>
            <a:r>
              <a:rPr lang="en-US" dirty="0"/>
              <a:t>1. A </a:t>
            </a:r>
            <a:r>
              <a:rPr lang="en-US" dirty="0">
                <a:solidFill>
                  <a:srgbClr val="FF0000"/>
                </a:solidFill>
              </a:rPr>
              <a:t>relation instance</a:t>
            </a:r>
            <a:r>
              <a:rPr lang="en-US" dirty="0"/>
              <a:t> </a:t>
            </a:r>
            <a:r>
              <a:rPr lang="en-US" i="1" dirty="0" err="1"/>
              <a:t>r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satisfies</a:t>
            </a:r>
            <a:r>
              <a:rPr lang="en-US" i="1" dirty="0"/>
              <a:t> </a:t>
            </a:r>
            <a:r>
              <a:rPr lang="en-US" dirty="0"/>
              <a:t>a set of functional dependencies, </a:t>
            </a:r>
            <a:r>
              <a:rPr lang="en-US" i="1" dirty="0"/>
              <a:t>F</a:t>
            </a:r>
            <a:r>
              <a:rPr lang="en-US" dirty="0"/>
              <a:t>, if the </a:t>
            </a:r>
            <a:r>
              <a:rPr lang="en-US" dirty="0" err="1"/>
              <a:t>FDs</a:t>
            </a:r>
            <a:r>
              <a:rPr lang="en-US" dirty="0"/>
              <a:t> hold on the relation</a:t>
            </a:r>
          </a:p>
          <a:p>
            <a:pPr marL="1027113" lvl="2" indent="-533400"/>
            <a:endParaRPr lang="en-US" dirty="0"/>
          </a:p>
          <a:p>
            <a:pPr marL="533400" indent="-533400">
              <a:buNone/>
            </a:pPr>
            <a:r>
              <a:rPr lang="en-US" i="1" dirty="0"/>
              <a:t>2. F </a:t>
            </a:r>
            <a:r>
              <a:rPr lang="en-US" i="1" dirty="0">
                <a:solidFill>
                  <a:srgbClr val="FF0000"/>
                </a:solidFill>
              </a:rPr>
              <a:t>holds on</a:t>
            </a:r>
            <a:r>
              <a:rPr lang="en-US" i="1" dirty="0"/>
              <a:t> </a:t>
            </a: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relation schema</a:t>
            </a:r>
            <a:r>
              <a:rPr lang="en-US" dirty="0"/>
              <a:t> </a:t>
            </a:r>
            <a:r>
              <a:rPr lang="en-US" i="1" dirty="0"/>
              <a:t>R </a:t>
            </a:r>
            <a:r>
              <a:rPr lang="en-US" dirty="0"/>
              <a:t>if no legal (allowable) relation instance of </a:t>
            </a:r>
            <a:r>
              <a:rPr lang="en-US" i="1" dirty="0"/>
              <a:t>R </a:t>
            </a:r>
            <a:r>
              <a:rPr lang="en-US" dirty="0"/>
              <a:t>violates it</a:t>
            </a:r>
          </a:p>
          <a:p>
            <a:pPr marL="1027113" lvl="2" indent="-533400"/>
            <a:endParaRPr lang="en-US" dirty="0"/>
          </a:p>
          <a:p>
            <a:pPr marL="533400" indent="-533400">
              <a:buNone/>
            </a:pPr>
            <a:r>
              <a:rPr lang="en-US" dirty="0"/>
              <a:t>3. A functional dependency, </a:t>
            </a:r>
            <a:r>
              <a:rPr lang="en-US" i="1" dirty="0">
                <a:solidFill>
                  <a:srgbClr val="FF0000"/>
                </a:solidFill>
              </a:rPr>
              <a:t>A </a:t>
            </a:r>
            <a:r>
              <a:rPr lang="en-US" i="1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 B</a:t>
            </a:r>
            <a:r>
              <a:rPr lang="en-US" i="1" dirty="0">
                <a:sym typeface="Wingdings" charset="2"/>
              </a:rPr>
              <a:t>, </a:t>
            </a:r>
            <a:r>
              <a:rPr lang="en-US" dirty="0">
                <a:sym typeface="Wingdings" charset="2"/>
              </a:rPr>
              <a:t>is called 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trivial</a:t>
            </a:r>
            <a:r>
              <a:rPr lang="en-US" i="1" dirty="0">
                <a:sym typeface="Wingdings" charset="2"/>
              </a:rPr>
              <a:t> </a:t>
            </a:r>
            <a:r>
              <a:rPr lang="en-US" dirty="0">
                <a:sym typeface="Wingdings" charset="2"/>
              </a:rPr>
              <a:t>if:</a:t>
            </a:r>
          </a:p>
          <a:p>
            <a:pPr marL="788988" lvl="1" indent="-533400"/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i="0" dirty="0"/>
              <a:t> is a subset of </a:t>
            </a:r>
            <a:r>
              <a:rPr lang="en-US" dirty="0">
                <a:solidFill>
                  <a:srgbClr val="FF0000"/>
                </a:solidFill>
              </a:rPr>
              <a:t>A</a:t>
            </a:r>
          </a:p>
          <a:p>
            <a:pPr marL="788988" lvl="1" indent="-533400"/>
            <a:r>
              <a:rPr lang="en-US" i="0" dirty="0"/>
              <a:t>e.g.</a:t>
            </a:r>
            <a:r>
              <a:rPr lang="en-US" i="0" dirty="0">
                <a:solidFill>
                  <a:srgbClr val="FF0000"/>
                </a:solidFill>
              </a:rPr>
              <a:t>  </a:t>
            </a:r>
            <a:r>
              <a:rPr lang="en-US" i="0" dirty="0" err="1">
                <a:solidFill>
                  <a:srgbClr val="FF0000"/>
                </a:solidFill>
              </a:rPr>
              <a:t>Movieyear</a:t>
            </a:r>
            <a:r>
              <a:rPr lang="en-US" i="0" dirty="0">
                <a:solidFill>
                  <a:srgbClr val="FF0000"/>
                </a:solidFill>
              </a:rPr>
              <a:t>, length </a:t>
            </a:r>
            <a:r>
              <a:rPr lang="en-US" i="0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i="0" dirty="0">
                <a:solidFill>
                  <a:srgbClr val="FF0000"/>
                </a:solidFill>
                <a:sym typeface="Wingdings" charset="2"/>
              </a:rPr>
              <a:t> length</a:t>
            </a:r>
          </a:p>
          <a:p>
            <a:pPr marL="1027113" lvl="2" indent="-533400"/>
            <a:endParaRPr lang="en-US" dirty="0"/>
          </a:p>
          <a:p>
            <a:pPr marL="533400" indent="-533400">
              <a:buNone/>
            </a:pPr>
            <a:r>
              <a:rPr lang="en-US" dirty="0"/>
              <a:t>4. Given a set of functional dependencies, </a:t>
            </a:r>
            <a:r>
              <a:rPr lang="en-US" i="1" dirty="0"/>
              <a:t>F, </a:t>
            </a:r>
            <a:r>
              <a:rPr lang="en-US" dirty="0"/>
              <a:t>its </a:t>
            </a:r>
            <a:r>
              <a:rPr lang="en-US" i="1" dirty="0">
                <a:solidFill>
                  <a:srgbClr val="FF0000"/>
                </a:solidFill>
              </a:rPr>
              <a:t>closure</a:t>
            </a:r>
            <a:r>
              <a:rPr lang="en-US" i="1" dirty="0"/>
              <a:t>, </a:t>
            </a:r>
          </a:p>
          <a:p>
            <a:pPr>
              <a:buNone/>
            </a:pPr>
            <a:r>
              <a:rPr lang="en-US" i="1" dirty="0">
                <a:solidFill>
                  <a:srgbClr val="FF0000"/>
                </a:solidFill>
              </a:rPr>
              <a:t>    F</a:t>
            </a:r>
            <a:r>
              <a:rPr lang="en-US" i="1" baseline="30000" dirty="0">
                <a:solidFill>
                  <a:srgbClr val="FF0000"/>
                </a:solidFill>
              </a:rPr>
              <a:t>+ </a:t>
            </a:r>
            <a:r>
              <a:rPr lang="en-US" i="1" dirty="0"/>
              <a:t>, </a:t>
            </a:r>
            <a:r>
              <a:rPr lang="en-US" dirty="0"/>
              <a:t>is all the </a:t>
            </a:r>
            <a:r>
              <a:rPr lang="en-US" dirty="0" err="1"/>
              <a:t>FDs</a:t>
            </a:r>
            <a:r>
              <a:rPr lang="en-US" dirty="0"/>
              <a:t> that are implied by </a:t>
            </a:r>
            <a:r>
              <a:rPr lang="en-US" dirty="0" err="1"/>
              <a:t>FDs</a:t>
            </a:r>
            <a:r>
              <a:rPr lang="en-US" dirty="0"/>
              <a:t> in </a:t>
            </a:r>
            <a:r>
              <a:rPr lang="en-US" i="1" dirty="0"/>
              <a:t>F. </a:t>
            </a:r>
          </a:p>
          <a:p>
            <a:pPr marL="533400" indent="-533400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5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25199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355" grpId="0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41681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/>
              <a:t>Design: E/R Models and Normalization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403742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FDs: Armstrong Axioms, etc.</a:t>
            </a:r>
          </a:p>
        </p:txBody>
      </p:sp>
    </p:spTree>
    <p:extLst>
      <p:ext uri="{BB962C8B-B14F-4D97-AF65-F5344CB8AC3E}">
        <p14:creationId xmlns:p14="http://schemas.microsoft.com/office/powerpoint/2010/main" val="338757727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 8.4.1, 8.4.2, 8.4.3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Closure of an attribute and attribute set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Armstrong Axioms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Extraneous Attributes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Canonical Cover</a:t>
            </a:r>
          </a:p>
          <a:p>
            <a:pPr lvl="5">
              <a:lnSpc>
                <a:spcPct val="150000"/>
              </a:lnSpc>
            </a:pPr>
            <a:endParaRPr lang="en-US" dirty="0">
              <a:solidFill>
                <a:schemeClr val="accent2"/>
              </a:solidFill>
              <a:latin typeface="Calibri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alibri" charset="0"/>
              </a:rPr>
              <a:t>Sufficient to get a high-level idea of these – don’t need to understand the entire theory to follow rest of this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Working with Functional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230982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46235858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915400" cy="5105400"/>
          </a:xfrm>
        </p:spPr>
        <p:txBody>
          <a:bodyPr/>
          <a:lstStyle/>
          <a:p>
            <a:r>
              <a:rPr lang="en-US" dirty="0"/>
              <a:t>Given a set of functional dependencies, </a:t>
            </a:r>
            <a:r>
              <a:rPr lang="en-US" i="1" dirty="0"/>
              <a:t>F, </a:t>
            </a:r>
            <a:r>
              <a:rPr lang="en-US" dirty="0"/>
              <a:t>its </a:t>
            </a:r>
            <a:r>
              <a:rPr lang="en-US" i="1" dirty="0"/>
              <a:t>closure, F</a:t>
            </a:r>
            <a:r>
              <a:rPr lang="en-US" i="1" baseline="30000" dirty="0"/>
              <a:t>+ </a:t>
            </a:r>
            <a:r>
              <a:rPr lang="en-US" i="1" dirty="0"/>
              <a:t>, </a:t>
            </a:r>
            <a:r>
              <a:rPr lang="en-US" dirty="0"/>
              <a:t>is all </a:t>
            </a:r>
            <a:r>
              <a:rPr lang="en-US" dirty="0" err="1"/>
              <a:t>FDs</a:t>
            </a:r>
            <a:r>
              <a:rPr lang="en-US" dirty="0"/>
              <a:t> that are implied by </a:t>
            </a:r>
            <a:r>
              <a:rPr lang="en-US" dirty="0" err="1"/>
              <a:t>FDs</a:t>
            </a:r>
            <a:r>
              <a:rPr lang="en-US" dirty="0"/>
              <a:t> in </a:t>
            </a:r>
            <a:r>
              <a:rPr lang="en-US" i="1" dirty="0"/>
              <a:t>F. </a:t>
            </a:r>
          </a:p>
          <a:p>
            <a:pPr lvl="1"/>
            <a:r>
              <a:rPr lang="en-US" i="1" dirty="0"/>
              <a:t>e.g. If </a:t>
            </a:r>
            <a:r>
              <a:rPr lang="en-US" i="1" dirty="0">
                <a:solidFill>
                  <a:srgbClr val="FF0000"/>
                </a:solidFill>
              </a:rPr>
              <a:t>A </a:t>
            </a:r>
            <a:r>
              <a:rPr lang="en-US" i="1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 B,</a:t>
            </a:r>
            <a:r>
              <a:rPr lang="en-US" i="1" dirty="0">
                <a:sym typeface="Wingdings" charset="2"/>
              </a:rPr>
              <a:t> and 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B </a:t>
            </a:r>
            <a:r>
              <a:rPr lang="en-US" i="1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 C,</a:t>
            </a:r>
            <a:r>
              <a:rPr lang="en-US" i="1" dirty="0">
                <a:sym typeface="Wingdings" charset="2"/>
              </a:rPr>
              <a:t>   then clearly 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A </a:t>
            </a:r>
            <a:r>
              <a:rPr lang="en-US" i="1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i="1" dirty="0">
                <a:solidFill>
                  <a:srgbClr val="FF0000"/>
                </a:solidFill>
                <a:sym typeface="Wingdings" charset="2"/>
              </a:rPr>
              <a:t> C</a:t>
            </a:r>
          </a:p>
          <a:p>
            <a:pPr lvl="1"/>
            <a:endParaRPr lang="en-US" i="1" dirty="0">
              <a:solidFill>
                <a:srgbClr val="FF0000"/>
              </a:solidFill>
              <a:sym typeface="Wingdings" charset="2"/>
            </a:endParaRPr>
          </a:p>
          <a:p>
            <a:r>
              <a:rPr lang="en-US" dirty="0"/>
              <a:t>We can find F</a:t>
            </a:r>
            <a:r>
              <a:rPr lang="en-US" i="1" dirty="0"/>
              <a:t>+ </a:t>
            </a:r>
            <a:r>
              <a:rPr lang="en-US" dirty="0"/>
              <a:t>by applying </a:t>
            </a:r>
            <a:r>
              <a:rPr lang="en-US" dirty="0">
                <a:solidFill>
                  <a:srgbClr val="FF0000"/>
                </a:solidFill>
              </a:rPr>
              <a:t>Armstrong’s Axioms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</a:t>
            </a:r>
            <a:r>
              <a:rPr lang="en-US" dirty="0" err="1">
                <a:sym typeface="Symbol" charset="2"/>
              </a:rPr>
              <a:t>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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</a:t>
            </a:r>
            <a:r>
              <a:rPr lang="en-US" dirty="0">
                <a:sym typeface="Symbol" charset="2"/>
              </a:rPr>
              <a:t>, then </a:t>
            </a:r>
            <a:r>
              <a:rPr lang="en-US" dirty="0" err="1">
                <a:sym typeface="Symbol" charset="2"/>
              </a:rPr>
              <a:t>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 err="1">
                <a:sym typeface="Symbol" charset="2"/>
              </a:rPr>
              <a:t></a:t>
            </a:r>
            <a:r>
              <a:rPr lang="en-US" dirty="0">
                <a:sym typeface="Symbol" charset="2"/>
              </a:rPr>
              <a:t>                      </a:t>
            </a:r>
            <a:r>
              <a:rPr lang="en-US" b="1" dirty="0">
                <a:sym typeface="Symbol" charset="2"/>
              </a:rPr>
              <a:t>(reflexivity)</a:t>
            </a:r>
            <a:endParaRPr lang="en-US" dirty="0">
              <a:sym typeface="Symbol" charset="2"/>
            </a:endParaRPr>
          </a:p>
          <a:p>
            <a:pPr lvl="1"/>
            <a:r>
              <a:rPr lang="en-US" dirty="0">
                <a:sym typeface="Symbol" charset="2"/>
              </a:rPr>
              <a:t>if </a:t>
            </a:r>
            <a:r>
              <a:rPr lang="en-US" dirty="0" err="1">
                <a:sym typeface="Symbol" charset="2"/>
              </a:rPr>
              <a:t>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 err="1">
                <a:sym typeface="Symbol" charset="2"/>
              </a:rPr>
              <a:t></a:t>
            </a:r>
            <a:r>
              <a:rPr lang="en-US" dirty="0">
                <a:sym typeface="Symbol" charset="2"/>
              </a:rPr>
              <a:t>, then </a:t>
            </a:r>
            <a:r>
              <a:rPr lang="en-US" dirty="0" err="1">
                <a:sym typeface="Symbol" charset="2"/>
              </a:rPr>
              <a:t>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 err="1">
                <a:sym typeface="Symbol" charset="2"/>
              </a:rPr>
              <a:t>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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 err="1">
                <a:sym typeface="Symbol" charset="2"/>
              </a:rPr>
              <a:t></a:t>
            </a:r>
            <a:r>
              <a:rPr lang="en-US" dirty="0">
                <a:sym typeface="Symbol" charset="2"/>
              </a:rPr>
              <a:t>               </a:t>
            </a:r>
            <a:r>
              <a:rPr lang="en-US" b="1" dirty="0">
                <a:sym typeface="Symbol" charset="2"/>
              </a:rPr>
              <a:t>(augmentation)</a:t>
            </a:r>
            <a:endParaRPr lang="en-US" dirty="0">
              <a:sym typeface="Symbol" charset="2"/>
            </a:endParaRPr>
          </a:p>
          <a:p>
            <a:pPr lvl="1"/>
            <a:r>
              <a:rPr lang="en-US" dirty="0">
                <a:sym typeface="Symbol" charset="2"/>
              </a:rPr>
              <a:t>if </a:t>
            </a:r>
            <a:r>
              <a:rPr lang="en-US" dirty="0" err="1">
                <a:sym typeface="Symbol" charset="2"/>
              </a:rPr>
              <a:t>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 err="1">
                <a:sym typeface="Symbol" charset="2"/>
              </a:rPr>
              <a:t></a:t>
            </a:r>
            <a:r>
              <a:rPr lang="en-US" dirty="0">
                <a:sym typeface="Symbol" charset="2"/>
              </a:rPr>
              <a:t>, and </a:t>
            </a:r>
            <a:r>
              <a:rPr lang="en-US" dirty="0" err="1">
                <a:sym typeface="Symbol" charset="2"/>
              </a:rPr>
              <a:t>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</a:t>
            </a:r>
            <a:r>
              <a:rPr lang="en-US" dirty="0">
                <a:sym typeface="Monotype Sorts" charset="2"/>
              </a:rPr>
              <a:t>, then </a:t>
            </a:r>
            <a:r>
              <a:rPr lang="en-US" dirty="0" err="1">
                <a:sym typeface="Symbol" charset="2"/>
              </a:rPr>
              <a:t>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</a:t>
            </a:r>
            <a:r>
              <a:rPr lang="en-US" dirty="0">
                <a:sym typeface="Greek Symbols" pitchFamily="18" charset="2"/>
              </a:rPr>
              <a:t>   </a:t>
            </a:r>
            <a:r>
              <a:rPr lang="en-US" b="1" dirty="0">
                <a:sym typeface="Greek Symbols" pitchFamily="18" charset="2"/>
              </a:rPr>
              <a:t>(transitivity)</a:t>
            </a:r>
          </a:p>
          <a:p>
            <a:endParaRPr lang="en-US" dirty="0">
              <a:sym typeface="Greek Symbols" pitchFamily="18" charset="2"/>
            </a:endParaRPr>
          </a:p>
          <a:p>
            <a:r>
              <a:rPr lang="en-US" dirty="0">
                <a:sym typeface="Greek Symbols" pitchFamily="18" charset="2"/>
              </a:rPr>
              <a:t>These rules are </a:t>
            </a:r>
          </a:p>
          <a:p>
            <a:pPr lvl="1"/>
            <a:r>
              <a:rPr lang="en-US" dirty="0">
                <a:sym typeface="Greek Symbols" pitchFamily="18" charset="2"/>
              </a:rPr>
              <a:t>sound (generate only functional dependencies that actually hold) </a:t>
            </a:r>
          </a:p>
          <a:p>
            <a:pPr lvl="1"/>
            <a:r>
              <a:rPr lang="en-US" dirty="0">
                <a:sym typeface="Greek Symbols" pitchFamily="18" charset="2"/>
              </a:rPr>
              <a:t>complete (generate all functional dependencies that hold)</a:t>
            </a:r>
            <a:endParaRPr lang="en-US" i="1" dirty="0">
              <a:solidFill>
                <a:srgbClr val="FF0000"/>
              </a:solidFill>
              <a:sym typeface="Wingdings" charset="2"/>
            </a:endParaRPr>
          </a:p>
          <a:p>
            <a:endParaRPr lang="en-US" i="1" dirty="0">
              <a:solidFill>
                <a:srgbClr val="FF0000"/>
              </a:solidFill>
              <a:sym typeface="Wingdings" charset="2"/>
            </a:endParaRPr>
          </a:p>
        </p:txBody>
      </p:sp>
      <p:sp>
        <p:nvSpPr>
          <p:cNvPr id="12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Closure </a:t>
            </a:r>
          </a:p>
        </p:txBody>
      </p:sp>
    </p:spTree>
    <p:extLst>
      <p:ext uri="{BB962C8B-B14F-4D97-AF65-F5344CB8AC3E}">
        <p14:creationId xmlns:p14="http://schemas.microsoft.com/office/powerpoint/2010/main" val="191363972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3" name="Rectangle 3"/>
          <p:cNvSpPr>
            <a:spLocks noGrp="1" noChangeArrowheads="1"/>
          </p:cNvSpPr>
          <p:nvPr>
            <p:ph idx="1"/>
          </p:nvPr>
        </p:nvSpPr>
        <p:spPr>
          <a:xfrm>
            <a:off x="0" y="1219200"/>
            <a:ext cx="9144000" cy="5105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>
                <a:sym typeface="Symbol" charset="2"/>
              </a:rPr>
              <a:t>If  </a:t>
            </a:r>
            <a:r>
              <a:rPr lang="en-US">
                <a:sym typeface="Monotype Sorts" charset="2"/>
              </a:rPr>
              <a:t> </a:t>
            </a:r>
            <a:r>
              <a:rPr lang="en-US" i="1">
                <a:sym typeface="Symbol" charset="2"/>
              </a:rPr>
              <a:t> a</a:t>
            </a:r>
            <a:r>
              <a:rPr lang="en-US">
                <a:sym typeface="Symbol" charset="2"/>
              </a:rPr>
              <a:t>nd </a:t>
            </a:r>
            <a:r>
              <a:rPr lang="en-US" i="1">
                <a:sym typeface="Symbol" charset="2"/>
              </a:rPr>
              <a:t> </a:t>
            </a:r>
            <a:r>
              <a:rPr lang="en-US">
                <a:sym typeface="Symbol" charset="2"/>
              </a:rPr>
              <a:t></a:t>
            </a:r>
            <a:r>
              <a:rPr lang="en-US">
                <a:sym typeface="Monotype Sorts" charset="2"/>
              </a:rPr>
              <a:t> </a:t>
            </a:r>
            <a:r>
              <a:rPr lang="en-US">
                <a:sym typeface="Symbol" charset="2"/>
              </a:rPr>
              <a:t></a:t>
            </a:r>
            <a:r>
              <a:rPr lang="en-US">
                <a:sym typeface="Monotype Sorts" charset="2"/>
              </a:rPr>
              <a:t>, then</a:t>
            </a:r>
            <a:r>
              <a:rPr lang="en-US">
                <a:sym typeface="Wingdings" charset="2"/>
              </a:rPr>
              <a:t> </a:t>
            </a:r>
            <a:r>
              <a:rPr lang="en-US">
                <a:sym typeface="Symbol" charset="2"/>
              </a:rPr>
              <a:t> </a:t>
            </a:r>
            <a:r>
              <a:rPr lang="en-US">
                <a:sym typeface="Monotype Sorts" charset="2"/>
              </a:rPr>
              <a:t> </a:t>
            </a:r>
            <a:r>
              <a:rPr lang="en-US" i="1">
                <a:sym typeface="Symbol" charset="2"/>
              </a:rPr>
              <a:t> </a:t>
            </a:r>
            <a:r>
              <a:rPr lang="en-US">
                <a:sym typeface="Symbol" charset="2"/>
              </a:rPr>
              <a:t></a:t>
            </a:r>
            <a:r>
              <a:rPr lang="en-US">
                <a:sym typeface="Greek Symbols" pitchFamily="18" charset="2"/>
              </a:rPr>
              <a:t> </a:t>
            </a:r>
            <a:r>
              <a:rPr lang="en-US" b="1">
                <a:sym typeface="Greek Symbols" pitchFamily="18" charset="2"/>
              </a:rPr>
              <a:t>(union)</a:t>
            </a:r>
            <a:endParaRPr lang="en-US">
              <a:sym typeface="Greek Symbols" pitchFamily="18" charset="2"/>
            </a:endParaRPr>
          </a:p>
          <a:p>
            <a:pPr>
              <a:lnSpc>
                <a:spcPct val="130000"/>
              </a:lnSpc>
            </a:pPr>
            <a:r>
              <a:rPr lang="en-US">
                <a:sym typeface="Greek Symbols" pitchFamily="18" charset="2"/>
              </a:rPr>
              <a:t>If </a:t>
            </a:r>
            <a:r>
              <a:rPr lang="en-US">
                <a:sym typeface="Symbol" charset="2"/>
              </a:rPr>
              <a:t> </a:t>
            </a:r>
            <a:r>
              <a:rPr lang="en-US">
                <a:sym typeface="Monotype Sorts" charset="2"/>
              </a:rPr>
              <a:t> </a:t>
            </a:r>
            <a:r>
              <a:rPr lang="en-US" i="1">
                <a:sym typeface="Symbol" charset="2"/>
              </a:rPr>
              <a:t> </a:t>
            </a:r>
            <a:r>
              <a:rPr lang="en-US">
                <a:sym typeface="Symbol" charset="2"/>
              </a:rPr>
              <a:t></a:t>
            </a:r>
            <a:r>
              <a:rPr lang="en-US">
                <a:sym typeface="Monotype Sorts" charset="2"/>
              </a:rPr>
              <a:t>, then </a:t>
            </a:r>
            <a:r>
              <a:rPr lang="en-US">
                <a:sym typeface="Symbol" charset="2"/>
              </a:rPr>
              <a:t> </a:t>
            </a:r>
            <a:r>
              <a:rPr lang="en-US">
                <a:sym typeface="Monotype Sorts" charset="2"/>
              </a:rPr>
              <a:t> </a:t>
            </a:r>
            <a:r>
              <a:rPr lang="en-US" i="1">
                <a:sym typeface="Symbol" charset="2"/>
              </a:rPr>
              <a:t> </a:t>
            </a:r>
            <a:r>
              <a:rPr lang="en-US">
                <a:sym typeface="Symbol" charset="2"/>
              </a:rPr>
              <a:t>and </a:t>
            </a:r>
            <a:r>
              <a:rPr lang="en-US" i="1">
                <a:sym typeface="Symbol" charset="2"/>
              </a:rPr>
              <a:t> </a:t>
            </a:r>
            <a:r>
              <a:rPr lang="en-US">
                <a:sym typeface="Symbol" charset="2"/>
              </a:rPr>
              <a:t></a:t>
            </a:r>
            <a:r>
              <a:rPr lang="en-US">
                <a:sym typeface="Monotype Sorts" charset="2"/>
              </a:rPr>
              <a:t> </a:t>
            </a:r>
            <a:r>
              <a:rPr lang="en-US">
                <a:sym typeface="Symbol" charset="2"/>
              </a:rPr>
              <a:t></a:t>
            </a:r>
            <a:r>
              <a:rPr lang="en-US">
                <a:sym typeface="Monotype Sorts" charset="2"/>
              </a:rPr>
              <a:t> </a:t>
            </a:r>
            <a:r>
              <a:rPr lang="en-US" b="1">
                <a:sym typeface="Monotype Sorts" charset="2"/>
              </a:rPr>
              <a:t>(decomposition)</a:t>
            </a:r>
            <a:endParaRPr lang="en-US">
              <a:sym typeface="Monotype Sorts" charset="2"/>
            </a:endParaRPr>
          </a:p>
          <a:p>
            <a:pPr>
              <a:lnSpc>
                <a:spcPct val="130000"/>
              </a:lnSpc>
            </a:pPr>
            <a:r>
              <a:rPr lang="en-US">
                <a:sym typeface="Monotype Sorts" charset="2"/>
              </a:rPr>
              <a:t>If </a:t>
            </a:r>
            <a:r>
              <a:rPr lang="en-US">
                <a:sym typeface="Symbol" charset="2"/>
              </a:rPr>
              <a:t> </a:t>
            </a:r>
            <a:r>
              <a:rPr lang="en-US">
                <a:sym typeface="Monotype Sorts" charset="2"/>
              </a:rPr>
              <a:t> </a:t>
            </a:r>
            <a:r>
              <a:rPr lang="en-US" i="1">
                <a:sym typeface="Symbol" charset="2"/>
              </a:rPr>
              <a:t>  </a:t>
            </a:r>
            <a:r>
              <a:rPr lang="en-US">
                <a:sym typeface="Symbol" charset="2"/>
              </a:rPr>
              <a:t>and </a:t>
            </a:r>
            <a:r>
              <a:rPr lang="en-US">
                <a:sym typeface="Greek Symbols" pitchFamily="18" charset="2"/>
              </a:rPr>
              <a:t> </a:t>
            </a:r>
            <a:r>
              <a:rPr lang="en-US" i="1">
                <a:sym typeface="Symbol" charset="2"/>
              </a:rPr>
              <a:t> </a:t>
            </a:r>
            <a:r>
              <a:rPr lang="en-US">
                <a:sym typeface="Symbol" charset="2"/>
              </a:rPr>
              <a:t></a:t>
            </a:r>
            <a:r>
              <a:rPr lang="en-US">
                <a:sym typeface="Monotype Sorts" charset="2"/>
              </a:rPr>
              <a:t> </a:t>
            </a:r>
            <a:r>
              <a:rPr lang="en-US">
                <a:sym typeface="Symbol" charset="2"/>
              </a:rPr>
              <a:t></a:t>
            </a:r>
            <a:r>
              <a:rPr lang="en-US">
                <a:sym typeface="Greek Symbols" pitchFamily="18" charset="2"/>
              </a:rPr>
              <a:t>, then </a:t>
            </a:r>
            <a:r>
              <a:rPr lang="en-US">
                <a:sym typeface="Symbol" charset="2"/>
              </a:rPr>
              <a:t> </a:t>
            </a:r>
            <a:r>
              <a:rPr lang="en-US">
                <a:sym typeface="Greek Symbols" pitchFamily="18" charset="2"/>
              </a:rPr>
              <a:t> </a:t>
            </a:r>
            <a:r>
              <a:rPr lang="en-US">
                <a:sym typeface="Symbol" charset="2"/>
              </a:rPr>
              <a:t></a:t>
            </a:r>
            <a:r>
              <a:rPr lang="en-US">
                <a:sym typeface="Monotype Sorts" charset="2"/>
              </a:rPr>
              <a:t> </a:t>
            </a:r>
            <a:r>
              <a:rPr lang="en-US">
                <a:sym typeface="Symbol" charset="2"/>
              </a:rPr>
              <a:t> </a:t>
            </a:r>
            <a:r>
              <a:rPr lang="en-US" b="1">
                <a:sym typeface="Greek Symbols" pitchFamily="18" charset="2"/>
              </a:rPr>
              <a:t>(pseudotransitivity)</a:t>
            </a:r>
            <a:endParaRPr lang="en-US">
              <a:sym typeface="Greek Symbols" pitchFamily="18" charset="2"/>
            </a:endParaRPr>
          </a:p>
          <a:p>
            <a:pPr>
              <a:lnSpc>
                <a:spcPct val="130000"/>
              </a:lnSpc>
            </a:pPr>
            <a:endParaRPr lang="en-US">
              <a:sym typeface="Greek Symbols" pitchFamily="18" charset="2"/>
            </a:endParaRPr>
          </a:p>
          <a:p>
            <a:pPr>
              <a:lnSpc>
                <a:spcPct val="130000"/>
              </a:lnSpc>
            </a:pPr>
            <a:r>
              <a:rPr lang="en-US">
                <a:sym typeface="Greek Symbols" pitchFamily="18" charset="2"/>
              </a:rPr>
              <a:t>The above rules can be inferred from Armstrong’s axioms.</a:t>
            </a:r>
          </a:p>
          <a:p>
            <a:pPr>
              <a:lnSpc>
                <a:spcPct val="130000"/>
              </a:lnSpc>
            </a:pPr>
            <a:endParaRPr lang="en-US"/>
          </a:p>
        </p:txBody>
      </p:sp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rules</a:t>
            </a:r>
          </a:p>
        </p:txBody>
      </p:sp>
    </p:spTree>
    <p:extLst>
      <p:ext uri="{BB962C8B-B14F-4D97-AF65-F5344CB8AC3E}">
        <p14:creationId xmlns:p14="http://schemas.microsoft.com/office/powerpoint/2010/main" val="271470377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667" name="Rectangle 3"/>
          <p:cNvSpPr>
            <a:spLocks noGrp="1" noChangeArrowheads="1"/>
          </p:cNvSpPr>
          <p:nvPr>
            <p:ph idx="1"/>
          </p:nvPr>
        </p:nvSpPr>
        <p:spPr>
          <a:xfrm>
            <a:off x="895350" y="1163638"/>
            <a:ext cx="8248650" cy="56007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803275" algn="l"/>
              </a:tabLst>
            </a:pPr>
            <a:r>
              <a:rPr lang="en-US" sz="2000" i="1"/>
              <a:t>R = (A, B, C, G, H, I)</a:t>
            </a:r>
            <a:br>
              <a:rPr lang="en-US" sz="2000" i="1"/>
            </a:br>
            <a:r>
              <a:rPr lang="en-US" sz="2000" i="1"/>
              <a:t>F = </a:t>
            </a:r>
            <a:r>
              <a:rPr lang="en-US" sz="2000"/>
              <a:t>{  </a:t>
            </a:r>
            <a:r>
              <a:rPr lang="en-US" sz="2000" i="1">
                <a:sym typeface="Iconic Symbols Ext" pitchFamily="2" charset="2"/>
              </a:rPr>
              <a:t>A </a:t>
            </a:r>
            <a:r>
              <a:rPr lang="en-US" sz="2000">
                <a:sym typeface="Symbol" charset="2"/>
              </a:rPr>
              <a:t></a:t>
            </a:r>
            <a:r>
              <a:rPr lang="en-US" sz="2000">
                <a:sym typeface="Monotype Sorts" charset="2"/>
              </a:rPr>
              <a:t> </a:t>
            </a:r>
            <a:r>
              <a:rPr lang="en-US" sz="2000" i="1">
                <a:sym typeface="Monotype Sorts" charset="2"/>
              </a:rPr>
              <a:t>B</a:t>
            </a:r>
            <a:br>
              <a:rPr lang="en-US" sz="2000" i="1">
                <a:sym typeface="Monotype Sorts" charset="2"/>
              </a:rPr>
            </a:br>
            <a:r>
              <a:rPr lang="en-US" sz="2000" i="1">
                <a:sym typeface="Monotype Sorts" charset="2"/>
              </a:rPr>
              <a:t>	   </a:t>
            </a:r>
            <a:r>
              <a:rPr lang="en-US" sz="2000" i="1">
                <a:sym typeface="Iconic Symbols Ext" pitchFamily="2" charset="2"/>
              </a:rPr>
              <a:t>A </a:t>
            </a:r>
            <a:r>
              <a:rPr lang="en-US" sz="2000">
                <a:sym typeface="Symbol" charset="2"/>
              </a:rPr>
              <a:t></a:t>
            </a:r>
            <a:r>
              <a:rPr lang="en-US" sz="2000">
                <a:sym typeface="Monotype Sorts" charset="2"/>
              </a:rPr>
              <a:t> </a:t>
            </a:r>
            <a:r>
              <a:rPr lang="en-US" sz="2000" i="1">
                <a:sym typeface="Monotype Sorts" charset="2"/>
              </a:rPr>
              <a:t>C</a:t>
            </a:r>
            <a:br>
              <a:rPr lang="en-US" sz="2000" i="1">
                <a:sym typeface="Monotype Sorts" charset="2"/>
              </a:rPr>
            </a:br>
            <a:r>
              <a:rPr lang="en-US" sz="2000" i="1">
                <a:sym typeface="Monotype Sorts" charset="2"/>
              </a:rPr>
              <a:t>	</a:t>
            </a:r>
            <a:r>
              <a:rPr lang="en-US" sz="2000" i="1">
                <a:sym typeface="Iconic Symbols Ext" pitchFamily="2" charset="2"/>
              </a:rPr>
              <a:t>CG </a:t>
            </a:r>
            <a:r>
              <a:rPr lang="en-US" sz="2000">
                <a:sym typeface="Symbol" charset="2"/>
              </a:rPr>
              <a:t></a:t>
            </a:r>
            <a:r>
              <a:rPr lang="en-US" sz="2000">
                <a:sym typeface="Monotype Sorts" charset="2"/>
              </a:rPr>
              <a:t> </a:t>
            </a:r>
            <a:r>
              <a:rPr lang="en-US" sz="2000" i="1">
                <a:sym typeface="Monotype Sorts" charset="2"/>
              </a:rPr>
              <a:t>H</a:t>
            </a:r>
            <a:br>
              <a:rPr lang="en-US" sz="2000" i="1">
                <a:sym typeface="Monotype Sorts" charset="2"/>
              </a:rPr>
            </a:br>
            <a:r>
              <a:rPr lang="en-US" sz="2000" i="1">
                <a:sym typeface="Monotype Sorts" charset="2"/>
              </a:rPr>
              <a:t>	</a:t>
            </a:r>
            <a:r>
              <a:rPr lang="en-US" sz="2000" i="1">
                <a:sym typeface="Iconic Symbols Ext" pitchFamily="2" charset="2"/>
              </a:rPr>
              <a:t>CG </a:t>
            </a:r>
            <a:r>
              <a:rPr lang="en-US" sz="2000">
                <a:sym typeface="Symbol" charset="2"/>
              </a:rPr>
              <a:t></a:t>
            </a:r>
            <a:r>
              <a:rPr lang="en-US" sz="2000">
                <a:sym typeface="Monotype Sorts" charset="2"/>
              </a:rPr>
              <a:t> </a:t>
            </a:r>
            <a:r>
              <a:rPr lang="en-US" sz="2000" i="1">
                <a:sym typeface="Monotype Sorts" charset="2"/>
              </a:rPr>
              <a:t>I</a:t>
            </a:r>
            <a:br>
              <a:rPr lang="en-US" sz="2000" i="1">
                <a:sym typeface="Monotype Sorts" charset="2"/>
              </a:rPr>
            </a:br>
            <a:r>
              <a:rPr lang="en-US" sz="2000" i="1">
                <a:sym typeface="Monotype Sorts" charset="2"/>
              </a:rPr>
              <a:t>	   </a:t>
            </a:r>
            <a:r>
              <a:rPr lang="en-US" sz="2000" i="1">
                <a:sym typeface="Iconic Symbols Ext" pitchFamily="2" charset="2"/>
              </a:rPr>
              <a:t>B </a:t>
            </a:r>
            <a:r>
              <a:rPr lang="en-US" sz="2000">
                <a:sym typeface="Symbol" charset="2"/>
              </a:rPr>
              <a:t></a:t>
            </a:r>
            <a:r>
              <a:rPr lang="en-US" sz="2000">
                <a:sym typeface="Monotype Sorts" charset="2"/>
              </a:rPr>
              <a:t> </a:t>
            </a:r>
            <a:r>
              <a:rPr lang="en-US" sz="2000" i="1">
                <a:sym typeface="Monotype Sorts" charset="2"/>
              </a:rPr>
              <a:t>H</a:t>
            </a:r>
            <a:r>
              <a:rPr lang="en-US" sz="2000">
                <a:sym typeface="Monotype Sorts" charset="2"/>
              </a:rPr>
              <a:t>}</a:t>
            </a:r>
            <a:endParaRPr lang="en-US">
              <a:sym typeface="MS LineDraw" pitchFamily="49" charset="2"/>
            </a:endParaRPr>
          </a:p>
          <a:p>
            <a:pPr>
              <a:lnSpc>
                <a:spcPct val="90000"/>
              </a:lnSpc>
              <a:tabLst>
                <a:tab pos="803275" algn="l"/>
              </a:tabLst>
            </a:pPr>
            <a:r>
              <a:rPr lang="en-US" sz="2000">
                <a:sym typeface="MS LineDraw" pitchFamily="49" charset="2"/>
              </a:rPr>
              <a:t>Some members of </a:t>
            </a:r>
            <a:r>
              <a:rPr lang="en-US" sz="2000" i="1">
                <a:sym typeface="MS LineDraw" pitchFamily="49" charset="2"/>
              </a:rPr>
              <a:t>F</a:t>
            </a:r>
            <a:r>
              <a:rPr lang="en-US" sz="2000" baseline="30000">
                <a:sym typeface="MS LineDraw" pitchFamily="49" charset="2"/>
              </a:rPr>
              <a:t>+</a:t>
            </a:r>
            <a:endParaRPr lang="en-US" sz="2000">
              <a:sym typeface="MS LineDraw" pitchFamily="49" charset="2"/>
            </a:endParaRPr>
          </a:p>
          <a:p>
            <a:pPr lvl="1">
              <a:lnSpc>
                <a:spcPct val="90000"/>
              </a:lnSpc>
              <a:tabLst>
                <a:tab pos="803275" algn="l"/>
              </a:tabLst>
            </a:pPr>
            <a:r>
              <a:rPr lang="en-US" sz="1800" i="0">
                <a:sym typeface="Monotype Sorts" charset="2"/>
              </a:rPr>
              <a:t>A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0">
                <a:sym typeface="Monotype Sorts" charset="2"/>
              </a:rPr>
              <a:t>H        </a:t>
            </a:r>
          </a:p>
          <a:p>
            <a:pPr marL="1085850" lvl="2">
              <a:lnSpc>
                <a:spcPct val="90000"/>
              </a:lnSpc>
              <a:tabLst>
                <a:tab pos="803275" algn="l"/>
              </a:tabLst>
            </a:pPr>
            <a:r>
              <a:rPr lang="en-US" sz="1800">
                <a:sym typeface="Monotype Sorts" charset="2"/>
              </a:rPr>
              <a:t>by transitivity from </a:t>
            </a:r>
            <a:r>
              <a:rPr lang="en-US" sz="1800" i="1">
                <a:sym typeface="Iconic Symbols Ext" pitchFamily="2" charset="2"/>
              </a:rPr>
              <a:t>A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1">
                <a:sym typeface="Monotype Sorts" charset="2"/>
              </a:rPr>
              <a:t>B and </a:t>
            </a:r>
            <a:r>
              <a:rPr lang="en-US" sz="1800" i="1">
                <a:sym typeface="Iconic Symbols Ext" pitchFamily="2" charset="2"/>
              </a:rPr>
              <a:t>B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1">
                <a:sym typeface="Monotype Sorts" charset="2"/>
              </a:rPr>
              <a:t>H</a:t>
            </a:r>
          </a:p>
          <a:p>
            <a:pPr lvl="1">
              <a:lnSpc>
                <a:spcPct val="90000"/>
              </a:lnSpc>
              <a:tabLst>
                <a:tab pos="803275" algn="l"/>
              </a:tabLst>
            </a:pPr>
            <a:r>
              <a:rPr lang="en-US" sz="1800" i="0">
                <a:sym typeface="Monotype Sorts" charset="2"/>
              </a:rPr>
              <a:t>AG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0">
                <a:sym typeface="Monotype Sorts" charset="2"/>
              </a:rPr>
              <a:t>I       </a:t>
            </a:r>
            <a:endParaRPr lang="en-US" sz="1800">
              <a:sym typeface="Monotype Sorts" charset="2"/>
            </a:endParaRPr>
          </a:p>
          <a:p>
            <a:pPr marL="1085850" lvl="2">
              <a:lnSpc>
                <a:spcPct val="90000"/>
              </a:lnSpc>
              <a:tabLst>
                <a:tab pos="803275" algn="l"/>
              </a:tabLst>
            </a:pPr>
            <a:r>
              <a:rPr lang="en-US" sz="1800">
                <a:sym typeface="Monotype Sorts" charset="2"/>
              </a:rPr>
              <a:t>by augmenting </a:t>
            </a:r>
            <a:r>
              <a:rPr lang="en-US" sz="1800" i="1">
                <a:sym typeface="Iconic Symbols Ext" pitchFamily="2" charset="2"/>
              </a:rPr>
              <a:t>A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1">
                <a:sym typeface="Monotype Sorts" charset="2"/>
              </a:rPr>
              <a:t>C </a:t>
            </a:r>
            <a:r>
              <a:rPr lang="en-US" sz="1800">
                <a:sym typeface="Monotype Sorts" charset="2"/>
              </a:rPr>
              <a:t>with G, to get </a:t>
            </a:r>
            <a:r>
              <a:rPr lang="en-US" sz="1800" i="1">
                <a:sym typeface="Iconic Symbols Ext" pitchFamily="2" charset="2"/>
              </a:rPr>
              <a:t>AG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1">
                <a:sym typeface="Monotype Sorts" charset="2"/>
              </a:rPr>
              <a:t>CG </a:t>
            </a:r>
            <a:br>
              <a:rPr lang="en-US" sz="1800" i="1">
                <a:sym typeface="Monotype Sorts" charset="2"/>
              </a:rPr>
            </a:br>
            <a:r>
              <a:rPr lang="en-US" sz="1800" i="1">
                <a:sym typeface="Monotype Sorts" charset="2"/>
              </a:rPr>
              <a:t>                   </a:t>
            </a:r>
            <a:r>
              <a:rPr lang="en-US" sz="1800">
                <a:sym typeface="Monotype Sorts" charset="2"/>
              </a:rPr>
              <a:t>and then transitivity with </a:t>
            </a:r>
            <a:r>
              <a:rPr lang="en-US" sz="1800" i="1">
                <a:sym typeface="Iconic Symbols Ext" pitchFamily="2" charset="2"/>
              </a:rPr>
              <a:t>CG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1">
                <a:sym typeface="Monotype Sorts" charset="2"/>
              </a:rPr>
              <a:t>I </a:t>
            </a:r>
          </a:p>
          <a:p>
            <a:pPr lvl="1">
              <a:lnSpc>
                <a:spcPct val="90000"/>
              </a:lnSpc>
              <a:tabLst>
                <a:tab pos="803275" algn="l"/>
              </a:tabLst>
            </a:pPr>
            <a:r>
              <a:rPr lang="en-US" sz="1800" i="0">
                <a:sym typeface="Monotype Sorts" charset="2"/>
              </a:rPr>
              <a:t>CG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0">
                <a:sym typeface="Monotype Sorts" charset="2"/>
              </a:rPr>
              <a:t>HI     </a:t>
            </a:r>
            <a:endParaRPr lang="en-US" sz="1800">
              <a:sym typeface="Monotype Sorts" charset="2"/>
            </a:endParaRPr>
          </a:p>
          <a:p>
            <a:pPr marL="1085850" lvl="2">
              <a:lnSpc>
                <a:spcPct val="90000"/>
              </a:lnSpc>
              <a:tabLst>
                <a:tab pos="803275" algn="l"/>
              </a:tabLst>
            </a:pPr>
            <a:r>
              <a:rPr lang="en-US" sz="1800">
                <a:sym typeface="Monotype Sorts" charset="2"/>
              </a:rPr>
              <a:t>by augmenting </a:t>
            </a:r>
            <a:r>
              <a:rPr lang="en-US" sz="1800" i="1">
                <a:sym typeface="Iconic Symbols Ext" pitchFamily="2" charset="2"/>
              </a:rPr>
              <a:t>CG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1">
                <a:sym typeface="Monotype Sorts" charset="2"/>
              </a:rPr>
              <a:t>I </a:t>
            </a:r>
            <a:r>
              <a:rPr lang="en-US" sz="1800">
                <a:sym typeface="Monotype Sorts" charset="2"/>
              </a:rPr>
              <a:t>to infer </a:t>
            </a:r>
            <a:r>
              <a:rPr lang="en-US" sz="1800" i="1">
                <a:sym typeface="Iconic Symbols Ext" pitchFamily="2" charset="2"/>
              </a:rPr>
              <a:t>CG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CG</a:t>
            </a:r>
            <a:r>
              <a:rPr lang="en-US" sz="1800" i="1">
                <a:sym typeface="Monotype Sorts" charset="2"/>
              </a:rPr>
              <a:t>I, </a:t>
            </a:r>
          </a:p>
          <a:p>
            <a:pPr marL="1085850" lvl="2">
              <a:lnSpc>
                <a:spcPct val="90000"/>
              </a:lnSpc>
              <a:buFontTx/>
              <a:buNone/>
              <a:tabLst>
                <a:tab pos="803275" algn="l"/>
              </a:tabLst>
            </a:pPr>
            <a:r>
              <a:rPr lang="en-US" sz="1800">
                <a:sym typeface="Monotype Sorts" charset="2"/>
              </a:rPr>
              <a:t>    and augmenting of </a:t>
            </a:r>
            <a:r>
              <a:rPr lang="en-US" sz="1800" i="1">
                <a:sym typeface="Iconic Symbols Ext" pitchFamily="2" charset="2"/>
              </a:rPr>
              <a:t>CG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1">
                <a:sym typeface="Monotype Sorts" charset="2"/>
              </a:rPr>
              <a:t>H </a:t>
            </a:r>
            <a:r>
              <a:rPr lang="en-US" sz="1800">
                <a:sym typeface="Monotype Sorts" charset="2"/>
              </a:rPr>
              <a:t>to infer</a:t>
            </a:r>
            <a:r>
              <a:rPr lang="en-US" sz="1800" i="1">
                <a:sym typeface="Monotype Sorts" charset="2"/>
              </a:rPr>
              <a:t> </a:t>
            </a:r>
            <a:r>
              <a:rPr lang="en-US" sz="1800" i="1">
                <a:sym typeface="Iconic Symbols Ext" pitchFamily="2" charset="2"/>
              </a:rPr>
              <a:t>CGI </a:t>
            </a:r>
            <a:r>
              <a:rPr lang="en-US" sz="1800">
                <a:sym typeface="Symbol" charset="2"/>
              </a:rPr>
              <a:t></a:t>
            </a:r>
            <a:r>
              <a:rPr lang="en-US" sz="1800">
                <a:sym typeface="Monotype Sorts" charset="2"/>
              </a:rPr>
              <a:t> </a:t>
            </a:r>
            <a:r>
              <a:rPr lang="en-US" sz="1800" i="1">
                <a:sym typeface="Monotype Sorts" charset="2"/>
              </a:rPr>
              <a:t>HI, </a:t>
            </a:r>
          </a:p>
          <a:p>
            <a:pPr marL="1085850" lvl="2">
              <a:lnSpc>
                <a:spcPct val="90000"/>
              </a:lnSpc>
              <a:buFontTx/>
              <a:buNone/>
              <a:tabLst>
                <a:tab pos="803275" algn="l"/>
              </a:tabLst>
            </a:pPr>
            <a:r>
              <a:rPr lang="en-US" sz="1800" i="1">
                <a:sym typeface="Monotype Sorts" charset="2"/>
              </a:rPr>
              <a:t>                         </a:t>
            </a:r>
            <a:r>
              <a:rPr lang="en-US" sz="1800">
                <a:sym typeface="Monotype Sorts" charset="2"/>
              </a:rPr>
              <a:t>and then transitivity</a:t>
            </a:r>
          </a:p>
        </p:txBody>
      </p:sp>
      <p:sp>
        <p:nvSpPr>
          <p:cNvPr id="1265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14918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Given a set of attributes </a:t>
            </a:r>
            <a:r>
              <a:rPr lang="en-US" sz="2400" i="1" dirty="0"/>
              <a:t>A </a:t>
            </a:r>
            <a:r>
              <a:rPr lang="en-US" sz="2400" dirty="0"/>
              <a:t>and a set of </a:t>
            </a:r>
            <a:r>
              <a:rPr lang="en-US" sz="2400" dirty="0" err="1"/>
              <a:t>FDs</a:t>
            </a:r>
            <a:r>
              <a:rPr lang="en-US" sz="2400" dirty="0"/>
              <a:t> </a:t>
            </a:r>
            <a:r>
              <a:rPr lang="en-US" sz="2400" i="1" dirty="0"/>
              <a:t>F, </a:t>
            </a:r>
            <a:r>
              <a:rPr lang="en-US" sz="2400" i="1" dirty="0">
                <a:solidFill>
                  <a:srgbClr val="FF0000"/>
                </a:solidFill>
              </a:rPr>
              <a:t>closure of A under F </a:t>
            </a:r>
            <a:r>
              <a:rPr lang="en-US" sz="2400" dirty="0"/>
              <a:t>is the set of all attributes implied by </a:t>
            </a:r>
            <a:r>
              <a:rPr lang="en-US" sz="2400" i="1" dirty="0"/>
              <a:t>A</a:t>
            </a:r>
          </a:p>
          <a:p>
            <a:endParaRPr lang="en-US" sz="2400" i="1" dirty="0"/>
          </a:p>
          <a:p>
            <a:r>
              <a:rPr lang="en-US" sz="2400" dirty="0"/>
              <a:t>In other words, the largest </a:t>
            </a:r>
            <a:r>
              <a:rPr lang="en-US" sz="2400" i="1" dirty="0"/>
              <a:t>B </a:t>
            </a:r>
            <a:r>
              <a:rPr lang="en-US" sz="2400" dirty="0"/>
              <a:t>such that: </a:t>
            </a:r>
            <a:r>
              <a:rPr lang="en-US" sz="2400" i="1" dirty="0"/>
              <a:t>A </a:t>
            </a:r>
            <a:r>
              <a:rPr lang="en-US" sz="2400" i="1" dirty="0" err="1">
                <a:sym typeface="Wingdings" charset="2"/>
              </a:rPr>
              <a:t></a:t>
            </a:r>
            <a:r>
              <a:rPr lang="en-US" sz="2400" i="1" dirty="0">
                <a:sym typeface="Wingdings" charset="2"/>
              </a:rPr>
              <a:t> B</a:t>
            </a:r>
          </a:p>
          <a:p>
            <a:endParaRPr lang="en-US" sz="2400" dirty="0">
              <a:sym typeface="Wingdings" charset="2"/>
            </a:endParaRPr>
          </a:p>
          <a:p>
            <a:r>
              <a:rPr lang="en-US" sz="2400" dirty="0">
                <a:sym typeface="Wingdings" charset="2"/>
              </a:rPr>
              <a:t>Redefining </a:t>
            </a:r>
            <a:r>
              <a:rPr lang="en-US" sz="2400" i="1" dirty="0">
                <a:sym typeface="Wingdings" charset="2"/>
              </a:rPr>
              <a:t>super keys:</a:t>
            </a:r>
          </a:p>
          <a:p>
            <a:pPr lvl="1"/>
            <a:r>
              <a:rPr lang="en-US" sz="2000" i="1" dirty="0">
                <a:sym typeface="Wingdings" charset="2"/>
              </a:rPr>
              <a:t>The closure of a super key is the entire relation schema</a:t>
            </a:r>
          </a:p>
          <a:p>
            <a:endParaRPr lang="en-US" sz="2400" dirty="0">
              <a:sym typeface="Wingdings" charset="2"/>
            </a:endParaRPr>
          </a:p>
          <a:p>
            <a:r>
              <a:rPr lang="en-US" sz="2400" dirty="0">
                <a:sym typeface="Wingdings" charset="2"/>
              </a:rPr>
              <a:t>Redefining </a:t>
            </a:r>
            <a:r>
              <a:rPr lang="en-US" sz="2400" i="1" dirty="0">
                <a:sym typeface="Wingdings" charset="2"/>
              </a:rPr>
              <a:t>candidate keys:</a:t>
            </a:r>
          </a:p>
          <a:p>
            <a:pPr>
              <a:buNone/>
            </a:pPr>
            <a:r>
              <a:rPr lang="en-US" sz="2400" i="1" dirty="0">
                <a:sym typeface="Wingdings" charset="2"/>
              </a:rPr>
              <a:t>		</a:t>
            </a:r>
            <a:r>
              <a:rPr lang="en-US" sz="2400" dirty="0">
                <a:sym typeface="Wingdings" charset="2"/>
              </a:rPr>
              <a:t>1. It is a super key</a:t>
            </a:r>
          </a:p>
          <a:p>
            <a:pPr>
              <a:buNone/>
            </a:pPr>
            <a:r>
              <a:rPr lang="en-US" sz="2400" dirty="0">
                <a:sym typeface="Wingdings" charset="2"/>
              </a:rPr>
              <a:t>    	2. No subset of it is a super key</a:t>
            </a:r>
          </a:p>
          <a:p>
            <a:endParaRPr lang="en-US" sz="2400" dirty="0">
              <a:sym typeface="Wingdings" charset="2"/>
            </a:endParaRPr>
          </a:p>
        </p:txBody>
      </p:sp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Closure of an attribute set</a:t>
            </a:r>
          </a:p>
        </p:txBody>
      </p:sp>
    </p:spTree>
    <p:extLst>
      <p:ext uri="{BB962C8B-B14F-4D97-AF65-F5344CB8AC3E}">
        <p14:creationId xmlns:p14="http://schemas.microsoft.com/office/powerpoint/2010/main" val="262829947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algorithm	</a:t>
            </a:r>
          </a:p>
          <a:p>
            <a:endParaRPr lang="en-US" dirty="0"/>
          </a:p>
          <a:p>
            <a:r>
              <a:rPr lang="en-US" dirty="0"/>
              <a:t>1. Start with </a:t>
            </a:r>
            <a:r>
              <a:rPr lang="en-US" i="1" dirty="0"/>
              <a:t>B = A.</a:t>
            </a:r>
          </a:p>
          <a:p>
            <a:r>
              <a:rPr lang="en-US" dirty="0"/>
              <a:t>2. Go over all functional dependencies, </a:t>
            </a:r>
            <a:r>
              <a:rPr lang="en-US" dirty="0" err="1">
                <a:sym typeface="Symbol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 err="1">
                <a:sym typeface="Symbol" charset="2"/>
              </a:rPr>
              <a:t></a:t>
            </a:r>
            <a:r>
              <a:rPr lang="en-US" dirty="0">
                <a:sym typeface="Greek Symbols" pitchFamily="18" charset="2"/>
              </a:rPr>
              <a:t> ,</a:t>
            </a:r>
            <a:r>
              <a:rPr lang="en-US" dirty="0"/>
              <a:t> in </a:t>
            </a:r>
            <a:r>
              <a:rPr lang="en-US" i="1" dirty="0">
                <a:solidFill>
                  <a:srgbClr val="FF0000"/>
                </a:solidFill>
              </a:rPr>
              <a:t>F</a:t>
            </a:r>
            <a:r>
              <a:rPr lang="en-US" i="1" baseline="30000" dirty="0">
                <a:solidFill>
                  <a:srgbClr val="FF0000"/>
                </a:solidFill>
              </a:rPr>
              <a:t>+</a:t>
            </a:r>
            <a:endParaRPr lang="en-US" dirty="0"/>
          </a:p>
          <a:p>
            <a:r>
              <a:rPr lang="en-US" dirty="0">
                <a:sym typeface="Greek Symbols" pitchFamily="18" charset="2"/>
              </a:rPr>
              <a:t>3. If </a:t>
            </a:r>
            <a:r>
              <a:rPr lang="en-US" i="1" dirty="0" err="1">
                <a:sym typeface="Symbol" charset="2"/>
              </a:rPr>
              <a:t></a:t>
            </a:r>
            <a:r>
              <a:rPr lang="en-US" i="1" dirty="0">
                <a:sym typeface="Greek Symbols" pitchFamily="18" charset="2"/>
              </a:rPr>
              <a:t>  </a:t>
            </a:r>
            <a:r>
              <a:rPr lang="en-US" i="1" dirty="0" err="1">
                <a:sym typeface="Symbol" charset="2"/>
              </a:rPr>
              <a:t></a:t>
            </a:r>
            <a:r>
              <a:rPr lang="en-US" i="1" dirty="0">
                <a:sym typeface="Symbol" charset="2"/>
              </a:rPr>
              <a:t>  B, then</a:t>
            </a:r>
          </a:p>
          <a:p>
            <a:pPr>
              <a:buNone/>
            </a:pPr>
            <a:r>
              <a:rPr lang="en-US" dirty="0">
                <a:sym typeface="Symbol" charset="2"/>
              </a:rPr>
              <a:t>		Add </a:t>
            </a:r>
            <a:r>
              <a:rPr lang="en-US" dirty="0" err="1">
                <a:sym typeface="Symbol" charset="2"/>
              </a:rPr>
              <a:t></a:t>
            </a:r>
            <a:r>
              <a:rPr lang="en-US" dirty="0">
                <a:sym typeface="Symbol" charset="2"/>
              </a:rPr>
              <a:t> to </a:t>
            </a:r>
            <a:r>
              <a:rPr lang="en-US" i="1" dirty="0">
                <a:sym typeface="Symbol" charset="2"/>
              </a:rPr>
              <a:t>B</a:t>
            </a:r>
          </a:p>
          <a:p>
            <a:r>
              <a:rPr lang="en-US" dirty="0">
                <a:sym typeface="Symbol" charset="2"/>
              </a:rPr>
              <a:t>4. Repeat till </a:t>
            </a:r>
            <a:r>
              <a:rPr lang="en-US" i="1" dirty="0">
                <a:sym typeface="Symbol" charset="2"/>
              </a:rPr>
              <a:t>B </a:t>
            </a:r>
            <a:r>
              <a:rPr lang="en-US" dirty="0">
                <a:sym typeface="Symbol" charset="2"/>
              </a:rPr>
              <a:t>changes</a:t>
            </a:r>
          </a:p>
        </p:txBody>
      </p:sp>
      <p:sp>
        <p:nvSpPr>
          <p:cNvPr id="126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the closure for </a:t>
            </a:r>
            <a:r>
              <a:rPr lang="en-US" i="1"/>
              <a:t>A		</a:t>
            </a:r>
          </a:p>
        </p:txBody>
      </p:sp>
    </p:spTree>
    <p:extLst>
      <p:ext uri="{BB962C8B-B14F-4D97-AF65-F5344CB8AC3E}">
        <p14:creationId xmlns:p14="http://schemas.microsoft.com/office/powerpoint/2010/main" val="398162880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5" name="Rectangle 3"/>
          <p:cNvSpPr>
            <a:spLocks noGrp="1" noChangeArrowheads="1"/>
          </p:cNvSpPr>
          <p:nvPr>
            <p:ph idx="1"/>
          </p:nvPr>
        </p:nvSpPr>
        <p:spPr>
          <a:xfrm>
            <a:off x="895350" y="1163638"/>
            <a:ext cx="8248650" cy="5600700"/>
          </a:xfrm>
        </p:spPr>
        <p:txBody>
          <a:bodyPr/>
          <a:lstStyle/>
          <a:p>
            <a:pPr>
              <a:tabLst>
                <a:tab pos="803275" algn="l"/>
              </a:tabLst>
            </a:pPr>
            <a:r>
              <a:rPr lang="en-US" sz="1800" i="1" dirty="0"/>
              <a:t>R = (A, B, C, G, H, I)</a:t>
            </a:r>
            <a:br>
              <a:rPr lang="en-US" sz="1800" i="1" dirty="0"/>
            </a:br>
            <a:r>
              <a:rPr lang="en-US" sz="1800" i="1" dirty="0"/>
              <a:t>F = </a:t>
            </a:r>
            <a:r>
              <a:rPr lang="en-US" sz="1800" dirty="0"/>
              <a:t>{  </a:t>
            </a:r>
            <a:r>
              <a:rPr lang="en-US" sz="1800" i="1" dirty="0">
                <a:sym typeface="Iconic Symbols Ext" pitchFamily="2" charset="2"/>
              </a:rPr>
              <a:t>A </a:t>
            </a:r>
            <a:r>
              <a:rPr lang="en-US" sz="1800" dirty="0" err="1">
                <a:sym typeface="Symbol" charset="2"/>
              </a:rPr>
              <a:t></a:t>
            </a:r>
            <a:r>
              <a:rPr lang="en-US" sz="1800" dirty="0">
                <a:sym typeface="Monotype Sorts" charset="2"/>
              </a:rPr>
              <a:t> </a:t>
            </a:r>
            <a:r>
              <a:rPr lang="en-US" sz="1800" i="1" dirty="0">
                <a:sym typeface="Monotype Sorts" charset="2"/>
              </a:rPr>
              <a:t>B</a:t>
            </a:r>
            <a:br>
              <a:rPr lang="en-US" sz="1800" i="1" dirty="0">
                <a:sym typeface="Monotype Sorts" charset="2"/>
              </a:rPr>
            </a:br>
            <a:r>
              <a:rPr lang="en-US" sz="1800" i="1" dirty="0">
                <a:sym typeface="Monotype Sorts" charset="2"/>
              </a:rPr>
              <a:t>	   </a:t>
            </a:r>
            <a:r>
              <a:rPr lang="en-US" sz="1800" i="1" dirty="0">
                <a:sym typeface="Iconic Symbols Ext" pitchFamily="2" charset="2"/>
              </a:rPr>
              <a:t>A </a:t>
            </a:r>
            <a:r>
              <a:rPr lang="en-US" sz="1800" dirty="0" err="1">
                <a:sym typeface="Symbol" charset="2"/>
              </a:rPr>
              <a:t></a:t>
            </a:r>
            <a:r>
              <a:rPr lang="en-US" sz="1800" dirty="0">
                <a:sym typeface="Monotype Sorts" charset="2"/>
              </a:rPr>
              <a:t> </a:t>
            </a:r>
            <a:r>
              <a:rPr lang="en-US" sz="1800" i="1" dirty="0">
                <a:sym typeface="Monotype Sorts" charset="2"/>
              </a:rPr>
              <a:t>C</a:t>
            </a:r>
            <a:br>
              <a:rPr lang="en-US" sz="1800" i="1" dirty="0">
                <a:sym typeface="Monotype Sorts" charset="2"/>
              </a:rPr>
            </a:br>
            <a:r>
              <a:rPr lang="en-US" sz="1800" i="1" dirty="0">
                <a:sym typeface="Monotype Sorts" charset="2"/>
              </a:rPr>
              <a:t>	</a:t>
            </a:r>
            <a:r>
              <a:rPr lang="en-US" sz="1800" i="1" dirty="0">
                <a:sym typeface="Iconic Symbols Ext" pitchFamily="2" charset="2"/>
              </a:rPr>
              <a:t>CG </a:t>
            </a:r>
            <a:r>
              <a:rPr lang="en-US" sz="1800" dirty="0" err="1">
                <a:sym typeface="Symbol" charset="2"/>
              </a:rPr>
              <a:t></a:t>
            </a:r>
            <a:r>
              <a:rPr lang="en-US" sz="1800" dirty="0">
                <a:sym typeface="Monotype Sorts" charset="2"/>
              </a:rPr>
              <a:t> </a:t>
            </a:r>
            <a:r>
              <a:rPr lang="en-US" sz="1800" i="1" dirty="0">
                <a:sym typeface="Monotype Sorts" charset="2"/>
              </a:rPr>
              <a:t>H</a:t>
            </a:r>
            <a:br>
              <a:rPr lang="en-US" sz="1800" i="1" dirty="0">
                <a:sym typeface="Monotype Sorts" charset="2"/>
              </a:rPr>
            </a:br>
            <a:r>
              <a:rPr lang="en-US" sz="1800" i="1" dirty="0">
                <a:sym typeface="Monotype Sorts" charset="2"/>
              </a:rPr>
              <a:t>	</a:t>
            </a:r>
            <a:r>
              <a:rPr lang="en-US" sz="1800" i="1" dirty="0">
                <a:sym typeface="Iconic Symbols Ext" pitchFamily="2" charset="2"/>
              </a:rPr>
              <a:t>CG </a:t>
            </a:r>
            <a:r>
              <a:rPr lang="en-US" sz="1800" dirty="0" err="1">
                <a:sym typeface="Symbol" charset="2"/>
              </a:rPr>
              <a:t></a:t>
            </a:r>
            <a:r>
              <a:rPr lang="en-US" sz="1800" dirty="0">
                <a:sym typeface="Monotype Sorts" charset="2"/>
              </a:rPr>
              <a:t> </a:t>
            </a:r>
            <a:r>
              <a:rPr lang="en-US" sz="1800" i="1" dirty="0">
                <a:sym typeface="Monotype Sorts" charset="2"/>
              </a:rPr>
              <a:t>I</a:t>
            </a:r>
            <a:br>
              <a:rPr lang="en-US" sz="1800" i="1" dirty="0">
                <a:sym typeface="Monotype Sorts" charset="2"/>
              </a:rPr>
            </a:br>
            <a:r>
              <a:rPr lang="en-US" sz="1800" i="1" dirty="0">
                <a:sym typeface="Monotype Sorts" charset="2"/>
              </a:rPr>
              <a:t>	   </a:t>
            </a:r>
            <a:r>
              <a:rPr lang="en-US" sz="1800" i="1" dirty="0">
                <a:sym typeface="Iconic Symbols Ext" pitchFamily="2" charset="2"/>
              </a:rPr>
              <a:t>B </a:t>
            </a:r>
            <a:r>
              <a:rPr lang="en-US" sz="1800" dirty="0" err="1">
                <a:sym typeface="Symbol" charset="2"/>
              </a:rPr>
              <a:t></a:t>
            </a:r>
            <a:r>
              <a:rPr lang="en-US" sz="1800" dirty="0">
                <a:sym typeface="Monotype Sorts" charset="2"/>
              </a:rPr>
              <a:t> </a:t>
            </a:r>
            <a:r>
              <a:rPr lang="en-US" sz="1800" i="1" dirty="0">
                <a:sym typeface="Monotype Sorts" charset="2"/>
              </a:rPr>
              <a:t>H</a:t>
            </a:r>
            <a:r>
              <a:rPr lang="en-US" sz="1800" dirty="0">
                <a:sym typeface="Monotype Sorts" charset="2"/>
              </a:rPr>
              <a:t>}</a:t>
            </a:r>
          </a:p>
          <a:p>
            <a:pPr lvl="3">
              <a:tabLst>
                <a:tab pos="803275" algn="l"/>
              </a:tabLst>
            </a:pPr>
            <a:endParaRPr lang="en-US" sz="1000" dirty="0">
              <a:sym typeface="Monotype Sorts" charset="2"/>
            </a:endParaRPr>
          </a:p>
          <a:p>
            <a:pPr>
              <a:tabLst>
                <a:tab pos="803275" algn="l"/>
              </a:tabLst>
            </a:pPr>
            <a:r>
              <a:rPr lang="en-US" sz="1800" dirty="0">
                <a:sym typeface="Monotype Sorts" charset="2"/>
              </a:rPr>
              <a:t>(AG) </a:t>
            </a:r>
            <a:r>
              <a:rPr lang="en-US" sz="1800" baseline="30000" dirty="0">
                <a:sym typeface="Monotype Sorts" charset="2"/>
              </a:rPr>
              <a:t>+ </a:t>
            </a:r>
            <a:r>
              <a:rPr lang="en-US" sz="1800" dirty="0">
                <a:sym typeface="Monotype Sorts" charset="2"/>
              </a:rPr>
              <a:t>?</a:t>
            </a:r>
            <a:r>
              <a:rPr lang="en-US" sz="1800" baseline="30000" dirty="0">
                <a:sym typeface="Monotype Sorts" charset="2"/>
              </a:rPr>
              <a:t> </a:t>
            </a:r>
          </a:p>
          <a:p>
            <a:pPr lvl="1">
              <a:tabLst>
                <a:tab pos="803275" algn="l"/>
              </a:tabLst>
            </a:pPr>
            <a:r>
              <a:rPr lang="en-US" sz="1800" i="1" dirty="0">
                <a:sym typeface="MS LineDraw" pitchFamily="49" charset="2"/>
              </a:rPr>
              <a:t>1.</a:t>
            </a:r>
            <a:r>
              <a:rPr lang="en-US" sz="1800" dirty="0">
                <a:sym typeface="MS LineDraw" pitchFamily="49" charset="2"/>
              </a:rPr>
              <a:t> result = AG</a:t>
            </a:r>
          </a:p>
          <a:p>
            <a:pPr lvl="1">
              <a:tabLst>
                <a:tab pos="803275" algn="l"/>
              </a:tabLst>
            </a:pPr>
            <a:r>
              <a:rPr lang="en-US" sz="1800" dirty="0">
                <a:sym typeface="MS LineDraw" pitchFamily="49" charset="2"/>
              </a:rPr>
              <a:t>2.	</a:t>
            </a:r>
            <a:r>
              <a:rPr lang="en-US" sz="1800" i="0" dirty="0">
                <a:sym typeface="MS LineDraw" pitchFamily="49" charset="2"/>
              </a:rPr>
              <a:t>result = ABCG	(A </a:t>
            </a:r>
            <a:r>
              <a:rPr lang="en-US" sz="1800" dirty="0" err="1">
                <a:sym typeface="Symbol" charset="2"/>
              </a:rPr>
              <a:t></a:t>
            </a:r>
            <a:r>
              <a:rPr lang="en-US" sz="1800" dirty="0">
                <a:sym typeface="Monotype Sorts" charset="2"/>
              </a:rPr>
              <a:t> </a:t>
            </a:r>
            <a:r>
              <a:rPr lang="en-US" sz="1800" i="0" dirty="0">
                <a:sym typeface="Monotype Sorts" charset="2"/>
              </a:rPr>
              <a:t>C </a:t>
            </a:r>
            <a:r>
              <a:rPr lang="en-US" sz="1800" dirty="0">
                <a:sym typeface="Monotype Sorts" charset="2"/>
              </a:rPr>
              <a:t>and </a:t>
            </a:r>
            <a:r>
              <a:rPr lang="en-US" sz="1800" i="0" dirty="0">
                <a:sym typeface="Monotype Sorts" charset="2"/>
              </a:rPr>
              <a:t>A </a:t>
            </a:r>
            <a:r>
              <a:rPr lang="en-US" sz="1800" dirty="0" err="1">
                <a:sym typeface="Symbol" charset="2"/>
              </a:rPr>
              <a:t></a:t>
            </a:r>
            <a:r>
              <a:rPr lang="en-US" sz="1800" i="0" dirty="0">
                <a:sym typeface="Symbol" charset="2"/>
              </a:rPr>
              <a:t> B)</a:t>
            </a:r>
            <a:endParaRPr lang="en-US" sz="1800" dirty="0">
              <a:sym typeface="Symbol" charset="2"/>
            </a:endParaRPr>
          </a:p>
          <a:p>
            <a:pPr lvl="1">
              <a:tabLst>
                <a:tab pos="803275" algn="l"/>
              </a:tabLst>
            </a:pPr>
            <a:r>
              <a:rPr lang="en-US" sz="1800" dirty="0">
                <a:sym typeface="Symbol" charset="2"/>
              </a:rPr>
              <a:t>3.	</a:t>
            </a:r>
            <a:r>
              <a:rPr lang="en-US" sz="1800" i="0" dirty="0">
                <a:sym typeface="MS LineDraw" pitchFamily="49" charset="2"/>
              </a:rPr>
              <a:t>result = ABCG</a:t>
            </a:r>
            <a:r>
              <a:rPr lang="en-US" sz="1800" i="0" dirty="0">
                <a:sym typeface="Monotype Sorts" charset="2"/>
              </a:rPr>
              <a:t>H	(CG </a:t>
            </a:r>
            <a:r>
              <a:rPr lang="en-US" sz="1800" dirty="0" err="1">
                <a:sym typeface="Symbol" charset="2"/>
              </a:rPr>
              <a:t></a:t>
            </a:r>
            <a:r>
              <a:rPr lang="en-US" sz="1800" dirty="0">
                <a:sym typeface="Monotype Sorts" charset="2"/>
              </a:rPr>
              <a:t> </a:t>
            </a:r>
            <a:r>
              <a:rPr lang="en-US" sz="1800" i="0" dirty="0">
                <a:sym typeface="Monotype Sorts" charset="2"/>
              </a:rPr>
              <a:t>H</a:t>
            </a:r>
            <a:r>
              <a:rPr lang="en-US" sz="1800" dirty="0">
                <a:sym typeface="Monotype Sorts" charset="2"/>
              </a:rPr>
              <a:t> and </a:t>
            </a:r>
            <a:r>
              <a:rPr lang="en-US" sz="1800" i="0" dirty="0">
                <a:sym typeface="Monotype Sorts" charset="2"/>
              </a:rPr>
              <a:t>CG </a:t>
            </a:r>
            <a:r>
              <a:rPr lang="en-US" sz="1800" dirty="0" err="1">
                <a:sym typeface="Symbol" charset="2"/>
              </a:rPr>
              <a:t></a:t>
            </a:r>
            <a:r>
              <a:rPr lang="en-US" sz="1800" dirty="0">
                <a:sym typeface="Symbol" charset="2"/>
              </a:rPr>
              <a:t> </a:t>
            </a:r>
            <a:r>
              <a:rPr lang="en-US" sz="1800" i="0" dirty="0">
                <a:sym typeface="Symbol" charset="2"/>
              </a:rPr>
              <a:t>AGBC)</a:t>
            </a:r>
          </a:p>
          <a:p>
            <a:pPr lvl="1">
              <a:tabLst>
                <a:tab pos="803275" algn="l"/>
              </a:tabLst>
            </a:pPr>
            <a:r>
              <a:rPr lang="en-US" sz="1800" dirty="0">
                <a:sym typeface="Symbol" charset="2"/>
              </a:rPr>
              <a:t>4.	</a:t>
            </a:r>
            <a:r>
              <a:rPr lang="en-US" sz="1800" i="0" dirty="0">
                <a:sym typeface="MS LineDraw" pitchFamily="49" charset="2"/>
              </a:rPr>
              <a:t>result = ABCG</a:t>
            </a:r>
            <a:r>
              <a:rPr lang="en-US" sz="1800" i="0" dirty="0">
                <a:sym typeface="Monotype Sorts" charset="2"/>
              </a:rPr>
              <a:t>HI	(CG </a:t>
            </a:r>
            <a:r>
              <a:rPr lang="en-US" sz="1800" dirty="0" err="1">
                <a:sym typeface="Symbol" charset="2"/>
              </a:rPr>
              <a:t></a:t>
            </a:r>
            <a:r>
              <a:rPr lang="en-US" sz="1800" dirty="0">
                <a:sym typeface="Monotype Sorts" charset="2"/>
              </a:rPr>
              <a:t> </a:t>
            </a:r>
            <a:r>
              <a:rPr lang="en-US" sz="1800" i="0" dirty="0">
                <a:sym typeface="Monotype Sorts" charset="2"/>
              </a:rPr>
              <a:t>I</a:t>
            </a:r>
            <a:r>
              <a:rPr lang="en-US" sz="1800" dirty="0">
                <a:sym typeface="Monotype Sorts" charset="2"/>
              </a:rPr>
              <a:t> and </a:t>
            </a:r>
            <a:r>
              <a:rPr lang="en-US" sz="1800" i="0" dirty="0">
                <a:sym typeface="Monotype Sorts" charset="2"/>
              </a:rPr>
              <a:t>CG </a:t>
            </a:r>
            <a:r>
              <a:rPr lang="en-US" sz="1800" dirty="0" err="1">
                <a:sym typeface="Symbol" charset="2"/>
              </a:rPr>
              <a:t></a:t>
            </a:r>
            <a:r>
              <a:rPr lang="en-US" sz="1800" dirty="0">
                <a:sym typeface="Symbol" charset="2"/>
              </a:rPr>
              <a:t> </a:t>
            </a:r>
            <a:r>
              <a:rPr lang="en-US" sz="1800" i="0" dirty="0">
                <a:sym typeface="Symbol" charset="2"/>
              </a:rPr>
              <a:t>AGBCH</a:t>
            </a:r>
          </a:p>
          <a:p>
            <a:pPr lvl="4">
              <a:tabLst>
                <a:tab pos="803275" algn="l"/>
              </a:tabLst>
            </a:pPr>
            <a:endParaRPr lang="en-US" sz="1500" i="0" dirty="0">
              <a:sym typeface="Symbol" charset="2"/>
            </a:endParaRPr>
          </a:p>
          <a:p>
            <a:pPr>
              <a:tabLst>
                <a:tab pos="803275" algn="l"/>
              </a:tabLst>
            </a:pPr>
            <a:r>
              <a:rPr lang="en-US" sz="2000" dirty="0">
                <a:sym typeface="Symbol" charset="2"/>
              </a:rPr>
              <a:t>Is (AG) a candidate key ?</a:t>
            </a:r>
          </a:p>
          <a:p>
            <a:pPr>
              <a:buNone/>
              <a:tabLst>
                <a:tab pos="803275" algn="l"/>
              </a:tabLst>
            </a:pPr>
            <a:r>
              <a:rPr lang="en-US" sz="2000" dirty="0">
                <a:sym typeface="Symbol" charset="2"/>
              </a:rPr>
              <a:t>      	1. It is a super key.</a:t>
            </a:r>
          </a:p>
          <a:p>
            <a:pPr>
              <a:buNone/>
              <a:tabLst>
                <a:tab pos="803275" algn="l"/>
              </a:tabLst>
            </a:pPr>
            <a:r>
              <a:rPr lang="en-US" sz="2000" dirty="0">
                <a:sym typeface="Symbol" charset="2"/>
              </a:rPr>
              <a:t>      	2. (A+) = ABCH, (G+) = G.</a:t>
            </a:r>
          </a:p>
          <a:p>
            <a:pPr>
              <a:buNone/>
              <a:tabLst>
                <a:tab pos="803275" algn="l"/>
              </a:tabLst>
            </a:pPr>
            <a:r>
              <a:rPr lang="en-US" sz="2000" i="1" dirty="0">
                <a:sym typeface="Symbol" charset="2"/>
              </a:rPr>
              <a:t>     	</a:t>
            </a:r>
            <a:r>
              <a:rPr lang="en-US" sz="2000" i="1" dirty="0">
                <a:solidFill>
                  <a:srgbClr val="FF0000"/>
                </a:solidFill>
                <a:sym typeface="Symbol" charset="2"/>
              </a:rPr>
              <a:t>YES.</a:t>
            </a:r>
          </a:p>
        </p:txBody>
      </p:sp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194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/>
            <a:r>
              <a:rPr lang="en-US"/>
              <a:t>Determining </a:t>
            </a:r>
            <a:r>
              <a:rPr lang="en-US" i="1"/>
              <a:t>superkeys and candidate keys</a:t>
            </a:r>
          </a:p>
          <a:p>
            <a:pPr marL="533400" indent="-533400"/>
            <a:endParaRPr lang="en-US"/>
          </a:p>
          <a:p>
            <a:pPr marL="533400" indent="-533400"/>
            <a:r>
              <a:rPr lang="en-US"/>
              <a:t>Determining if </a:t>
            </a:r>
            <a:r>
              <a:rPr lang="en-US" i="1"/>
              <a:t>A </a:t>
            </a:r>
            <a:r>
              <a:rPr lang="en-US" i="1">
                <a:sym typeface="Wingdings" charset="2"/>
              </a:rPr>
              <a:t> B </a:t>
            </a:r>
            <a:r>
              <a:rPr lang="en-US">
                <a:sym typeface="Wingdings" charset="2"/>
              </a:rPr>
              <a:t>is a valid FD</a:t>
            </a:r>
          </a:p>
          <a:p>
            <a:pPr marL="914400" lvl="1" indent="-457200"/>
            <a:r>
              <a:rPr lang="en-US"/>
              <a:t>Check if A+ contains B</a:t>
            </a:r>
          </a:p>
          <a:p>
            <a:pPr marL="914400" lvl="1" indent="-457200"/>
            <a:endParaRPr lang="en-US"/>
          </a:p>
          <a:p>
            <a:pPr marL="533400" indent="-533400"/>
            <a:r>
              <a:rPr lang="en-US"/>
              <a:t>Can be used to compute </a:t>
            </a:r>
            <a:r>
              <a:rPr lang="en-US" i="1"/>
              <a:t>F+</a:t>
            </a:r>
            <a:endParaRPr lang="en-US"/>
          </a:p>
        </p:txBody>
      </p:sp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attribute set closures</a:t>
            </a:r>
          </a:p>
        </p:txBody>
      </p:sp>
    </p:spTree>
    <p:extLst>
      <p:ext uri="{BB962C8B-B14F-4D97-AF65-F5344CB8AC3E}">
        <p14:creationId xmlns:p14="http://schemas.microsoft.com/office/powerpoint/2010/main" val="143134799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</a:t>
            </a:r>
            <a:r>
              <a:rPr lang="en-US" i="1" dirty="0"/>
              <a:t>F, </a:t>
            </a:r>
            <a:r>
              <a:rPr lang="en-US" dirty="0"/>
              <a:t>and a functional dependency, </a:t>
            </a:r>
            <a:r>
              <a:rPr lang="en-US" i="1" dirty="0"/>
              <a:t>A </a:t>
            </a:r>
            <a:r>
              <a:rPr lang="en-US" i="1" dirty="0" err="1">
                <a:sym typeface="Wingdings" charset="2"/>
              </a:rPr>
              <a:t></a:t>
            </a:r>
            <a:r>
              <a:rPr lang="en-US" i="1" dirty="0">
                <a:sym typeface="Wingdings" charset="2"/>
              </a:rPr>
              <a:t> B.</a:t>
            </a:r>
          </a:p>
          <a:p>
            <a:endParaRPr lang="en-US" i="1" dirty="0">
              <a:sym typeface="Wingdings" charset="2"/>
            </a:endParaRPr>
          </a:p>
          <a:p>
            <a:r>
              <a:rPr lang="en-US" dirty="0">
                <a:sym typeface="Wingdings" charset="2"/>
              </a:rPr>
              <a:t>“Extraneous”: Are there any attributes in </a:t>
            </a:r>
            <a:r>
              <a:rPr lang="en-US" i="1" dirty="0">
                <a:sym typeface="Wingdings" charset="2"/>
              </a:rPr>
              <a:t>A or B </a:t>
            </a:r>
            <a:r>
              <a:rPr lang="en-US" dirty="0">
                <a:sym typeface="Wingdings" charset="2"/>
              </a:rPr>
              <a:t>that can be safely removed ?</a:t>
            </a:r>
          </a:p>
          <a:p>
            <a:pPr>
              <a:buNone/>
            </a:pPr>
            <a:r>
              <a:rPr lang="en-US" sz="2400" i="1" dirty="0">
                <a:sym typeface="Wingdings" charset="2"/>
              </a:rPr>
              <a:t> 		Without changing the constraints implied by F</a:t>
            </a:r>
          </a:p>
          <a:p>
            <a:pPr>
              <a:buNone/>
            </a:pPr>
            <a:r>
              <a:rPr lang="en-US" i="1" dirty="0">
                <a:sym typeface="Wingdings" charset="2"/>
              </a:rPr>
              <a:t>		</a:t>
            </a:r>
          </a:p>
          <a:p>
            <a:r>
              <a:rPr lang="en-US" dirty="0"/>
              <a:t>Example:  Given </a:t>
            </a:r>
            <a:r>
              <a:rPr lang="en-US" i="1" dirty="0"/>
              <a:t>F</a:t>
            </a:r>
            <a:r>
              <a:rPr lang="en-US" dirty="0"/>
              <a:t> = {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AB</a:t>
            </a:r>
            <a:r>
              <a:rPr lang="en-US" dirty="0"/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CD}</a:t>
            </a:r>
          </a:p>
          <a:p>
            <a:pPr lvl="1"/>
            <a:r>
              <a:rPr lang="en-US" i="0" dirty="0"/>
              <a:t>C</a:t>
            </a:r>
            <a:r>
              <a:rPr lang="en-US" dirty="0"/>
              <a:t> is extraneous in </a:t>
            </a:r>
            <a:r>
              <a:rPr lang="en-US" i="0" dirty="0"/>
              <a:t>AB</a:t>
            </a:r>
            <a:r>
              <a:rPr lang="en-US" dirty="0"/>
              <a:t>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/>
              <a:t> </a:t>
            </a:r>
            <a:r>
              <a:rPr lang="en-US" i="0" dirty="0"/>
              <a:t>CD</a:t>
            </a:r>
            <a:r>
              <a:rPr lang="en-US" dirty="0"/>
              <a:t> since  </a:t>
            </a:r>
            <a:r>
              <a:rPr lang="en-US" i="0" dirty="0"/>
              <a:t>A</a:t>
            </a:r>
            <a:r>
              <a:rPr lang="en-US" dirty="0"/>
              <a:t>B </a:t>
            </a:r>
            <a:r>
              <a:rPr lang="en-US" dirty="0" err="1">
                <a:sym typeface="Symbol" charset="2"/>
              </a:rPr>
              <a:t></a:t>
            </a:r>
            <a:r>
              <a:rPr lang="en-US" dirty="0"/>
              <a:t> </a:t>
            </a:r>
            <a:r>
              <a:rPr lang="en-US" i="0" dirty="0"/>
              <a:t>C</a:t>
            </a:r>
            <a:r>
              <a:rPr lang="en-US" dirty="0"/>
              <a:t> can be inferred even after deleting C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., g</a:t>
            </a:r>
            <a:r>
              <a:rPr lang="en-US" i="0" dirty="0"/>
              <a:t>iven: A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C, and AB </a:t>
            </a:r>
            <a:r>
              <a:rPr lang="en-US" i="0" dirty="0" err="1">
                <a:sym typeface="Wingdings"/>
              </a:rPr>
              <a:t></a:t>
            </a:r>
            <a:r>
              <a:rPr lang="en-US" i="0" dirty="0">
                <a:sym typeface="Wingdings"/>
              </a:rPr>
              <a:t> D, we can use Armstrong Axioms to </a:t>
            </a:r>
            <a:r>
              <a:rPr lang="en-US" dirty="0">
                <a:sym typeface="Wingdings"/>
              </a:rPr>
              <a:t>infer </a:t>
            </a:r>
            <a:r>
              <a:rPr lang="en-US" i="1" dirty="0">
                <a:sym typeface="Wingdings"/>
              </a:rPr>
              <a:t>AB </a:t>
            </a:r>
            <a:r>
              <a:rPr lang="en-US" i="1" dirty="0" err="1">
                <a:sym typeface="Wingdings"/>
              </a:rPr>
              <a:t></a:t>
            </a:r>
            <a:r>
              <a:rPr lang="en-US" i="1" dirty="0">
                <a:sym typeface="Wingdings"/>
              </a:rPr>
              <a:t> CD</a:t>
            </a:r>
            <a:r>
              <a:rPr lang="en-US" i="0" dirty="0">
                <a:sym typeface="Wingdings"/>
              </a:rPr>
              <a:t> </a:t>
            </a:r>
            <a:endParaRPr lang="en-US" i="0" dirty="0"/>
          </a:p>
          <a:p>
            <a:endParaRPr lang="en-US" i="1" dirty="0">
              <a:sym typeface="Wingdings" charset="2"/>
            </a:endParaRPr>
          </a:p>
        </p:txBody>
      </p:sp>
      <p:sp>
        <p:nvSpPr>
          <p:cNvPr id="127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Extraneous Attributes</a:t>
            </a:r>
          </a:p>
        </p:txBody>
      </p:sp>
    </p:spTree>
    <p:extLst>
      <p:ext uri="{BB962C8B-B14F-4D97-AF65-F5344CB8AC3E}">
        <p14:creationId xmlns:p14="http://schemas.microsoft.com/office/powerpoint/2010/main" val="79037099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ym typeface="Greek Symbols" pitchFamily="18" charset="2"/>
              </a:rPr>
              <a:t>A </a:t>
            </a:r>
            <a:r>
              <a:rPr lang="en-US" i="1" dirty="0">
                <a:solidFill>
                  <a:srgbClr val="FF0000"/>
                </a:solidFill>
                <a:sym typeface="Greek Symbols" pitchFamily="18" charset="2"/>
              </a:rPr>
              <a:t>canonical cover</a:t>
            </a:r>
            <a:r>
              <a:rPr lang="en-US" i="1" dirty="0">
                <a:sym typeface="Greek Symbols" pitchFamily="18" charset="2"/>
              </a:rPr>
              <a:t>  </a:t>
            </a:r>
            <a:r>
              <a:rPr lang="en-US" dirty="0">
                <a:sym typeface="Greek Symbols" pitchFamily="18" charset="2"/>
              </a:rPr>
              <a:t>for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is a set of dependencies </a:t>
            </a:r>
            <a:r>
              <a:rPr lang="en-US" i="1" dirty="0" err="1">
                <a:sym typeface="Greek Symbols" pitchFamily="18" charset="2"/>
              </a:rPr>
              <a:t>F</a:t>
            </a:r>
            <a:r>
              <a:rPr lang="en-US" i="1" baseline="-25000" dirty="0" err="1">
                <a:sym typeface="Greek Symbols" pitchFamily="18" charset="2"/>
              </a:rPr>
              <a:t>c</a:t>
            </a:r>
            <a:r>
              <a:rPr lang="en-US" i="1" baseline="-25000" dirty="0">
                <a:sym typeface="Greek Symbols" pitchFamily="18" charset="2"/>
              </a:rPr>
              <a:t>  </a:t>
            </a:r>
            <a:r>
              <a:rPr lang="en-US" dirty="0">
                <a:sym typeface="Greek Symbols" pitchFamily="18" charset="2"/>
              </a:rPr>
              <a:t>such that </a:t>
            </a:r>
          </a:p>
          <a:p>
            <a:pPr lvl="1">
              <a:lnSpc>
                <a:spcPct val="90000"/>
              </a:lnSpc>
            </a:pPr>
            <a:r>
              <a:rPr lang="en-US" i="0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logically implies all dependencies in </a:t>
            </a:r>
            <a:r>
              <a:rPr lang="en-US" i="0" dirty="0" err="1">
                <a:sym typeface="Greek Symbols" pitchFamily="18" charset="2"/>
              </a:rPr>
              <a:t>F</a:t>
            </a:r>
            <a:r>
              <a:rPr lang="en-US" i="0" baseline="-25000" dirty="0" err="1">
                <a:sym typeface="Greek Symbols" pitchFamily="18" charset="2"/>
              </a:rPr>
              <a:t>c</a:t>
            </a:r>
            <a:r>
              <a:rPr lang="en-US" i="0" baseline="-25000" dirty="0">
                <a:sym typeface="Greek Symbols" pitchFamily="18" charset="2"/>
              </a:rPr>
              <a:t>,</a:t>
            </a:r>
            <a:r>
              <a:rPr lang="en-US" dirty="0">
                <a:sym typeface="Greek Symbols" pitchFamily="18" charset="2"/>
              </a:rPr>
              <a:t> and </a:t>
            </a:r>
          </a:p>
          <a:p>
            <a:pPr lvl="1">
              <a:lnSpc>
                <a:spcPct val="90000"/>
              </a:lnSpc>
            </a:pPr>
            <a:r>
              <a:rPr lang="en-US" i="0" dirty="0" err="1">
                <a:sym typeface="Greek Symbols" pitchFamily="18" charset="2"/>
              </a:rPr>
              <a:t>F</a:t>
            </a:r>
            <a:r>
              <a:rPr lang="en-US" i="0" baseline="-25000" dirty="0" err="1">
                <a:sym typeface="Greek Symbols" pitchFamily="18" charset="2"/>
              </a:rPr>
              <a:t>c</a:t>
            </a:r>
            <a:r>
              <a:rPr lang="en-US" baseline="-25000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logically implies all dependencies in </a:t>
            </a:r>
            <a:r>
              <a:rPr lang="en-US" i="0" dirty="0">
                <a:sym typeface="Greek Symbols" pitchFamily="18" charset="2"/>
              </a:rPr>
              <a:t>F,</a:t>
            </a:r>
            <a:r>
              <a:rPr lang="en-US" dirty="0">
                <a:sym typeface="Greek Symbols" pitchFamily="18" charset="2"/>
              </a:rPr>
              <a:t> and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Greek Symbols" pitchFamily="18" charset="2"/>
              </a:rPr>
              <a:t>No functional dependency in </a:t>
            </a:r>
            <a:r>
              <a:rPr lang="en-US" i="0" dirty="0" err="1">
                <a:sym typeface="Greek Symbols" pitchFamily="18" charset="2"/>
              </a:rPr>
              <a:t>F</a:t>
            </a:r>
            <a:r>
              <a:rPr lang="en-US" sz="2800" i="0" baseline="-25000" dirty="0" err="1">
                <a:sym typeface="Greek Symbols" pitchFamily="18" charset="2"/>
              </a:rPr>
              <a:t>c</a:t>
            </a:r>
            <a:r>
              <a:rPr lang="en-US" sz="2800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contains an extraneous attribute, and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Greek Symbols" pitchFamily="18" charset="2"/>
              </a:rPr>
              <a:t>Each left side of functional dependency in </a:t>
            </a:r>
            <a:r>
              <a:rPr lang="en-US" i="0" dirty="0" err="1">
                <a:sym typeface="Greek Symbols" pitchFamily="18" charset="2"/>
              </a:rPr>
              <a:t>F</a:t>
            </a:r>
            <a:r>
              <a:rPr lang="en-US" sz="2800" i="0" baseline="-25000" dirty="0" err="1">
                <a:sym typeface="Greek Symbols" pitchFamily="18" charset="2"/>
              </a:rPr>
              <a:t>c</a:t>
            </a:r>
            <a:r>
              <a:rPr lang="en-US" sz="2800" i="0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is unique</a:t>
            </a:r>
          </a:p>
          <a:p>
            <a:pPr lvl="1">
              <a:lnSpc>
                <a:spcPct val="90000"/>
              </a:lnSpc>
            </a:pPr>
            <a:endParaRPr lang="en-US" dirty="0">
              <a:sym typeface="Greek Symbols" pitchFamily="18" charset="2"/>
            </a:endParaRPr>
          </a:p>
          <a:p>
            <a:pPr>
              <a:lnSpc>
                <a:spcPct val="90000"/>
              </a:lnSpc>
            </a:pPr>
            <a:r>
              <a:rPr lang="en-US" dirty="0">
                <a:sym typeface="Greek Symbols" pitchFamily="18" charset="2"/>
              </a:rPr>
              <a:t>In some (vague) sense, it is a </a:t>
            </a:r>
            <a:r>
              <a:rPr lang="en-US" i="1" dirty="0">
                <a:sym typeface="Greek Symbols" pitchFamily="18" charset="2"/>
              </a:rPr>
              <a:t>minimal </a:t>
            </a:r>
            <a:r>
              <a:rPr lang="en-US" dirty="0">
                <a:sym typeface="Greek Symbols" pitchFamily="18" charset="2"/>
              </a:rPr>
              <a:t>version of </a:t>
            </a:r>
            <a:r>
              <a:rPr lang="en-US" i="1" dirty="0">
                <a:sym typeface="Greek Symbols" pitchFamily="18" charset="2"/>
              </a:rPr>
              <a:t>F</a:t>
            </a:r>
          </a:p>
          <a:p>
            <a:pPr>
              <a:lnSpc>
                <a:spcPct val="90000"/>
              </a:lnSpc>
            </a:pPr>
            <a:endParaRPr lang="en-US" i="1" dirty="0">
              <a:sym typeface="Greek Symbols" pitchFamily="18" charset="2"/>
            </a:endParaRPr>
          </a:p>
          <a:p>
            <a:pPr>
              <a:lnSpc>
                <a:spcPct val="90000"/>
              </a:lnSpc>
            </a:pPr>
            <a:r>
              <a:rPr lang="en-US" dirty="0">
                <a:sym typeface="Greek Symbols" pitchFamily="18" charset="2"/>
              </a:rPr>
              <a:t>Read up algorithms to compute </a:t>
            </a:r>
            <a:r>
              <a:rPr lang="en-US" i="1" dirty="0" err="1">
                <a:sym typeface="Greek Symbols" pitchFamily="18" charset="2"/>
              </a:rPr>
              <a:t>F</a:t>
            </a:r>
            <a:r>
              <a:rPr lang="en-US" i="1" baseline="-25000" dirty="0" err="1">
                <a:sym typeface="Greek Symbols" pitchFamily="18" charset="2"/>
              </a:rPr>
              <a:t>c</a:t>
            </a:r>
            <a:endParaRPr lang="en-US" i="1" baseline="-25000" dirty="0">
              <a:sym typeface="Greek Symbols" pitchFamily="18" charset="2"/>
            </a:endParaRPr>
          </a:p>
        </p:txBody>
      </p:sp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Canonical Cover</a:t>
            </a:r>
          </a:p>
        </p:txBody>
      </p:sp>
    </p:spTree>
    <p:extLst>
      <p:ext uri="{BB962C8B-B14F-4D97-AF65-F5344CB8AC3E}">
        <p14:creationId xmlns:p14="http://schemas.microsoft.com/office/powerpoint/2010/main" val="48679172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420305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/>
              <a:t>Design: E/R Models and Normalization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31910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Decompositions</a:t>
            </a:r>
          </a:p>
        </p:txBody>
      </p:sp>
    </p:spTree>
    <p:extLst>
      <p:ext uri="{BB962C8B-B14F-4D97-AF65-F5344CB8AC3E}">
        <p14:creationId xmlns:p14="http://schemas.microsoft.com/office/powerpoint/2010/main" val="3339722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Single-table Queries in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Multi-table Queries using Cartesian Product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Cartesian Product and “Natural Join”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Careful with using “natural join” keyword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79929539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 8.4.4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decompose a schema in a lossless manner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Dependency preserving decompositions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Lossless and Lossy Decompositions</a:t>
            </a:r>
          </a:p>
        </p:txBody>
      </p:sp>
    </p:spTree>
    <p:extLst>
      <p:ext uri="{BB962C8B-B14F-4D97-AF65-F5344CB8AC3E}">
        <p14:creationId xmlns:p14="http://schemas.microsoft.com/office/powerpoint/2010/main" val="26287001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8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Splitting a relational schema </a:t>
            </a:r>
            <a:r>
              <a:rPr lang="en-US" sz="2400" i="1" dirty="0"/>
              <a:t>R </a:t>
            </a:r>
            <a:r>
              <a:rPr lang="en-US" sz="2400" dirty="0"/>
              <a:t>into two relations </a:t>
            </a:r>
            <a:r>
              <a:rPr lang="en-US" sz="2400" i="1" dirty="0"/>
              <a:t>R1, R2, </a:t>
            </a:r>
            <a:r>
              <a:rPr lang="en-US" sz="2400" dirty="0"/>
              <a:t>typically for normalization</a:t>
            </a:r>
          </a:p>
          <a:p>
            <a:pPr>
              <a:lnSpc>
                <a:spcPct val="120000"/>
              </a:lnSpc>
            </a:pPr>
            <a:endParaRPr lang="en-US" sz="2400" dirty="0">
              <a:ea typeface="Arial" charset="0"/>
              <a:cs typeface="Arial" charset="0"/>
              <a:sym typeface="Wingdings" charset="2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ea typeface="Arial" charset="0"/>
                <a:cs typeface="Arial" charset="0"/>
                <a:sym typeface="Wingdings" charset="2"/>
              </a:rPr>
              <a:t>e.g., R(A, B, C, D, E) can be decomposed into: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ea typeface="Arial" charset="0"/>
                <a:cs typeface="Arial" charset="0"/>
                <a:sym typeface="Wingdings" charset="2"/>
              </a:rPr>
              <a:t>R1(A, B, C), R2(D, E)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ea typeface="Arial" charset="0"/>
                <a:cs typeface="Arial" charset="0"/>
                <a:sym typeface="Wingdings" charset="2"/>
              </a:rPr>
              <a:t>R1(A, B, C, D), R2(D, E)</a:t>
            </a:r>
            <a:endParaRPr lang="en-US" sz="2400" dirty="0">
              <a:ea typeface="Arial" charset="0"/>
              <a:cs typeface="Arial" charset="0"/>
              <a:sym typeface="Wingdings" charset="2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ea typeface="Arial" charset="0"/>
                <a:cs typeface="Arial" charset="0"/>
                <a:sym typeface="Wingdings" charset="2"/>
              </a:rPr>
              <a:t>…</a:t>
            </a:r>
          </a:p>
          <a:p>
            <a:pPr lvl="1">
              <a:lnSpc>
                <a:spcPct val="120000"/>
              </a:lnSpc>
            </a:pPr>
            <a:endParaRPr lang="en-US" sz="1600" dirty="0">
              <a:ea typeface="Arial" charset="0"/>
              <a:cs typeface="Arial" charset="0"/>
              <a:sym typeface="Wingdings" charset="2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ea typeface="Arial" charset="0"/>
                <a:cs typeface="Arial" charset="0"/>
                <a:sym typeface="Wingdings" charset="2"/>
              </a:rPr>
              <a:t>When is this okay to do?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ea typeface="Arial" charset="0"/>
                <a:cs typeface="Arial" charset="0"/>
                <a:sym typeface="Wingdings" charset="2"/>
              </a:rPr>
              <a:t>The two resulting relations must be equivalent to the original relation… always</a:t>
            </a:r>
          </a:p>
          <a:p>
            <a:pPr lvl="1">
              <a:lnSpc>
                <a:spcPct val="120000"/>
              </a:lnSpc>
            </a:pPr>
            <a:endParaRPr lang="en-US" sz="1600" dirty="0">
              <a:ea typeface="Arial" charset="0"/>
              <a:cs typeface="Arial" charset="0"/>
              <a:sym typeface="Wingdings" charset="2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ea typeface="Arial" charset="0"/>
                <a:cs typeface="Arial" charset="0"/>
                <a:sym typeface="Wingdings" charset="2"/>
              </a:rPr>
              <a:t>Otherwise, it is a “lossy” decomposition, and not allowed</a:t>
            </a:r>
          </a:p>
          <a:p>
            <a:pPr lvl="1">
              <a:lnSpc>
                <a:spcPct val="120000"/>
              </a:lnSpc>
            </a:pPr>
            <a:endParaRPr lang="en-US" sz="1600" dirty="0">
              <a:ea typeface="Arial" charset="0"/>
              <a:cs typeface="Arial" charset="0"/>
              <a:sym typeface="Wingdings" charset="2"/>
            </a:endParaRPr>
          </a:p>
        </p:txBody>
      </p:sp>
      <p:sp>
        <p:nvSpPr>
          <p:cNvPr id="127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Decompositions</a:t>
            </a:r>
          </a:p>
        </p:txBody>
      </p:sp>
    </p:spTree>
    <p:extLst>
      <p:ext uri="{BB962C8B-B14F-4D97-AF65-F5344CB8AC3E}">
        <p14:creationId xmlns:p14="http://schemas.microsoft.com/office/powerpoint/2010/main" val="260377427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8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Definition: A decomposition of </a:t>
            </a:r>
            <a:r>
              <a:rPr lang="en-US" sz="2000" i="1" dirty="0"/>
              <a:t>R </a:t>
            </a:r>
            <a:r>
              <a:rPr lang="en-US" sz="2000" dirty="0"/>
              <a:t>into </a:t>
            </a:r>
            <a:r>
              <a:rPr lang="en-US" sz="2000" i="1" dirty="0"/>
              <a:t>(R1, R2) </a:t>
            </a:r>
            <a:r>
              <a:rPr lang="en-US" sz="2000" dirty="0"/>
              <a:t>is called </a:t>
            </a:r>
            <a:r>
              <a:rPr lang="en-US" sz="2000" i="1" dirty="0"/>
              <a:t>lossless </a:t>
            </a:r>
            <a:r>
              <a:rPr lang="en-US" sz="2000" dirty="0"/>
              <a:t>if, for all legal instances of </a:t>
            </a:r>
            <a:r>
              <a:rPr lang="en-US" sz="2000" i="1" dirty="0"/>
              <a:t>r(R):</a:t>
            </a:r>
            <a:endParaRPr lang="en-US" sz="2000" dirty="0"/>
          </a:p>
          <a:p>
            <a:pPr>
              <a:lnSpc>
                <a:spcPct val="120000"/>
              </a:lnSpc>
              <a:buNone/>
            </a:pPr>
            <a:r>
              <a:rPr lang="en-US" sz="2000" dirty="0"/>
              <a:t>   	</a:t>
            </a:r>
            <a:r>
              <a:rPr lang="en-US" sz="2000" baseline="-25000" dirty="0"/>
              <a:t>	      </a:t>
            </a:r>
            <a:r>
              <a:rPr lang="en-US" sz="2000" i="1" dirty="0"/>
              <a:t>r  = </a:t>
            </a:r>
            <a:r>
              <a:rPr lang="en-US" sz="2000" dirty="0">
                <a:sym typeface="Symbol" charset="2"/>
              </a:rPr>
              <a:t></a:t>
            </a:r>
            <a:r>
              <a:rPr lang="en-US" sz="2000" i="1" baseline="-25000" dirty="0">
                <a:sym typeface="Symbol" charset="2"/>
              </a:rPr>
              <a:t>R1</a:t>
            </a:r>
            <a:r>
              <a:rPr lang="en-US" sz="2000" baseline="-25000" dirty="0">
                <a:sym typeface="Symbol" charset="2"/>
              </a:rPr>
              <a:t> </a:t>
            </a:r>
            <a:r>
              <a:rPr lang="en-US" sz="2000" dirty="0">
                <a:sym typeface="Symbol" charset="2"/>
              </a:rPr>
              <a:t>(</a:t>
            </a:r>
            <a:r>
              <a:rPr lang="en-US" sz="2000" i="1" dirty="0">
                <a:sym typeface="Symbol" charset="2"/>
              </a:rPr>
              <a:t>r </a:t>
            </a:r>
            <a:r>
              <a:rPr lang="en-US" sz="2000" dirty="0">
                <a:sym typeface="Symbol" charset="2"/>
              </a:rPr>
              <a:t>)        </a:t>
            </a:r>
            <a:r>
              <a:rPr lang="en-US" sz="2000" i="1" baseline="-25000" dirty="0">
                <a:sym typeface="Symbol" charset="2"/>
              </a:rPr>
              <a:t>R2</a:t>
            </a:r>
            <a:r>
              <a:rPr lang="en-US" sz="2000" baseline="-25000" dirty="0">
                <a:sym typeface="Symbol" charset="2"/>
              </a:rPr>
              <a:t> </a:t>
            </a:r>
            <a:r>
              <a:rPr lang="en-US" sz="2000" dirty="0">
                <a:sym typeface="Symbol" charset="2"/>
              </a:rPr>
              <a:t>(</a:t>
            </a:r>
            <a:r>
              <a:rPr lang="en-US" sz="2000" i="1" dirty="0">
                <a:sym typeface="Symbol" charset="2"/>
              </a:rPr>
              <a:t>r </a:t>
            </a:r>
            <a:r>
              <a:rPr lang="en-US" sz="2000" dirty="0">
                <a:sym typeface="Symbol" charset="2"/>
              </a:rPr>
              <a:t>) </a:t>
            </a:r>
          </a:p>
          <a:p>
            <a:pPr lvl="4">
              <a:lnSpc>
                <a:spcPct val="120000"/>
              </a:lnSpc>
            </a:pPr>
            <a:endParaRPr lang="en-US" sz="1600" dirty="0">
              <a:sym typeface="Symbol" charset="2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ym typeface="Symbol" charset="2"/>
              </a:rPr>
              <a:t>In other words, projecting on </a:t>
            </a:r>
            <a:r>
              <a:rPr lang="en-US" sz="2000" i="1" dirty="0">
                <a:sym typeface="Symbol" charset="2"/>
              </a:rPr>
              <a:t>R1 and R2, </a:t>
            </a:r>
            <a:r>
              <a:rPr lang="en-US" sz="2000" dirty="0">
                <a:sym typeface="Symbol" charset="2"/>
              </a:rPr>
              <a:t>and </a:t>
            </a:r>
            <a:r>
              <a:rPr lang="en-US" sz="2000" i="1" dirty="0">
                <a:sym typeface="Symbol" charset="2"/>
              </a:rPr>
              <a:t>joining back, </a:t>
            </a:r>
            <a:r>
              <a:rPr lang="en-US" sz="2000" dirty="0">
                <a:sym typeface="Symbol" charset="2"/>
              </a:rPr>
              <a:t>results in the relation you started with</a:t>
            </a:r>
            <a:endParaRPr lang="en-US" sz="2000" dirty="0"/>
          </a:p>
          <a:p>
            <a:pPr lvl="3"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</a:rPr>
              <a:t>Rule: </a:t>
            </a:r>
            <a:r>
              <a:rPr lang="en-US" sz="2000" dirty="0"/>
              <a:t>A decomposition of </a:t>
            </a:r>
            <a:r>
              <a:rPr lang="en-US" sz="2000" i="1" dirty="0"/>
              <a:t>R </a:t>
            </a:r>
            <a:r>
              <a:rPr lang="en-US" sz="2000" dirty="0"/>
              <a:t>into </a:t>
            </a:r>
            <a:r>
              <a:rPr lang="en-US" sz="2000" i="1" dirty="0"/>
              <a:t>(R1, R2) </a:t>
            </a:r>
            <a:r>
              <a:rPr lang="en-US" sz="2000" dirty="0"/>
              <a:t>is </a:t>
            </a:r>
            <a:r>
              <a:rPr lang="en-US" sz="2000" i="1" dirty="0"/>
              <a:t>lossless, </a:t>
            </a:r>
            <a:r>
              <a:rPr lang="en-US" sz="2000" dirty="0" err="1"/>
              <a:t>iff</a:t>
            </a:r>
            <a:r>
              <a:rPr lang="en-US" sz="2000" dirty="0"/>
              <a:t>:</a:t>
            </a:r>
          </a:p>
          <a:p>
            <a:pPr>
              <a:lnSpc>
                <a:spcPct val="120000"/>
              </a:lnSpc>
              <a:buNone/>
            </a:pPr>
            <a:r>
              <a:rPr lang="en-US" sz="2000" dirty="0"/>
              <a:t>                       </a:t>
            </a:r>
            <a:r>
              <a:rPr lang="en-US" sz="2000" i="1" dirty="0">
                <a:solidFill>
                  <a:srgbClr val="FF0000"/>
                </a:solidFill>
              </a:rPr>
              <a:t>R1 </a:t>
            </a:r>
            <a:r>
              <a:rPr lang="en-US" sz="2000" i="1" dirty="0">
                <a:solidFill>
                  <a:srgbClr val="FF0000"/>
                </a:solidFill>
                <a:ea typeface="Arial" charset="0"/>
                <a:cs typeface="Arial" charset="0"/>
              </a:rPr>
              <a:t>∩ R2 </a:t>
            </a:r>
            <a:r>
              <a:rPr lang="en-US" sz="2000" i="1" dirty="0">
                <a:solidFill>
                  <a:srgbClr val="FF0000"/>
                </a:solidFill>
                <a:ea typeface="Arial" charset="0"/>
                <a:cs typeface="Arial" charset="0"/>
                <a:sym typeface="Wingdings" charset="2"/>
              </a:rPr>
              <a:t> R1</a:t>
            </a:r>
            <a:r>
              <a:rPr lang="en-US" sz="2000" i="1" dirty="0">
                <a:ea typeface="Arial" charset="0"/>
                <a:cs typeface="Arial" charset="0"/>
                <a:sym typeface="Wingdings" charset="2"/>
              </a:rPr>
              <a:t>       or     </a:t>
            </a:r>
            <a:r>
              <a:rPr lang="en-US" sz="2000" i="1" dirty="0">
                <a:solidFill>
                  <a:srgbClr val="FF0000"/>
                </a:solidFill>
              </a:rPr>
              <a:t>R1 </a:t>
            </a:r>
            <a:r>
              <a:rPr lang="en-US" sz="2000" i="1" dirty="0">
                <a:solidFill>
                  <a:srgbClr val="FF0000"/>
                </a:solidFill>
                <a:ea typeface="Arial" charset="0"/>
                <a:cs typeface="Arial" charset="0"/>
              </a:rPr>
              <a:t>∩ R2 </a:t>
            </a:r>
            <a:r>
              <a:rPr lang="en-US" sz="2000" i="1" dirty="0">
                <a:solidFill>
                  <a:srgbClr val="FF0000"/>
                </a:solidFill>
                <a:ea typeface="Arial" charset="0"/>
                <a:cs typeface="Arial" charset="0"/>
                <a:sym typeface="Wingdings" charset="2"/>
              </a:rPr>
              <a:t> R2</a:t>
            </a:r>
            <a:endParaRPr lang="en-US" sz="2000" i="1" dirty="0">
              <a:ea typeface="Arial" charset="0"/>
              <a:cs typeface="Arial" charset="0"/>
              <a:sym typeface="Wingdings" charset="2"/>
            </a:endParaRPr>
          </a:p>
          <a:p>
            <a:pPr>
              <a:lnSpc>
                <a:spcPct val="120000"/>
              </a:lnSpc>
              <a:buNone/>
            </a:pPr>
            <a:r>
              <a:rPr lang="en-US" sz="2000" dirty="0">
                <a:ea typeface="Arial" charset="0"/>
                <a:cs typeface="Arial" charset="0"/>
                <a:sym typeface="Wingdings" charset="2"/>
              </a:rPr>
              <a:t>    in </a:t>
            </a:r>
            <a:r>
              <a:rPr lang="en-US" sz="2000" i="1" dirty="0">
                <a:ea typeface="Arial" charset="0"/>
                <a:cs typeface="Arial" charset="0"/>
                <a:sym typeface="Wingdings" charset="2"/>
              </a:rPr>
              <a:t>F+.</a:t>
            </a:r>
          </a:p>
          <a:p>
            <a:pPr lvl="2">
              <a:lnSpc>
                <a:spcPct val="120000"/>
              </a:lnSpc>
            </a:pPr>
            <a:endParaRPr lang="en-US" sz="1400" dirty="0">
              <a:ea typeface="Arial" charset="0"/>
              <a:cs typeface="Arial" charset="0"/>
              <a:sym typeface="Wingdings" charset="2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ea typeface="Arial" charset="0"/>
                <a:cs typeface="Arial" charset="0"/>
                <a:sym typeface="Wingdings" charset="2"/>
              </a:rPr>
              <a:t>Why? The join attributes then form a key for one of the relations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ea typeface="Arial" charset="0"/>
                <a:cs typeface="Arial" charset="0"/>
                <a:sym typeface="Wingdings" charset="2"/>
              </a:rPr>
              <a:t>Each tuple from the other relation joins with exactly one from that relation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sp>
        <p:nvSpPr>
          <p:cNvPr id="127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Loss-less Decompositions</a:t>
            </a:r>
          </a:p>
        </p:txBody>
      </p:sp>
      <p:sp>
        <p:nvSpPr>
          <p:cNvPr id="1273860" name="Freeform 4"/>
          <p:cNvSpPr>
            <a:spLocks/>
          </p:cNvSpPr>
          <p:nvPr/>
        </p:nvSpPr>
        <p:spPr bwMode="auto">
          <a:xfrm>
            <a:off x="2667000" y="1981200"/>
            <a:ext cx="274638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82"/>
              </a:cxn>
              <a:cxn ang="0">
                <a:pos x="182" y="0"/>
              </a:cxn>
              <a:cxn ang="0">
                <a:pos x="182" y="182"/>
              </a:cxn>
              <a:cxn ang="0">
                <a:pos x="0" y="0"/>
              </a:cxn>
            </a:cxnLst>
            <a:rect l="0" t="0" r="r" b="b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1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3859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8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Example: R(A, B, C), FDs: A </a:t>
            </a:r>
            <a:r>
              <a:rPr lang="en-US" sz="2400" dirty="0">
                <a:sym typeface="Wingdings" pitchFamily="2" charset="2"/>
              </a:rPr>
              <a:t> B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ea typeface="Arial" charset="0"/>
                <a:cs typeface="Arial" charset="0"/>
                <a:sym typeface="Wingdings" pitchFamily="2" charset="2"/>
              </a:rPr>
              <a:t>Decomposition into R1(A, B) and R2(A, C) is lossless</a:t>
            </a:r>
          </a:p>
          <a:p>
            <a:pPr lvl="2">
              <a:lnSpc>
                <a:spcPct val="120000"/>
              </a:lnSpc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ea typeface="Arial" charset="0"/>
                <a:cs typeface="Arial" charset="0"/>
                <a:sym typeface="Wingdings" pitchFamily="2" charset="2"/>
              </a:rPr>
              <a:t>(R1 ∩ R2 =)</a:t>
            </a:r>
            <a:r>
              <a:rPr lang="en-US" sz="1800" dirty="0">
                <a:ea typeface="Arial" charset="0"/>
                <a:cs typeface="Arial" charset="0"/>
                <a:sym typeface="Wingdings" pitchFamily="2" charset="2"/>
              </a:rPr>
              <a:t> A 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a typeface="Arial" charset="0"/>
                <a:cs typeface="Arial" charset="0"/>
                <a:sym typeface="Wingdings" pitchFamily="2" charset="2"/>
              </a:rPr>
              <a:t>(R1 =) </a:t>
            </a:r>
            <a:r>
              <a:rPr lang="en-US" sz="1800" dirty="0">
                <a:ea typeface="Arial" charset="0"/>
                <a:cs typeface="Arial" charset="0"/>
                <a:sym typeface="Wingdings" pitchFamily="2" charset="2"/>
              </a:rPr>
              <a:t>AB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ea typeface="Arial" charset="0"/>
                <a:cs typeface="Arial" charset="0"/>
                <a:sym typeface="Wingdings" pitchFamily="2" charset="2"/>
              </a:rPr>
              <a:t>Decomposition into R1(A, B) and R2(B, C) is not lossless</a:t>
            </a:r>
          </a:p>
          <a:p>
            <a:pPr lvl="2">
              <a:lnSpc>
                <a:spcPct val="120000"/>
              </a:lnSpc>
            </a:pPr>
            <a:endParaRPr lang="en-US" sz="1800" dirty="0">
              <a:ea typeface="Arial" charset="0"/>
              <a:cs typeface="Arial" charset="0"/>
              <a:sym typeface="Wingdings" charset="2"/>
            </a:endParaRP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127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Loss-less Decompositions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69FC69F-0A52-D645-9BC4-7144F00C1BCE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2971800"/>
          <a:ext cx="16002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40376398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5732637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32060909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664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35687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89986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0538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22541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37B8DFCF-6B1E-DB4F-8311-0248564C02E9}"/>
              </a:ext>
            </a:extLst>
          </p:cNvPr>
          <p:cNvGraphicFramePr>
            <a:graphicFrameLocks noGrp="1"/>
          </p:cNvGraphicFramePr>
          <p:nvPr/>
        </p:nvGraphicFramePr>
        <p:xfrm>
          <a:off x="4191000" y="2957763"/>
          <a:ext cx="10668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40376398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57326372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664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35687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0538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22541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DC851359-BD90-F145-BAE7-D260C6C96C85}"/>
              </a:ext>
            </a:extLst>
          </p:cNvPr>
          <p:cNvGraphicFramePr>
            <a:graphicFrameLocks noGrp="1"/>
          </p:cNvGraphicFramePr>
          <p:nvPr/>
        </p:nvGraphicFramePr>
        <p:xfrm>
          <a:off x="5867400" y="2957763"/>
          <a:ext cx="1066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5732637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32060909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664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35687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89986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0538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22541"/>
                  </a:ext>
                </a:extLst>
              </a:tr>
            </a:tbl>
          </a:graphicData>
        </a:graphic>
      </p:graphicFrame>
      <p:sp>
        <p:nvSpPr>
          <p:cNvPr id="8" name="Freeform 4">
            <a:extLst>
              <a:ext uri="{FF2B5EF4-FFF2-40B4-BE49-F238E27FC236}">
                <a16:creationId xmlns:a16="http://schemas.microsoft.com/office/drawing/2014/main" id="{5FE35247-ED5E-7E4A-B881-A80BC38512B8}"/>
              </a:ext>
            </a:extLst>
          </p:cNvPr>
          <p:cNvSpPr>
            <a:spLocks/>
          </p:cNvSpPr>
          <p:nvPr/>
        </p:nvSpPr>
        <p:spPr bwMode="auto">
          <a:xfrm>
            <a:off x="5347076" y="3540125"/>
            <a:ext cx="274638" cy="158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82"/>
              </a:cxn>
              <a:cxn ang="0">
                <a:pos x="182" y="0"/>
              </a:cxn>
              <a:cxn ang="0">
                <a:pos x="182" y="182"/>
              </a:cxn>
              <a:cxn ang="0">
                <a:pos x="0" y="0"/>
              </a:cxn>
            </a:cxnLst>
            <a:rect l="0" t="0" r="r" b="b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707E5C28-7779-734B-B9A5-7CD683ECD3D7}"/>
              </a:ext>
            </a:extLst>
          </p:cNvPr>
          <p:cNvGraphicFramePr>
            <a:graphicFrameLocks noGrp="1"/>
          </p:cNvGraphicFramePr>
          <p:nvPr/>
        </p:nvGraphicFramePr>
        <p:xfrm>
          <a:off x="7391400" y="2971800"/>
          <a:ext cx="16002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40376398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5732637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32060909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664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35687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89986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0538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2254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6128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9027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42963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55295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7592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2564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27222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659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CA90CC-4FAB-294B-B1B5-519F3C5160D9}"/>
              </a:ext>
            </a:extLst>
          </p:cNvPr>
          <p:cNvSpPr txBox="1"/>
          <p:nvPr/>
        </p:nvSpPr>
        <p:spPr>
          <a:xfrm>
            <a:off x="7003140" y="3567363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=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97EA0BA-09C3-734A-B579-2895B19B763C}"/>
              </a:ext>
            </a:extLst>
          </p:cNvPr>
          <p:cNvSpPr/>
          <p:nvPr/>
        </p:nvSpPr>
        <p:spPr>
          <a:xfrm>
            <a:off x="2895600" y="3429000"/>
            <a:ext cx="457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3449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8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077200" cy="5105400"/>
          </a:xfrm>
        </p:spPr>
        <p:txBody>
          <a:bodyPr/>
          <a:lstStyle/>
          <a:p>
            <a:pPr marL="533400" indent="-533400">
              <a:lnSpc>
                <a:spcPct val="130000"/>
              </a:lnSpc>
              <a:buNone/>
            </a:pPr>
            <a:r>
              <a:rPr lang="en-US" sz="2000" dirty="0"/>
              <a:t>Is it easy to check if the dependencies in </a:t>
            </a:r>
            <a:r>
              <a:rPr lang="en-US" sz="2000" i="1" dirty="0"/>
              <a:t>F </a:t>
            </a:r>
            <a:r>
              <a:rPr lang="en-US" sz="2000" dirty="0"/>
              <a:t>hold ?</a:t>
            </a:r>
          </a:p>
          <a:p>
            <a:pPr marL="533400" indent="-533400">
              <a:lnSpc>
                <a:spcPct val="130000"/>
              </a:lnSpc>
              <a:buNone/>
            </a:pPr>
            <a:r>
              <a:rPr lang="en-US" sz="2000" dirty="0"/>
              <a:t>	Okay as long as the dependencies can be checked in the same table.</a:t>
            </a:r>
          </a:p>
          <a:p>
            <a:pPr marL="533400" indent="-533400">
              <a:lnSpc>
                <a:spcPct val="130000"/>
              </a:lnSpc>
              <a:spcAft>
                <a:spcPts val="1200"/>
              </a:spcAft>
              <a:buNone/>
            </a:pPr>
            <a:r>
              <a:rPr lang="en-US" sz="2000" dirty="0"/>
              <a:t>Consider </a:t>
            </a:r>
            <a:r>
              <a:rPr lang="en-US" sz="2000" i="1" dirty="0"/>
              <a:t>R = (A, B, C)</a:t>
            </a:r>
            <a:r>
              <a:rPr lang="en-US" sz="2000" dirty="0"/>
              <a:t>, and </a:t>
            </a:r>
            <a:r>
              <a:rPr lang="en-US" sz="2000" i="1" dirty="0"/>
              <a:t>F ={A </a:t>
            </a:r>
            <a:r>
              <a:rPr lang="en-US" sz="2000" i="1" dirty="0" err="1">
                <a:sym typeface="Wingdings" charset="2"/>
              </a:rPr>
              <a:t></a:t>
            </a:r>
            <a:r>
              <a:rPr lang="en-US" sz="2000" i="1" dirty="0">
                <a:sym typeface="Wingdings" charset="2"/>
              </a:rPr>
              <a:t> B</a:t>
            </a:r>
            <a:r>
              <a:rPr lang="en-US" sz="2000" dirty="0">
                <a:sym typeface="Wingdings" charset="2"/>
              </a:rPr>
              <a:t>, </a:t>
            </a:r>
            <a:r>
              <a:rPr lang="en-US" sz="2000" i="1" dirty="0">
                <a:sym typeface="Wingdings" charset="2"/>
              </a:rPr>
              <a:t>B </a:t>
            </a:r>
            <a:r>
              <a:rPr lang="en-US" sz="2000" i="1" dirty="0" err="1">
                <a:sym typeface="Wingdings" charset="2"/>
              </a:rPr>
              <a:t></a:t>
            </a:r>
            <a:r>
              <a:rPr lang="en-US" sz="2000" i="1" dirty="0">
                <a:sym typeface="Wingdings" charset="2"/>
              </a:rPr>
              <a:t> C}</a:t>
            </a:r>
          </a:p>
          <a:p>
            <a:pPr marL="533400" indent="-533400">
              <a:lnSpc>
                <a:spcPct val="130000"/>
              </a:lnSpc>
              <a:buNone/>
            </a:pPr>
            <a:r>
              <a:rPr lang="en-US" sz="2000" dirty="0">
                <a:sym typeface="Wingdings" charset="2"/>
              </a:rPr>
              <a:t>1. Decompose into R1 = (A, B), and R2 = (A, C)</a:t>
            </a:r>
          </a:p>
          <a:p>
            <a:pPr marL="533400" indent="-533400">
              <a:lnSpc>
                <a:spcPct val="130000"/>
              </a:lnSpc>
              <a:buNone/>
            </a:pPr>
            <a:r>
              <a:rPr lang="en-US" sz="2000" dirty="0">
                <a:sym typeface="Wingdings" charset="2"/>
              </a:rPr>
              <a:t>        Lossless ? Yes.</a:t>
            </a:r>
          </a:p>
          <a:p>
            <a:pPr marL="533400" indent="-533400">
              <a:lnSpc>
                <a:spcPct val="130000"/>
              </a:lnSpc>
              <a:buNone/>
            </a:pPr>
            <a:r>
              <a:rPr lang="en-US" sz="2000" dirty="0">
                <a:sym typeface="Wingdings" charset="2"/>
              </a:rPr>
              <a:t>        But, makes it hard to check for </a:t>
            </a:r>
            <a:r>
              <a:rPr lang="en-US" sz="2000" i="1" dirty="0">
                <a:sym typeface="Wingdings" charset="2"/>
              </a:rPr>
              <a:t>B </a:t>
            </a:r>
            <a:r>
              <a:rPr lang="en-US" sz="2000" i="1" dirty="0" err="1">
                <a:sym typeface="Wingdings" charset="2"/>
              </a:rPr>
              <a:t></a:t>
            </a:r>
            <a:r>
              <a:rPr lang="en-US" sz="2000" i="1" dirty="0">
                <a:sym typeface="Wingdings" charset="2"/>
              </a:rPr>
              <a:t> C</a:t>
            </a:r>
          </a:p>
          <a:p>
            <a:pPr marL="533400" indent="-533400">
              <a:lnSpc>
                <a:spcPct val="130000"/>
              </a:lnSpc>
              <a:buNone/>
            </a:pPr>
            <a:r>
              <a:rPr lang="en-US" sz="2000" i="1" dirty="0">
                <a:sym typeface="Wingdings" charset="2"/>
              </a:rPr>
              <a:t>			The data is in multiple tables.</a:t>
            </a:r>
          </a:p>
          <a:p>
            <a:pPr marL="533400" indent="-533400">
              <a:lnSpc>
                <a:spcPct val="130000"/>
              </a:lnSpc>
              <a:buNone/>
            </a:pPr>
            <a:r>
              <a:rPr lang="en-US" sz="2000" dirty="0">
                <a:sym typeface="Wingdings" charset="2"/>
              </a:rPr>
              <a:t>2. On the other hand, </a:t>
            </a:r>
            <a:r>
              <a:rPr lang="en-US" sz="2000" i="1" dirty="0">
                <a:sym typeface="Wingdings" charset="2"/>
              </a:rPr>
              <a:t>R1 = (A, B), and R2 = (B, C),</a:t>
            </a:r>
          </a:p>
          <a:p>
            <a:pPr marL="533400" indent="-533400">
              <a:lnSpc>
                <a:spcPct val="130000"/>
              </a:lnSpc>
              <a:buNone/>
            </a:pPr>
            <a:r>
              <a:rPr lang="en-US" sz="2000" i="1" dirty="0">
                <a:sym typeface="Wingdings" charset="2"/>
              </a:rPr>
              <a:t>	</a:t>
            </a:r>
            <a:r>
              <a:rPr lang="en-US" sz="2000" dirty="0">
                <a:sym typeface="Wingdings" charset="2"/>
              </a:rPr>
              <a:t>   is both lossless and dependency-preserving</a:t>
            </a:r>
          </a:p>
          <a:p>
            <a:pPr marL="533400" indent="-533400">
              <a:lnSpc>
                <a:spcPct val="130000"/>
              </a:lnSpc>
              <a:buNone/>
            </a:pPr>
            <a:r>
              <a:rPr lang="en-US" sz="2000" dirty="0">
                <a:sym typeface="Wingdings" charset="2"/>
              </a:rPr>
              <a:t>           Really ? What about </a:t>
            </a:r>
            <a:r>
              <a:rPr lang="en-US" sz="2000" i="1" dirty="0">
                <a:sym typeface="Wingdings" charset="2"/>
              </a:rPr>
              <a:t>A </a:t>
            </a:r>
            <a:r>
              <a:rPr lang="en-US" sz="2000" i="1" dirty="0" err="1">
                <a:sym typeface="Wingdings" charset="2"/>
              </a:rPr>
              <a:t></a:t>
            </a:r>
            <a:r>
              <a:rPr lang="en-US" sz="2000" i="1" dirty="0">
                <a:sym typeface="Wingdings" charset="2"/>
              </a:rPr>
              <a:t> C ?</a:t>
            </a:r>
          </a:p>
          <a:p>
            <a:pPr marL="533400" indent="-533400">
              <a:lnSpc>
                <a:spcPct val="130000"/>
              </a:lnSpc>
              <a:buNone/>
            </a:pPr>
            <a:r>
              <a:rPr lang="en-US" sz="2000" i="1" dirty="0">
                <a:sym typeface="Wingdings" charset="2"/>
              </a:rPr>
              <a:t>	   </a:t>
            </a:r>
            <a:r>
              <a:rPr lang="en-US" sz="2000" dirty="0">
                <a:sym typeface="Wingdings" charset="2"/>
              </a:rPr>
              <a:t>If we can check </a:t>
            </a:r>
            <a:r>
              <a:rPr lang="en-US" sz="2000" i="1" dirty="0">
                <a:sym typeface="Wingdings" charset="2"/>
              </a:rPr>
              <a:t>A </a:t>
            </a:r>
            <a:r>
              <a:rPr lang="en-US" sz="2000" i="1" dirty="0" err="1">
                <a:sym typeface="Wingdings" charset="2"/>
              </a:rPr>
              <a:t></a:t>
            </a:r>
            <a:r>
              <a:rPr lang="en-US" sz="2000" i="1" dirty="0">
                <a:sym typeface="Wingdings" charset="2"/>
              </a:rPr>
              <a:t> B</a:t>
            </a:r>
            <a:r>
              <a:rPr lang="en-US" sz="2000" dirty="0">
                <a:sym typeface="Wingdings" charset="2"/>
              </a:rPr>
              <a:t>, and </a:t>
            </a:r>
            <a:r>
              <a:rPr lang="en-US" sz="2000" i="1" dirty="0">
                <a:sym typeface="Wingdings" charset="2"/>
              </a:rPr>
              <a:t>B </a:t>
            </a:r>
            <a:r>
              <a:rPr lang="en-US" sz="2000" i="1" dirty="0" err="1">
                <a:sym typeface="Wingdings" charset="2"/>
              </a:rPr>
              <a:t></a:t>
            </a:r>
            <a:r>
              <a:rPr lang="en-US" sz="2000" i="1" dirty="0">
                <a:sym typeface="Wingdings" charset="2"/>
              </a:rPr>
              <a:t> C, A </a:t>
            </a:r>
            <a:r>
              <a:rPr lang="en-US" sz="2000" i="1" dirty="0" err="1">
                <a:sym typeface="Wingdings" charset="2"/>
              </a:rPr>
              <a:t></a:t>
            </a:r>
            <a:r>
              <a:rPr lang="en-US" sz="2000" i="1" dirty="0">
                <a:sym typeface="Wingdings" charset="2"/>
              </a:rPr>
              <a:t> C</a:t>
            </a:r>
            <a:r>
              <a:rPr lang="en-US" sz="2000" dirty="0">
                <a:sym typeface="Wingdings" charset="2"/>
              </a:rPr>
              <a:t> is implied.</a:t>
            </a:r>
            <a:endParaRPr lang="en-US" sz="2000" i="1" dirty="0">
              <a:sym typeface="Wingdings" charset="2"/>
            </a:endParaRPr>
          </a:p>
        </p:txBody>
      </p:sp>
      <p:sp>
        <p:nvSpPr>
          <p:cNvPr id="127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Dependency-preserving Decompositions</a:t>
            </a:r>
          </a:p>
        </p:txBody>
      </p:sp>
    </p:spTree>
    <p:extLst>
      <p:ext uri="{BB962C8B-B14F-4D97-AF65-F5344CB8AC3E}">
        <p14:creationId xmlns:p14="http://schemas.microsoft.com/office/powerpoint/2010/main" val="5835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Definition: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Consider decomposition of </a:t>
            </a:r>
            <a:r>
              <a:rPr lang="en-US" i="1" dirty="0"/>
              <a:t>R into R1, …, </a:t>
            </a:r>
            <a:r>
              <a:rPr lang="en-US" i="1" dirty="0" err="1"/>
              <a:t>Rn</a:t>
            </a:r>
            <a:r>
              <a:rPr lang="en-US" i="1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Let </a:t>
            </a:r>
            <a:r>
              <a:rPr lang="en-US" i="1" dirty="0" err="1"/>
              <a:t>F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be the set of dependencies </a:t>
            </a:r>
            <a:r>
              <a:rPr lang="en-US" i="1" dirty="0"/>
              <a:t>F </a:t>
            </a:r>
            <a:r>
              <a:rPr lang="en-US" sz="3200" i="1" baseline="30000" dirty="0"/>
              <a:t>+</a:t>
            </a:r>
            <a:r>
              <a:rPr lang="en-US" dirty="0"/>
              <a:t> that include only attributes in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i="1" dirty="0"/>
              <a:t>. </a:t>
            </a:r>
          </a:p>
          <a:p>
            <a:pPr>
              <a:lnSpc>
                <a:spcPct val="120000"/>
              </a:lnSpc>
            </a:pPr>
            <a:endParaRPr lang="en-US" i="1" dirty="0"/>
          </a:p>
          <a:p>
            <a:pPr>
              <a:lnSpc>
                <a:spcPct val="120000"/>
              </a:lnSpc>
            </a:pPr>
            <a:r>
              <a:rPr lang="en-US" i="1" dirty="0"/>
              <a:t> </a:t>
            </a:r>
            <a:r>
              <a:rPr lang="en-US" dirty="0"/>
              <a:t>The decomposition is  </a:t>
            </a:r>
            <a:r>
              <a:rPr lang="en-US" dirty="0">
                <a:solidFill>
                  <a:srgbClr val="FF0000"/>
                </a:solidFill>
              </a:rPr>
              <a:t>dependency preserving</a:t>
            </a:r>
            <a:r>
              <a:rPr lang="en-US" dirty="0"/>
              <a:t>,  if</a:t>
            </a:r>
          </a:p>
          <a:p>
            <a:pPr lvl="2">
              <a:lnSpc>
                <a:spcPct val="120000"/>
              </a:lnSpc>
              <a:buFontTx/>
              <a:buNone/>
            </a:pPr>
            <a:r>
              <a:rPr lang="en-US" sz="2400" dirty="0"/>
              <a:t>         (</a:t>
            </a:r>
            <a:r>
              <a:rPr lang="en-US" sz="2400" i="1" dirty="0"/>
              <a:t>F</a:t>
            </a:r>
            <a:r>
              <a:rPr lang="en-US" sz="2400" baseline="-25000" dirty="0"/>
              <a:t>1</a:t>
            </a:r>
            <a:r>
              <a:rPr lang="en-US" sz="2400" i="1" dirty="0"/>
              <a:t> </a:t>
            </a:r>
            <a:r>
              <a:rPr lang="en-US" sz="2400" dirty="0" err="1">
                <a:sym typeface="Symbol" charset="2"/>
              </a:rPr>
              <a:t></a:t>
            </a:r>
            <a:r>
              <a:rPr lang="en-US" sz="2400" i="1" dirty="0">
                <a:sym typeface="Symbol" charset="2"/>
              </a:rPr>
              <a:t> F</a:t>
            </a:r>
            <a:r>
              <a:rPr lang="en-US" sz="2400" baseline="-25000" dirty="0">
                <a:sym typeface="Symbol" charset="2"/>
              </a:rPr>
              <a:t>2 </a:t>
            </a:r>
            <a:r>
              <a:rPr lang="en-US" sz="2400" dirty="0" err="1">
                <a:sym typeface="Symbol" charset="2"/>
              </a:rPr>
              <a:t></a:t>
            </a:r>
            <a:r>
              <a:rPr lang="en-US" sz="2400" i="1" dirty="0">
                <a:sym typeface="Symbol" charset="2"/>
              </a:rPr>
              <a:t> …</a:t>
            </a:r>
            <a:r>
              <a:rPr lang="en-US" sz="2400" dirty="0">
                <a:sym typeface="Symbol" charset="2"/>
              </a:rPr>
              <a:t> </a:t>
            </a:r>
            <a:r>
              <a:rPr lang="en-US" sz="2400" dirty="0" err="1">
                <a:sym typeface="Symbol" charset="2"/>
              </a:rPr>
              <a:t></a:t>
            </a:r>
            <a:r>
              <a:rPr lang="en-US" sz="2400" i="1" dirty="0">
                <a:sym typeface="Symbol" charset="2"/>
              </a:rPr>
              <a:t> F</a:t>
            </a:r>
            <a:r>
              <a:rPr lang="en-US" sz="2400" baseline="-25000" dirty="0">
                <a:sym typeface="Symbol" charset="2"/>
              </a:rPr>
              <a:t>n </a:t>
            </a:r>
            <a:r>
              <a:rPr lang="en-US" sz="2400" dirty="0">
                <a:sym typeface="Symbol" charset="2"/>
              </a:rPr>
              <a:t>)</a:t>
            </a:r>
            <a:r>
              <a:rPr lang="en-US" sz="3200" baseline="30000" dirty="0">
                <a:sym typeface="Symbol" charset="2"/>
              </a:rPr>
              <a:t>+</a:t>
            </a:r>
            <a:r>
              <a:rPr lang="en-US" sz="2400" dirty="0">
                <a:sym typeface="Symbol" charset="2"/>
              </a:rPr>
              <a:t> = </a:t>
            </a:r>
            <a:r>
              <a:rPr lang="en-US" sz="2400" i="1" dirty="0">
                <a:sym typeface="Symbol" charset="2"/>
              </a:rPr>
              <a:t>F </a:t>
            </a:r>
            <a:r>
              <a:rPr lang="en-US" sz="3200" i="1" baseline="30000" dirty="0">
                <a:sym typeface="Symbol" charset="2"/>
              </a:rPr>
              <a:t>+</a:t>
            </a:r>
          </a:p>
        </p:txBody>
      </p:sp>
      <p:sp>
        <p:nvSpPr>
          <p:cNvPr id="127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Dependency-preserving Decompositions</a:t>
            </a:r>
          </a:p>
        </p:txBody>
      </p:sp>
    </p:spTree>
    <p:extLst>
      <p:ext uri="{BB962C8B-B14F-4D97-AF65-F5344CB8AC3E}">
        <p14:creationId xmlns:p14="http://schemas.microsoft.com/office/powerpoint/2010/main" val="354784792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3716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/>
              <a:t>Design: E/R Models and Normalization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34124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Boyce-Codd Normal Form</a:t>
            </a:r>
          </a:p>
        </p:txBody>
      </p:sp>
    </p:spTree>
    <p:extLst>
      <p:ext uri="{BB962C8B-B14F-4D97-AF65-F5344CB8AC3E}">
        <p14:creationId xmlns:p14="http://schemas.microsoft.com/office/powerpoint/2010/main" val="76464099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 8.3.2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BCNF helps avoid redundancy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decompose a schema into BCNF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Boyce Codd Normal Form</a:t>
            </a:r>
          </a:p>
        </p:txBody>
      </p:sp>
    </p:spTree>
    <p:extLst>
      <p:ext uri="{BB962C8B-B14F-4D97-AF65-F5344CB8AC3E}">
        <p14:creationId xmlns:p14="http://schemas.microsoft.com/office/powerpoint/2010/main" val="226747714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2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066800"/>
            <a:ext cx="9144000" cy="5105400"/>
          </a:xfrm>
        </p:spPr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-US" dirty="0"/>
              <a:t>1. We will encode and list all our knowledge about the schema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Functional dependencies (</a:t>
            </a:r>
            <a:r>
              <a:rPr lang="en-US" dirty="0" err="1"/>
              <a:t>FDs</a:t>
            </a:r>
            <a:r>
              <a:rPr lang="en-US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Also: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Multi-valued dependencies (briefly discuss later)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Join dependencies etc…</a:t>
            </a:r>
          </a:p>
          <a:p>
            <a:pPr>
              <a:spcAft>
                <a:spcPts val="60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2.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We will define a set of rules that the schema must follow to be considered good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“Normal forms”: 1NF, 2NF, 3NF, BCNF, 4NF, …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A normal form specifies constraints on the schemas and </a:t>
            </a:r>
            <a:r>
              <a:rPr lang="en-US" dirty="0" err="1">
                <a:solidFill>
                  <a:srgbClr val="FF0000"/>
                </a:solidFill>
              </a:rPr>
              <a:t>FDs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  <a:buNone/>
            </a:pPr>
            <a:r>
              <a:rPr lang="en-US" dirty="0"/>
              <a:t>3. If not in a “normal form”, we modify the schema 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4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95372525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4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 marL="533400" indent="-533400"/>
            <a:r>
              <a:rPr lang="en-US" dirty="0"/>
              <a:t>A relation schema </a:t>
            </a:r>
            <a:r>
              <a:rPr lang="en-US" i="1" dirty="0"/>
              <a:t>R </a:t>
            </a:r>
            <a:r>
              <a:rPr lang="en-US" dirty="0"/>
              <a:t>is “in BCNF” if:</a:t>
            </a:r>
          </a:p>
          <a:p>
            <a:pPr marL="788988" lvl="1" indent="-533400"/>
            <a:r>
              <a:rPr lang="en-US" sz="2400" dirty="0"/>
              <a:t>Every functional dependency </a:t>
            </a:r>
            <a:r>
              <a:rPr lang="en-US" sz="2400" i="1" dirty="0"/>
              <a:t>A </a:t>
            </a:r>
            <a:r>
              <a:rPr lang="en-US" sz="2400" i="1" dirty="0" err="1">
                <a:sym typeface="Wingdings"/>
              </a:rPr>
              <a:t></a:t>
            </a:r>
            <a:r>
              <a:rPr lang="en-US" sz="2400" i="1" dirty="0">
                <a:sym typeface="Wingdings"/>
              </a:rPr>
              <a:t> B </a:t>
            </a:r>
            <a:r>
              <a:rPr lang="en-US" sz="2400" dirty="0"/>
              <a:t>that holds on it is </a:t>
            </a:r>
            <a:r>
              <a:rPr lang="en-US" sz="2400" i="1" dirty="0">
                <a:solidFill>
                  <a:srgbClr val="FF0000"/>
                </a:solidFill>
              </a:rPr>
              <a:t>EITHER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1027113" lvl="2" indent="-533400">
              <a:buNone/>
            </a:pPr>
            <a:r>
              <a:rPr lang="en-US" sz="2400" dirty="0">
                <a:sym typeface="Wingdings" charset="2"/>
              </a:rPr>
              <a:t>    1. Trivial </a:t>
            </a:r>
            <a:r>
              <a:rPr lang="en-US" sz="2400" i="1" dirty="0">
                <a:solidFill>
                  <a:srgbClr val="FF0000"/>
                </a:solidFill>
                <a:sym typeface="Wingdings" charset="2"/>
              </a:rPr>
              <a:t>OR</a:t>
            </a:r>
          </a:p>
          <a:p>
            <a:pPr marL="1027113" lvl="2" indent="-533400">
              <a:buNone/>
            </a:pPr>
            <a:r>
              <a:rPr lang="en-US" sz="2400" i="1" dirty="0">
                <a:solidFill>
                  <a:srgbClr val="FF0000"/>
                </a:solidFill>
                <a:sym typeface="Wingdings" charset="2"/>
              </a:rPr>
              <a:t>    </a:t>
            </a:r>
            <a:r>
              <a:rPr lang="en-US" sz="2400" dirty="0">
                <a:sym typeface="Wingdings" charset="2"/>
              </a:rPr>
              <a:t>2</a:t>
            </a:r>
            <a:r>
              <a:rPr lang="en-US" sz="2400" i="1" dirty="0">
                <a:solidFill>
                  <a:srgbClr val="FF0000"/>
                </a:solidFill>
                <a:sym typeface="Wingdings" charset="2"/>
              </a:rPr>
              <a:t>. </a:t>
            </a:r>
            <a:r>
              <a:rPr lang="en-US" sz="2400" i="1" dirty="0"/>
              <a:t>A</a:t>
            </a:r>
            <a:r>
              <a:rPr lang="en-US" sz="2400" dirty="0"/>
              <a:t> is a </a:t>
            </a:r>
            <a:r>
              <a:rPr lang="en-US" sz="2400" i="1" dirty="0" err="1"/>
              <a:t>superkey</a:t>
            </a:r>
            <a:r>
              <a:rPr lang="en-US" sz="2400" dirty="0"/>
              <a:t> of </a:t>
            </a:r>
            <a:r>
              <a:rPr lang="en-US" sz="2400" i="1" dirty="0"/>
              <a:t>R</a:t>
            </a:r>
          </a:p>
          <a:p>
            <a:pPr marL="533400" indent="-533400">
              <a:buNone/>
            </a:pPr>
            <a:endParaRPr lang="en-US" i="1" u="sng" dirty="0"/>
          </a:p>
          <a:p>
            <a:pPr marL="533400" indent="-533400"/>
            <a:r>
              <a:rPr lang="en-US" i="1" u="sng" dirty="0"/>
              <a:t>Why is BCNF good ?</a:t>
            </a:r>
          </a:p>
          <a:p>
            <a:pPr marL="788988" lvl="1" indent="-533400"/>
            <a:r>
              <a:rPr lang="en-US" dirty="0"/>
              <a:t>Guarantees that there can be no redundancy because of a functional dependency</a:t>
            </a:r>
          </a:p>
          <a:p>
            <a:pPr marL="788988" lvl="1" indent="-533400"/>
            <a:r>
              <a:rPr lang="en-US" dirty="0"/>
              <a:t>Consider a relation </a:t>
            </a:r>
            <a:r>
              <a:rPr lang="en-US" i="1" dirty="0" err="1"/>
              <a:t>r(A</a:t>
            </a:r>
            <a:r>
              <a:rPr lang="en-US" i="1" dirty="0"/>
              <a:t>, B, C, D)</a:t>
            </a:r>
            <a:r>
              <a:rPr lang="en-US" dirty="0"/>
              <a:t> with functional dependency </a:t>
            </a:r>
          </a:p>
          <a:p>
            <a:pPr marL="788988" lvl="1" indent="-533400">
              <a:buNone/>
            </a:pPr>
            <a:r>
              <a:rPr lang="en-US" i="1" dirty="0"/>
              <a:t>         A </a:t>
            </a:r>
            <a:r>
              <a:rPr lang="en-US" i="1" dirty="0" err="1">
                <a:sym typeface="Wingdings"/>
              </a:rPr>
              <a:t></a:t>
            </a:r>
            <a:r>
              <a:rPr lang="en-US" i="1" dirty="0">
                <a:sym typeface="Wingdings"/>
              </a:rPr>
              <a:t> B </a:t>
            </a:r>
            <a:r>
              <a:rPr lang="en-US" dirty="0">
                <a:sym typeface="Wingdings"/>
              </a:rPr>
              <a:t>and two </a:t>
            </a:r>
            <a:r>
              <a:rPr lang="en-US" dirty="0" err="1">
                <a:sym typeface="Wingdings"/>
              </a:rPr>
              <a:t>tuples</a:t>
            </a:r>
            <a:r>
              <a:rPr lang="en-US" dirty="0">
                <a:sym typeface="Wingdings"/>
              </a:rPr>
              <a:t>: (a1,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b1</a:t>
            </a:r>
            <a:r>
              <a:rPr lang="en-US" dirty="0">
                <a:sym typeface="Wingdings"/>
              </a:rPr>
              <a:t>, c1, d1), and (a1,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b1</a:t>
            </a:r>
            <a:r>
              <a:rPr lang="en-US" dirty="0">
                <a:sym typeface="Wingdings"/>
              </a:rPr>
              <a:t>, c2, d2)</a:t>
            </a:r>
          </a:p>
          <a:p>
            <a:pPr marL="1027113" lvl="2" indent="-533400"/>
            <a:r>
              <a:rPr lang="en-US" i="1" dirty="0">
                <a:sym typeface="Wingdings"/>
              </a:rPr>
              <a:t>b1 </a:t>
            </a:r>
            <a:r>
              <a:rPr lang="en-US" dirty="0">
                <a:sym typeface="Wingdings"/>
              </a:rPr>
              <a:t>is repeated because of the functional dependency</a:t>
            </a:r>
            <a:endParaRPr lang="en-US" i="1" dirty="0">
              <a:sym typeface="Wingdings"/>
            </a:endParaRPr>
          </a:p>
          <a:p>
            <a:pPr marL="1027113" lvl="2" indent="-533400"/>
            <a:r>
              <a:rPr lang="en-US" dirty="0">
                <a:sym typeface="Wingdings"/>
              </a:rPr>
              <a:t>BUT this relation is not in BCNF</a:t>
            </a:r>
          </a:p>
          <a:p>
            <a:pPr marL="1311275" lvl="3" indent="-533400"/>
            <a:r>
              <a:rPr lang="en-US" i="1" dirty="0">
                <a:sym typeface="Wingdings"/>
              </a:rPr>
              <a:t>A </a:t>
            </a:r>
            <a:r>
              <a:rPr lang="en-US" i="1" dirty="0" err="1">
                <a:sym typeface="Wingdings"/>
              </a:rPr>
              <a:t></a:t>
            </a:r>
            <a:r>
              <a:rPr lang="en-US" i="1" dirty="0">
                <a:sym typeface="Wingdings"/>
              </a:rPr>
              <a:t> B </a:t>
            </a:r>
            <a:r>
              <a:rPr lang="en-US" dirty="0">
                <a:sym typeface="Wingdings"/>
              </a:rPr>
              <a:t>is neither trivial nor is </a:t>
            </a:r>
            <a:r>
              <a:rPr lang="en-US" i="1" dirty="0">
                <a:sym typeface="Wingdings"/>
              </a:rPr>
              <a:t>A </a:t>
            </a:r>
            <a:r>
              <a:rPr lang="en-US" dirty="0">
                <a:sym typeface="Wingdings"/>
              </a:rPr>
              <a:t>a </a:t>
            </a:r>
            <a:r>
              <a:rPr lang="en-US" dirty="0" err="1">
                <a:sym typeface="Wingdings"/>
              </a:rPr>
              <a:t>superkey</a:t>
            </a:r>
            <a:r>
              <a:rPr lang="en-US" dirty="0">
                <a:sym typeface="Wingdings"/>
              </a:rPr>
              <a:t> for the relation</a:t>
            </a:r>
            <a:endParaRPr lang="en-US" i="1" dirty="0">
              <a:sym typeface="Wingdings"/>
            </a:endParaRPr>
          </a:p>
        </p:txBody>
      </p:sp>
      <p:sp>
        <p:nvSpPr>
          <p:cNvPr id="125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BCNF: Boyce-</a:t>
            </a:r>
            <a:r>
              <a:rPr lang="en-US" dirty="0" err="1"/>
              <a:t>Codd</a:t>
            </a:r>
            <a:r>
              <a:rPr lang="en-US" dirty="0"/>
              <a:t> Normal Form</a:t>
            </a:r>
          </a:p>
        </p:txBody>
      </p:sp>
    </p:spTree>
    <p:extLst>
      <p:ext uri="{BB962C8B-B14F-4D97-AF65-F5344CB8AC3E}">
        <p14:creationId xmlns:p14="http://schemas.microsoft.com/office/powerpoint/2010/main" val="28624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5A49E-5F1C-D04F-88CE-29D9FF7C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49" y="2609294"/>
            <a:ext cx="4248251" cy="39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142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4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pPr marL="533400" indent="-533400"/>
            <a:r>
              <a:rPr lang="en-US" sz="2800" i="1" u="sng" dirty="0"/>
              <a:t>Why does redundancy arise ?</a:t>
            </a:r>
          </a:p>
          <a:p>
            <a:pPr marL="788988" lvl="1" indent="-533400"/>
            <a:r>
              <a:rPr lang="en-US" sz="2400" dirty="0"/>
              <a:t>Given a FD, A </a:t>
            </a:r>
            <a:r>
              <a:rPr lang="en-US" sz="2400" dirty="0" err="1">
                <a:sym typeface="Wingdings"/>
              </a:rPr>
              <a:t></a:t>
            </a:r>
            <a:r>
              <a:rPr lang="en-US" sz="2400" dirty="0"/>
              <a:t> B, if A is repeated (B – A) has to be repeated </a:t>
            </a:r>
          </a:p>
          <a:p>
            <a:pPr marL="788988" lvl="1" indent="-533400">
              <a:buAutoNum type="arabicPeriod"/>
            </a:pPr>
            <a:r>
              <a:rPr lang="en-US" sz="2400" dirty="0"/>
              <a:t>If rule 1 is satisfied, (B – A) is empty, so not a problem.</a:t>
            </a:r>
          </a:p>
          <a:p>
            <a:pPr marL="788988" lvl="1" indent="-533400">
              <a:buAutoNum type="arabicPeriod"/>
            </a:pPr>
            <a:r>
              <a:rPr lang="en-US" sz="2400" dirty="0"/>
              <a:t>If rule 2 is satisfied, then A can’t be repeated, so this doesn’t happen either</a:t>
            </a:r>
          </a:p>
          <a:p>
            <a:pPr marL="788988" lvl="1" indent="-533400">
              <a:buAutoNum type="arabicPeriod"/>
            </a:pPr>
            <a:endParaRPr lang="en-US" sz="2400" i="1" dirty="0"/>
          </a:p>
          <a:p>
            <a:pPr marL="533400" indent="-533400"/>
            <a:r>
              <a:rPr lang="en-US" sz="2800" dirty="0"/>
              <a:t>Hence no redundancy because of </a:t>
            </a:r>
            <a:r>
              <a:rPr lang="en-US" sz="2800" dirty="0" err="1"/>
              <a:t>FDs</a:t>
            </a:r>
            <a:endParaRPr lang="en-US" sz="2800" dirty="0"/>
          </a:p>
          <a:p>
            <a:pPr marL="788988" lvl="1" indent="-533400"/>
            <a:r>
              <a:rPr lang="en-US" sz="2400" dirty="0"/>
              <a:t>Redundancy may exist because of other types of dependencies</a:t>
            </a:r>
          </a:p>
          <a:p>
            <a:pPr marL="1027113" lvl="2" indent="-533400"/>
            <a:r>
              <a:rPr lang="en-US" sz="2200" dirty="0"/>
              <a:t>Higher normal forms used for that (specifically, 4NF)</a:t>
            </a:r>
          </a:p>
          <a:p>
            <a:pPr marL="788988" lvl="1" indent="-533400"/>
            <a:r>
              <a:rPr lang="en-US" sz="2400" dirty="0"/>
              <a:t>Data may naturally have duplicated/redundant data</a:t>
            </a:r>
          </a:p>
          <a:p>
            <a:pPr marL="1027113" lvl="2" indent="-533400"/>
            <a:r>
              <a:rPr lang="en-US" sz="2200" dirty="0"/>
              <a:t>We can’t control that unless a FD or some other dependency is defined</a:t>
            </a:r>
          </a:p>
        </p:txBody>
      </p:sp>
      <p:sp>
        <p:nvSpPr>
          <p:cNvPr id="125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and Redundancy</a:t>
            </a:r>
          </a:p>
        </p:txBody>
      </p:sp>
    </p:spTree>
    <p:extLst>
      <p:ext uri="{BB962C8B-B14F-4D97-AF65-F5344CB8AC3E}">
        <p14:creationId xmlns:p14="http://schemas.microsoft.com/office/powerpoint/2010/main" val="329324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4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dirty="0"/>
              <a:t>What if the schema is not in BCNF ?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Decompose (split) the schema into two pieces.</a:t>
            </a:r>
          </a:p>
          <a:p>
            <a:pPr lvl="4"/>
            <a:endParaRPr lang="en-US" i="1" dirty="0"/>
          </a:p>
          <a:p>
            <a:r>
              <a:rPr lang="en-US" dirty="0"/>
              <a:t>From the previous example: split the schema into:</a:t>
            </a:r>
          </a:p>
          <a:p>
            <a:pPr lvl="1"/>
            <a:r>
              <a:rPr lang="en-US" i="1" dirty="0"/>
              <a:t>r1(A, B),  r2(A, C, D)</a:t>
            </a:r>
          </a:p>
          <a:p>
            <a:pPr lvl="1"/>
            <a:r>
              <a:rPr lang="en-US" dirty="0"/>
              <a:t>The first schema is in BCNF, the second one may not be (and may require further decomposition)</a:t>
            </a:r>
          </a:p>
          <a:p>
            <a:pPr lvl="1"/>
            <a:r>
              <a:rPr lang="en-US" dirty="0"/>
              <a:t>No repetition now: </a:t>
            </a:r>
            <a:r>
              <a:rPr lang="en-US" i="1" dirty="0"/>
              <a:t>r1 </a:t>
            </a:r>
            <a:r>
              <a:rPr lang="en-US" dirty="0"/>
              <a:t>contains </a:t>
            </a:r>
            <a:r>
              <a:rPr lang="en-US" i="1" dirty="0"/>
              <a:t>(a1, b1)</a:t>
            </a:r>
            <a:r>
              <a:rPr lang="en-US" dirty="0"/>
              <a:t>, but </a:t>
            </a:r>
            <a:r>
              <a:rPr lang="en-US" i="1" dirty="0"/>
              <a:t>b1 </a:t>
            </a:r>
            <a:r>
              <a:rPr lang="en-US" dirty="0"/>
              <a:t>will not be repeated</a:t>
            </a:r>
          </a:p>
          <a:p>
            <a:pPr lvl="4"/>
            <a:endParaRPr lang="en-US" i="1" dirty="0"/>
          </a:p>
          <a:p>
            <a:r>
              <a:rPr lang="en-US" dirty="0"/>
              <a:t>Careful: you want the decomposition to be </a:t>
            </a:r>
            <a:r>
              <a:rPr lang="en-US" dirty="0">
                <a:solidFill>
                  <a:srgbClr val="FF0000"/>
                </a:solidFill>
              </a:rPr>
              <a:t>lossless</a:t>
            </a:r>
          </a:p>
          <a:p>
            <a:pPr lvl="1"/>
            <a:r>
              <a:rPr lang="en-US" i="1" dirty="0"/>
              <a:t>No information should be lost</a:t>
            </a:r>
          </a:p>
          <a:p>
            <a:pPr lvl="2"/>
            <a:r>
              <a:rPr lang="en-US" dirty="0"/>
              <a:t>The above decomposition is lossless</a:t>
            </a:r>
          </a:p>
        </p:txBody>
      </p:sp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</a:t>
            </a:r>
          </a:p>
        </p:txBody>
      </p:sp>
    </p:spTree>
    <p:extLst>
      <p:ext uri="{BB962C8B-B14F-4D97-AF65-F5344CB8AC3E}">
        <p14:creationId xmlns:p14="http://schemas.microsoft.com/office/powerpoint/2010/main" val="76493915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534400" cy="5105400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None/>
            </a:pPr>
            <a:r>
              <a:rPr lang="en-US" sz="2400" dirty="0"/>
              <a:t>For all dependencies </a:t>
            </a:r>
            <a:r>
              <a:rPr lang="en-US" sz="2400" i="1" dirty="0"/>
              <a:t>A </a:t>
            </a:r>
            <a:r>
              <a:rPr lang="en-US" sz="2400" i="1" dirty="0" err="1">
                <a:sym typeface="Wingdings" charset="2"/>
              </a:rPr>
              <a:t></a:t>
            </a:r>
            <a:r>
              <a:rPr lang="en-US" sz="2400" i="1" dirty="0">
                <a:sym typeface="Wingdings" charset="2"/>
              </a:rPr>
              <a:t> B </a:t>
            </a:r>
            <a:r>
              <a:rPr lang="en-US" sz="2400" dirty="0"/>
              <a:t>in </a:t>
            </a:r>
            <a:r>
              <a:rPr lang="en-US" sz="2400" i="1" dirty="0"/>
              <a:t>F+, </a:t>
            </a:r>
            <a:r>
              <a:rPr lang="en-US" sz="2400" dirty="0"/>
              <a:t>check if </a:t>
            </a:r>
            <a:r>
              <a:rPr lang="en-US" sz="2400" i="1" dirty="0"/>
              <a:t>A </a:t>
            </a:r>
            <a:r>
              <a:rPr lang="en-US" sz="2400" dirty="0"/>
              <a:t>is a </a:t>
            </a:r>
            <a:r>
              <a:rPr lang="en-US" sz="2400" dirty="0" err="1"/>
              <a:t>superkey</a:t>
            </a:r>
            <a:endParaRPr lang="en-US" sz="2400" dirty="0"/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sz="2000" i="0" dirty="0"/>
              <a:t>By using attribute closure</a:t>
            </a:r>
          </a:p>
          <a:p>
            <a:pPr marL="914400" lvl="1" indent="-457200">
              <a:lnSpc>
                <a:spcPct val="110000"/>
              </a:lnSpc>
              <a:buNone/>
            </a:pPr>
            <a:endParaRPr lang="en-US" sz="2000" i="0" dirty="0"/>
          </a:p>
          <a:p>
            <a:pPr marL="533400" indent="-533400">
              <a:lnSpc>
                <a:spcPct val="110000"/>
              </a:lnSpc>
              <a:buNone/>
            </a:pPr>
            <a:r>
              <a:rPr lang="en-US" sz="2400" dirty="0"/>
              <a:t>If not, then </a:t>
            </a:r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sz="2000" dirty="0"/>
              <a:t>Choose a dependency in F+ that breaks the BCNF rules, say </a:t>
            </a:r>
            <a:r>
              <a:rPr lang="en-US" sz="2000" i="0" dirty="0"/>
              <a:t>A </a:t>
            </a:r>
            <a:r>
              <a:rPr lang="en-US" sz="2000" i="0" dirty="0" err="1">
                <a:sym typeface="Wingdings" charset="2"/>
              </a:rPr>
              <a:t></a:t>
            </a:r>
            <a:r>
              <a:rPr lang="en-US" sz="2000" i="0" dirty="0">
                <a:sym typeface="Wingdings" charset="2"/>
              </a:rPr>
              <a:t> B</a:t>
            </a:r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sz="2000" i="0" dirty="0"/>
              <a:t>Create </a:t>
            </a:r>
            <a:r>
              <a:rPr lang="en-US" sz="2000" dirty="0"/>
              <a:t>R1 = A B</a:t>
            </a:r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sz="2000" i="0" dirty="0"/>
              <a:t>Create </a:t>
            </a:r>
            <a:r>
              <a:rPr lang="en-US" sz="2000" dirty="0"/>
              <a:t>R2 = A (R – B – A)</a:t>
            </a:r>
            <a:r>
              <a:rPr lang="en-US" sz="2000" i="0" dirty="0"/>
              <a:t> </a:t>
            </a:r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sz="2000" i="0" dirty="0"/>
              <a:t>Note that: </a:t>
            </a:r>
            <a:r>
              <a:rPr lang="en-US" sz="2000" dirty="0"/>
              <a:t>R1 </a:t>
            </a:r>
            <a:r>
              <a:rPr lang="en-US" sz="2000" dirty="0">
                <a:ea typeface="Arial" charset="0"/>
                <a:cs typeface="Arial" charset="0"/>
              </a:rPr>
              <a:t>∩ R2 = A</a:t>
            </a:r>
            <a:r>
              <a:rPr lang="en-US" sz="2000" i="0" dirty="0">
                <a:ea typeface="Arial" charset="0"/>
                <a:cs typeface="Arial" charset="0"/>
              </a:rPr>
              <a:t> and </a:t>
            </a:r>
            <a:r>
              <a:rPr lang="en-US" sz="2000" dirty="0">
                <a:ea typeface="Arial" charset="0"/>
                <a:cs typeface="Arial" charset="0"/>
              </a:rPr>
              <a:t>A </a:t>
            </a:r>
            <a:r>
              <a:rPr lang="en-US" sz="2000" dirty="0" err="1"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sz="2000" dirty="0">
                <a:ea typeface="Arial" charset="0"/>
                <a:cs typeface="Arial" charset="0"/>
                <a:sym typeface="Wingdings" charset="2"/>
              </a:rPr>
              <a:t> AB (= R1),</a:t>
            </a:r>
            <a:r>
              <a:rPr lang="en-US" sz="2000" i="0" dirty="0">
                <a:ea typeface="Arial" charset="0"/>
                <a:cs typeface="Arial" charset="0"/>
                <a:sym typeface="Wingdings" charset="2"/>
              </a:rPr>
              <a:t> so this </a:t>
            </a:r>
            <a:r>
              <a:rPr lang="en-US" sz="2000" dirty="0">
                <a:ea typeface="Arial" charset="0"/>
                <a:cs typeface="Arial" charset="0"/>
                <a:sym typeface="Wingdings" charset="2"/>
              </a:rPr>
              <a:t>is lossless decomposition</a:t>
            </a:r>
            <a:endParaRPr lang="en-US" sz="2000" dirty="0"/>
          </a:p>
          <a:p>
            <a:pPr marL="533400" indent="-533400">
              <a:lnSpc>
                <a:spcPct val="110000"/>
              </a:lnSpc>
              <a:buNone/>
            </a:pPr>
            <a:endParaRPr lang="en-US" sz="2400" dirty="0"/>
          </a:p>
          <a:p>
            <a:pPr marL="533400" indent="-533400">
              <a:lnSpc>
                <a:spcPct val="110000"/>
              </a:lnSpc>
              <a:buNone/>
            </a:pPr>
            <a:r>
              <a:rPr lang="en-US" sz="2400" dirty="0"/>
              <a:t>Repeat for </a:t>
            </a:r>
            <a:r>
              <a:rPr lang="en-US" sz="2400" i="1" dirty="0"/>
              <a:t>R1, and R2</a:t>
            </a:r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sz="2000" dirty="0"/>
              <a:t>By defining F1+ to be all dependencies in F that contain only attributes in R1</a:t>
            </a:r>
          </a:p>
          <a:p>
            <a:pPr marL="914400" lvl="1" indent="-457200">
              <a:lnSpc>
                <a:spcPct val="110000"/>
              </a:lnSpc>
              <a:buNone/>
            </a:pPr>
            <a:r>
              <a:rPr lang="en-US" sz="2000" dirty="0"/>
              <a:t>Similarly F2+</a:t>
            </a:r>
          </a:p>
        </p:txBody>
      </p:sp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Achieving BCNF Schemas</a:t>
            </a:r>
          </a:p>
        </p:txBody>
      </p:sp>
    </p:spTree>
    <p:extLst>
      <p:ext uri="{BB962C8B-B14F-4D97-AF65-F5344CB8AC3E}">
        <p14:creationId xmlns:p14="http://schemas.microsoft.com/office/powerpoint/2010/main" val="133498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955" grpId="0" build="p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362200" y="2667000"/>
            <a:ext cx="3276600" cy="1371600"/>
            <a:chOff x="1488" y="1680"/>
            <a:chExt cx="2064" cy="864"/>
          </a:xfrm>
        </p:grpSpPr>
        <p:sp>
          <p:nvSpPr>
            <p:cNvPr id="1281028" name="Line 4"/>
            <p:cNvSpPr>
              <a:spLocks noChangeShapeType="1"/>
            </p:cNvSpPr>
            <p:nvPr/>
          </p:nvSpPr>
          <p:spPr bwMode="auto">
            <a:xfrm flipH="1">
              <a:off x="1680" y="1680"/>
              <a:ext cx="720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1029" name="Line 5"/>
            <p:cNvSpPr>
              <a:spLocks noChangeShapeType="1"/>
            </p:cNvSpPr>
            <p:nvPr/>
          </p:nvSpPr>
          <p:spPr bwMode="auto">
            <a:xfrm>
              <a:off x="2400" y="1680"/>
              <a:ext cx="1152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1031" name="Text Box 7"/>
            <p:cNvSpPr txBox="1">
              <a:spLocks noChangeArrowheads="1"/>
            </p:cNvSpPr>
            <p:nvPr/>
          </p:nvSpPr>
          <p:spPr bwMode="auto">
            <a:xfrm>
              <a:off x="1488" y="2016"/>
              <a:ext cx="490" cy="21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 </a:t>
              </a: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Wingdings" charset="2"/>
                </a:rPr>
                <a:t> C</a:t>
              </a:r>
              <a:endPara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1032" name="Rectangle 8"/>
          <p:cNvSpPr>
            <a:spLocks noChangeArrowheads="1"/>
          </p:cNvSpPr>
          <p:nvPr/>
        </p:nvSpPr>
        <p:spPr bwMode="auto">
          <a:xfrm>
            <a:off x="1752600" y="12954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 = (A, B, C)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 = {A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B, B  C}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No. B  C violates.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1036" name="Rectangle 12"/>
          <p:cNvSpPr>
            <a:spLocks noChangeArrowheads="1"/>
          </p:cNvSpPr>
          <p:nvPr/>
        </p:nvSpPr>
        <p:spPr bwMode="auto">
          <a:xfrm>
            <a:off x="457200" y="41148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R1 = (B, C)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F1 = {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  C}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{B}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1037" name="Text Box 13"/>
          <p:cNvSpPr txBox="1">
            <a:spLocks noChangeArrowheads="1"/>
          </p:cNvSpPr>
          <p:nvPr/>
        </p:nvSpPr>
        <p:spPr bwMode="auto">
          <a:xfrm>
            <a:off x="6460610" y="2551113"/>
            <a:ext cx="184666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1039" name="Rectangle 15"/>
          <p:cNvSpPr>
            <a:spLocks noChangeArrowheads="1"/>
          </p:cNvSpPr>
          <p:nvPr/>
        </p:nvSpPr>
        <p:spPr bwMode="auto">
          <a:xfrm>
            <a:off x="3581400" y="41148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R2 = (A, B)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F2 = {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A  B}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3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036" grpId="0"/>
      <p:bldP spid="1281039" grpId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66" name="Rectangle 18"/>
          <p:cNvSpPr>
            <a:spLocks noChangeArrowheads="1"/>
          </p:cNvSpPr>
          <p:nvPr/>
        </p:nvSpPr>
        <p:spPr bwMode="auto">
          <a:xfrm>
            <a:off x="2438400" y="5638800"/>
            <a:ext cx="4114800" cy="137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R3 = (A, C, D)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F3 = 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AC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 D}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{AC}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114300"/>
            <a:ext cx="9144000" cy="723900"/>
          </a:xfrm>
        </p:spPr>
        <p:txBody>
          <a:bodyPr/>
          <a:lstStyle/>
          <a:p>
            <a:r>
              <a:rPr lang="en-US" sz="3200"/>
              <a:t>Example 2-1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25713" y="1600200"/>
            <a:ext cx="3265487" cy="1371600"/>
            <a:chOff x="1495" y="1680"/>
            <a:chExt cx="2057" cy="864"/>
          </a:xfrm>
        </p:grpSpPr>
        <p:sp>
          <p:nvSpPr>
            <p:cNvPr id="1282052" name="Line 4"/>
            <p:cNvSpPr>
              <a:spLocks noChangeShapeType="1"/>
            </p:cNvSpPr>
            <p:nvPr/>
          </p:nvSpPr>
          <p:spPr bwMode="auto">
            <a:xfrm flipH="1">
              <a:off x="1680" y="1680"/>
              <a:ext cx="720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2053" name="Line 5"/>
            <p:cNvSpPr>
              <a:spLocks noChangeShapeType="1"/>
            </p:cNvSpPr>
            <p:nvPr/>
          </p:nvSpPr>
          <p:spPr bwMode="auto">
            <a:xfrm>
              <a:off x="2400" y="1680"/>
              <a:ext cx="1152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2054" name="Text Box 6"/>
            <p:cNvSpPr txBox="1">
              <a:spLocks noChangeArrowheads="1"/>
            </p:cNvSpPr>
            <p:nvPr/>
          </p:nvSpPr>
          <p:spPr bwMode="auto">
            <a:xfrm>
              <a:off x="1495" y="2016"/>
              <a:ext cx="483" cy="21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 </a:t>
              </a: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Wingdings" charset="2"/>
                </a:rPr>
                <a:t> B</a:t>
              </a:r>
              <a:endPara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2055" name="Rectangle 7"/>
          <p:cNvSpPr>
            <a:spLocks noChangeArrowheads="1"/>
          </p:cNvSpPr>
          <p:nvPr/>
        </p:nvSpPr>
        <p:spPr bwMode="auto">
          <a:xfrm>
            <a:off x="1600200" y="228600"/>
            <a:ext cx="4953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 = (A, B, C, D, E)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 = {A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B, BC  D}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{ACE}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Violated by {A  B, BC  D} etc…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2056" name="Rectangle 8"/>
          <p:cNvSpPr>
            <a:spLocks noChangeArrowheads="1"/>
          </p:cNvSpPr>
          <p:nvPr/>
        </p:nvSpPr>
        <p:spPr bwMode="auto">
          <a:xfrm>
            <a:off x="609600" y="3048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R1 = (A, B)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F1 = {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A  B}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2057" name="Text Box 9"/>
          <p:cNvSpPr txBox="1">
            <a:spLocks noChangeArrowheads="1"/>
          </p:cNvSpPr>
          <p:nvPr/>
        </p:nvSpPr>
        <p:spPr bwMode="auto">
          <a:xfrm>
            <a:off x="6613010" y="1484313"/>
            <a:ext cx="184666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2058" name="Rectangle 10"/>
          <p:cNvSpPr>
            <a:spLocks noChangeArrowheads="1"/>
          </p:cNvSpPr>
          <p:nvPr/>
        </p:nvSpPr>
        <p:spPr bwMode="auto">
          <a:xfrm>
            <a:off x="3733800" y="3048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R2 = (A, C, D, E)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F2 = {AC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D}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{ACE}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false (AC  D)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019800" y="1676400"/>
            <a:ext cx="3048000" cy="1752600"/>
            <a:chOff x="3792" y="1056"/>
            <a:chExt cx="1920" cy="1104"/>
          </a:xfrm>
        </p:grpSpPr>
        <p:sp>
          <p:nvSpPr>
            <p:cNvPr id="1282060" name="Rectangle 12"/>
            <p:cNvSpPr>
              <a:spLocks noChangeArrowheads="1"/>
            </p:cNvSpPr>
            <p:nvPr/>
          </p:nvSpPr>
          <p:spPr bwMode="auto">
            <a:xfrm>
              <a:off x="3792" y="1056"/>
              <a:ext cx="1920" cy="38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533400" marR="0" lvl="0" indent="-5334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From A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Wingdings" charset="2"/>
                </a:rPr>
                <a:t> B and BC  D by pseudo-transitivity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2061" name="Line 13"/>
            <p:cNvSpPr>
              <a:spLocks noChangeShapeType="1"/>
            </p:cNvSpPr>
            <p:nvPr/>
          </p:nvSpPr>
          <p:spPr bwMode="auto">
            <a:xfrm flipH="1">
              <a:off x="4080" y="1440"/>
              <a:ext cx="432" cy="72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4186238" y="4267200"/>
            <a:ext cx="3422650" cy="1371600"/>
            <a:chOff x="1396" y="1680"/>
            <a:chExt cx="2156" cy="864"/>
          </a:xfrm>
        </p:grpSpPr>
        <p:sp>
          <p:nvSpPr>
            <p:cNvPr id="1282063" name="Line 15"/>
            <p:cNvSpPr>
              <a:spLocks noChangeShapeType="1"/>
            </p:cNvSpPr>
            <p:nvPr/>
          </p:nvSpPr>
          <p:spPr bwMode="auto">
            <a:xfrm flipH="1">
              <a:off x="1680" y="1680"/>
              <a:ext cx="720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2064" name="Line 16"/>
            <p:cNvSpPr>
              <a:spLocks noChangeShapeType="1"/>
            </p:cNvSpPr>
            <p:nvPr/>
          </p:nvSpPr>
          <p:spPr bwMode="auto">
            <a:xfrm>
              <a:off x="2400" y="1680"/>
              <a:ext cx="1152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2065" name="Text Box 17"/>
            <p:cNvSpPr txBox="1">
              <a:spLocks noChangeArrowheads="1"/>
            </p:cNvSpPr>
            <p:nvPr/>
          </p:nvSpPr>
          <p:spPr bwMode="auto">
            <a:xfrm>
              <a:off x="1396" y="2016"/>
              <a:ext cx="582" cy="21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 </a:t>
              </a: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Wingdings" charset="2"/>
                </a:rPr>
                <a:t> D</a:t>
              </a:r>
              <a:endPara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2067" name="Rectangle 19"/>
          <p:cNvSpPr>
            <a:spLocks noChangeArrowheads="1"/>
          </p:cNvSpPr>
          <p:nvPr/>
        </p:nvSpPr>
        <p:spPr bwMode="auto">
          <a:xfrm>
            <a:off x="6248400" y="5638800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R4 = (A, C, E)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F4 = {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}  [[ only trivial ]]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{ACE}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2070" name="Rectangle 22"/>
          <p:cNvSpPr>
            <a:spLocks noChangeArrowheads="1"/>
          </p:cNvSpPr>
          <p:nvPr/>
        </p:nvSpPr>
        <p:spPr bwMode="auto">
          <a:xfrm>
            <a:off x="0" y="4876800"/>
            <a:ext cx="2971800" cy="1905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Dependency preservation ???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We can check: 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A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B (R1), AC  D (R3), 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     but we lost BC  D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So this is not a dependency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-preserving decomposition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4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066" grpId="0" animBg="1"/>
      <p:bldP spid="1282056" grpId="0"/>
      <p:bldP spid="1282058" grpId="0"/>
      <p:bldP spid="1282067" grpId="0"/>
      <p:bldP spid="1282070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186" name="Rectangle 18"/>
          <p:cNvSpPr>
            <a:spLocks noChangeArrowheads="1"/>
          </p:cNvSpPr>
          <p:nvPr/>
        </p:nvSpPr>
        <p:spPr bwMode="auto">
          <a:xfrm>
            <a:off x="2438400" y="5638800"/>
            <a:ext cx="4114800" cy="137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R3 = (A, B)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F3 = 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 B}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114300"/>
            <a:ext cx="9144000" cy="723900"/>
          </a:xfrm>
        </p:spPr>
        <p:txBody>
          <a:bodyPr/>
          <a:lstStyle/>
          <a:p>
            <a:r>
              <a:rPr lang="en-US" sz="3200"/>
              <a:t>Example 2-2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368550" y="1600200"/>
            <a:ext cx="3422650" cy="1371600"/>
            <a:chOff x="1396" y="1680"/>
            <a:chExt cx="2156" cy="864"/>
          </a:xfrm>
        </p:grpSpPr>
        <p:sp>
          <p:nvSpPr>
            <p:cNvPr id="1287172" name="Line 4"/>
            <p:cNvSpPr>
              <a:spLocks noChangeShapeType="1"/>
            </p:cNvSpPr>
            <p:nvPr/>
          </p:nvSpPr>
          <p:spPr bwMode="auto">
            <a:xfrm flipH="1">
              <a:off x="1680" y="1680"/>
              <a:ext cx="720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7173" name="Line 5"/>
            <p:cNvSpPr>
              <a:spLocks noChangeShapeType="1"/>
            </p:cNvSpPr>
            <p:nvPr/>
          </p:nvSpPr>
          <p:spPr bwMode="auto">
            <a:xfrm>
              <a:off x="2400" y="1680"/>
              <a:ext cx="1152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7174" name="Text Box 6"/>
            <p:cNvSpPr txBox="1">
              <a:spLocks noChangeArrowheads="1"/>
            </p:cNvSpPr>
            <p:nvPr/>
          </p:nvSpPr>
          <p:spPr bwMode="auto">
            <a:xfrm>
              <a:off x="1396" y="2016"/>
              <a:ext cx="582" cy="21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BC </a:t>
              </a: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Wingdings" charset="2"/>
                </a:rPr>
                <a:t> D</a:t>
              </a:r>
              <a:endPara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7175" name="Rectangle 7"/>
          <p:cNvSpPr>
            <a:spLocks noChangeArrowheads="1"/>
          </p:cNvSpPr>
          <p:nvPr/>
        </p:nvSpPr>
        <p:spPr bwMode="auto">
          <a:xfrm>
            <a:off x="1600200" y="228600"/>
            <a:ext cx="4953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 = (A, B, C, D, E)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 = {A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B, BC  D}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{ACE}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Violated by {A  B, BC  D} etc…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7176" name="Rectangle 8"/>
          <p:cNvSpPr>
            <a:spLocks noChangeArrowheads="1"/>
          </p:cNvSpPr>
          <p:nvPr/>
        </p:nvSpPr>
        <p:spPr bwMode="auto">
          <a:xfrm>
            <a:off x="609600" y="3048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R1 = (B, C, D)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F1 = {BC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D}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{BC}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7177" name="Text Box 9"/>
          <p:cNvSpPr txBox="1">
            <a:spLocks noChangeArrowheads="1"/>
          </p:cNvSpPr>
          <p:nvPr/>
        </p:nvSpPr>
        <p:spPr bwMode="auto">
          <a:xfrm>
            <a:off x="6613010" y="1484313"/>
            <a:ext cx="184666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7178" name="Rectangle 10"/>
          <p:cNvSpPr>
            <a:spLocks noChangeArrowheads="1"/>
          </p:cNvSpPr>
          <p:nvPr/>
        </p:nvSpPr>
        <p:spPr bwMode="auto">
          <a:xfrm>
            <a:off x="3733800" y="3048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R2 = (B, C, A, E)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F2 = {A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B}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{ACE}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false (A  B)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343400" y="4267200"/>
            <a:ext cx="3265488" cy="1371600"/>
            <a:chOff x="1495" y="1680"/>
            <a:chExt cx="2057" cy="864"/>
          </a:xfrm>
        </p:grpSpPr>
        <p:sp>
          <p:nvSpPr>
            <p:cNvPr id="1287183" name="Line 15"/>
            <p:cNvSpPr>
              <a:spLocks noChangeShapeType="1"/>
            </p:cNvSpPr>
            <p:nvPr/>
          </p:nvSpPr>
          <p:spPr bwMode="auto">
            <a:xfrm flipH="1">
              <a:off x="1680" y="1680"/>
              <a:ext cx="720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7184" name="Line 16"/>
            <p:cNvSpPr>
              <a:spLocks noChangeShapeType="1"/>
            </p:cNvSpPr>
            <p:nvPr/>
          </p:nvSpPr>
          <p:spPr bwMode="auto">
            <a:xfrm>
              <a:off x="2400" y="1680"/>
              <a:ext cx="1152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7185" name="Text Box 17"/>
            <p:cNvSpPr txBox="1">
              <a:spLocks noChangeArrowheads="1"/>
            </p:cNvSpPr>
            <p:nvPr/>
          </p:nvSpPr>
          <p:spPr bwMode="auto">
            <a:xfrm>
              <a:off x="1495" y="2016"/>
              <a:ext cx="483" cy="21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 </a:t>
              </a: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Wingdings" charset="2"/>
                </a:rPr>
                <a:t> B</a:t>
              </a:r>
              <a:endPara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7187" name="Rectangle 19"/>
          <p:cNvSpPr>
            <a:spLocks noChangeArrowheads="1"/>
          </p:cNvSpPr>
          <p:nvPr/>
        </p:nvSpPr>
        <p:spPr bwMode="auto">
          <a:xfrm>
            <a:off x="6248400" y="5638800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R4 = (A, C, E)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F4 = {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}  [[ only trivial ]]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{ACE}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7188" name="Rectangle 20"/>
          <p:cNvSpPr>
            <a:spLocks noChangeArrowheads="1"/>
          </p:cNvSpPr>
          <p:nvPr/>
        </p:nvSpPr>
        <p:spPr bwMode="auto">
          <a:xfrm>
            <a:off x="0" y="4876800"/>
            <a:ext cx="2971800" cy="160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Dependency preservation ???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We can check: 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BC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 D (R1), 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 B (R3), 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Dependency-preserving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decomposition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9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7186" grpId="0" animBg="1"/>
      <p:bldP spid="1287176" grpId="0"/>
      <p:bldP spid="1287178" grpId="0"/>
      <p:bldP spid="1287187" grpId="0"/>
      <p:bldP spid="1287188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114300"/>
            <a:ext cx="9144000" cy="723900"/>
          </a:xfrm>
        </p:spPr>
        <p:txBody>
          <a:bodyPr/>
          <a:lstStyle/>
          <a:p>
            <a:r>
              <a:rPr lang="en-US" sz="3200"/>
              <a:t>Example 3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379663" y="1600200"/>
            <a:ext cx="3411537" cy="1371600"/>
            <a:chOff x="1403" y="1680"/>
            <a:chExt cx="2149" cy="864"/>
          </a:xfrm>
        </p:grpSpPr>
        <p:sp>
          <p:nvSpPr>
            <p:cNvPr id="1288196" name="Line 4"/>
            <p:cNvSpPr>
              <a:spLocks noChangeShapeType="1"/>
            </p:cNvSpPr>
            <p:nvPr/>
          </p:nvSpPr>
          <p:spPr bwMode="auto">
            <a:xfrm flipH="1">
              <a:off x="1680" y="1680"/>
              <a:ext cx="720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8197" name="Line 5"/>
            <p:cNvSpPr>
              <a:spLocks noChangeShapeType="1"/>
            </p:cNvSpPr>
            <p:nvPr/>
          </p:nvSpPr>
          <p:spPr bwMode="auto">
            <a:xfrm>
              <a:off x="2400" y="1680"/>
              <a:ext cx="1152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8198" name="Text Box 6"/>
            <p:cNvSpPr txBox="1">
              <a:spLocks noChangeArrowheads="1"/>
            </p:cNvSpPr>
            <p:nvPr/>
          </p:nvSpPr>
          <p:spPr bwMode="auto">
            <a:xfrm>
              <a:off x="1403" y="2016"/>
              <a:ext cx="575" cy="21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 </a:t>
              </a: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Wingdings" charset="2"/>
                </a:rPr>
                <a:t> BC</a:t>
              </a:r>
              <a:endPara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8199" name="Rectangle 7"/>
          <p:cNvSpPr>
            <a:spLocks noChangeArrowheads="1"/>
          </p:cNvSpPr>
          <p:nvPr/>
        </p:nvSpPr>
        <p:spPr bwMode="auto">
          <a:xfrm>
            <a:off x="1600200" y="228600"/>
            <a:ext cx="4953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 = (A, B, C, D, E, H)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 = {A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BC, E  HA}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{DE}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Violated by {A  BC} etc…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8200" name="Rectangle 8"/>
          <p:cNvSpPr>
            <a:spLocks noChangeArrowheads="1"/>
          </p:cNvSpPr>
          <p:nvPr/>
        </p:nvSpPr>
        <p:spPr bwMode="auto">
          <a:xfrm>
            <a:off x="609600" y="3048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R1 = (A, B, C)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F1 = {A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BC}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{A}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8201" name="Text Box 9"/>
          <p:cNvSpPr txBox="1">
            <a:spLocks noChangeArrowheads="1"/>
          </p:cNvSpPr>
          <p:nvPr/>
        </p:nvSpPr>
        <p:spPr bwMode="auto">
          <a:xfrm>
            <a:off x="6613010" y="1484313"/>
            <a:ext cx="184666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8202" name="Rectangle 10"/>
          <p:cNvSpPr>
            <a:spLocks noChangeArrowheads="1"/>
          </p:cNvSpPr>
          <p:nvPr/>
        </p:nvSpPr>
        <p:spPr bwMode="auto">
          <a:xfrm>
            <a:off x="3733800" y="3048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R2 = (A, D, E, H)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F2 = {E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HA}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{DE}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false (E  HA)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187825" y="4267200"/>
            <a:ext cx="3421063" cy="1371600"/>
            <a:chOff x="1397" y="1680"/>
            <a:chExt cx="2155" cy="864"/>
          </a:xfrm>
        </p:grpSpPr>
        <p:sp>
          <p:nvSpPr>
            <p:cNvPr id="1288204" name="Line 12"/>
            <p:cNvSpPr>
              <a:spLocks noChangeShapeType="1"/>
            </p:cNvSpPr>
            <p:nvPr/>
          </p:nvSpPr>
          <p:spPr bwMode="auto">
            <a:xfrm flipH="1">
              <a:off x="1680" y="1680"/>
              <a:ext cx="720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8205" name="Line 13"/>
            <p:cNvSpPr>
              <a:spLocks noChangeShapeType="1"/>
            </p:cNvSpPr>
            <p:nvPr/>
          </p:nvSpPr>
          <p:spPr bwMode="auto">
            <a:xfrm>
              <a:off x="2400" y="1680"/>
              <a:ext cx="1152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8206" name="Text Box 14"/>
            <p:cNvSpPr txBox="1">
              <a:spLocks noChangeArrowheads="1"/>
            </p:cNvSpPr>
            <p:nvPr/>
          </p:nvSpPr>
          <p:spPr bwMode="auto">
            <a:xfrm>
              <a:off x="1397" y="1955"/>
              <a:ext cx="581" cy="21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 </a:t>
              </a:r>
              <a:r>
                <a:rPr kumimoji="0" 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Wingdings" charset="2"/>
                </a:rPr>
                <a:t> HA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8207" name="Rectangle 15"/>
          <p:cNvSpPr>
            <a:spLocks noChangeArrowheads="1"/>
          </p:cNvSpPr>
          <p:nvPr/>
        </p:nvSpPr>
        <p:spPr bwMode="auto">
          <a:xfrm>
            <a:off x="2438400" y="5638800"/>
            <a:ext cx="4114800" cy="137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R3 = (E, H, A)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F3 = 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 HA}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8208" name="Rectangle 16"/>
          <p:cNvSpPr>
            <a:spLocks noChangeArrowheads="1"/>
          </p:cNvSpPr>
          <p:nvPr/>
        </p:nvSpPr>
        <p:spPr bwMode="auto">
          <a:xfrm>
            <a:off x="6248400" y="5638800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R4 = (ED)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F4 = {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}  [[ only trivial ]]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Candidate keys = {DE}</a:t>
            </a:r>
          </a:p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BCNF = true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88209" name="Rectangle 17"/>
          <p:cNvSpPr>
            <a:spLocks noChangeArrowheads="1"/>
          </p:cNvSpPr>
          <p:nvPr/>
        </p:nvSpPr>
        <p:spPr bwMode="auto">
          <a:xfrm>
            <a:off x="0" y="4876800"/>
            <a:ext cx="3124200" cy="160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Dependency preservation ???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We can check: 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A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 BC (R1), E  HA (R3), 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Dependency-preserving</a:t>
            </a:r>
          </a:p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charset="2"/>
              </a:rPr>
              <a:t>decomposition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29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8200" grpId="0"/>
      <p:bldP spid="1288202" grpId="0"/>
      <p:bldP spid="1288207" grpId="0" animBg="1"/>
      <p:bldP spid="1288208" grpId="0"/>
      <p:bldP spid="1288209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400032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/>
              <a:t>Design: E/R Models and Normalization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579296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3NF, 4NF, and Other Issues</a:t>
            </a:r>
          </a:p>
        </p:txBody>
      </p:sp>
    </p:spTree>
    <p:extLst>
      <p:ext uri="{BB962C8B-B14F-4D97-AF65-F5344CB8AC3E}">
        <p14:creationId xmlns:p14="http://schemas.microsoft.com/office/powerpoint/2010/main" val="396508424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 8.3.4, 8.3.5, 8.5.2, 8.6 (at a high level)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BCNF can’t always preserve dependencies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3NF fixes that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BCNF causes redundancy because of “multi-valued dependencies”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4NF fixes that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Normal Forms</a:t>
            </a:r>
          </a:p>
        </p:txBody>
      </p:sp>
    </p:spTree>
    <p:extLst>
      <p:ext uri="{BB962C8B-B14F-4D97-AF65-F5344CB8AC3E}">
        <p14:creationId xmlns:p14="http://schemas.microsoft.com/office/powerpoint/2010/main" val="240471444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/>
              <a:t>R = </a:t>
            </a:r>
            <a:r>
              <a:rPr lang="en-US" sz="2400" dirty="0"/>
              <a:t>(</a:t>
            </a:r>
            <a:r>
              <a:rPr lang="en-US" sz="2400" i="1" dirty="0"/>
              <a:t>J, K, L}</a:t>
            </a:r>
          </a:p>
          <a:p>
            <a:r>
              <a:rPr lang="en-US" sz="2400" i="1" dirty="0"/>
              <a:t>F = </a:t>
            </a:r>
            <a:r>
              <a:rPr lang="en-US" sz="2400" dirty="0"/>
              <a:t>{</a:t>
            </a:r>
            <a:r>
              <a:rPr lang="en-US" sz="2400" i="1" dirty="0"/>
              <a:t>JK </a:t>
            </a:r>
            <a:r>
              <a:rPr lang="en-US" sz="2400" dirty="0" err="1">
                <a:sym typeface="Symbol" charset="2"/>
              </a:rPr>
              <a:t></a:t>
            </a:r>
            <a:r>
              <a:rPr lang="en-US" sz="2400" dirty="0">
                <a:sym typeface="Monotype Sorts" charset="2"/>
              </a:rPr>
              <a:t> </a:t>
            </a:r>
            <a:r>
              <a:rPr lang="en-US" sz="2400" i="1" dirty="0">
                <a:sym typeface="Monotype Sorts" charset="2"/>
              </a:rPr>
              <a:t>L, L </a:t>
            </a:r>
            <a:r>
              <a:rPr lang="en-US" sz="2400" dirty="0" err="1">
                <a:sym typeface="Symbol" charset="2"/>
              </a:rPr>
              <a:t></a:t>
            </a:r>
            <a:r>
              <a:rPr lang="en-US" sz="2400" dirty="0">
                <a:sym typeface="Monotype Sorts" charset="2"/>
              </a:rPr>
              <a:t> </a:t>
            </a:r>
            <a:r>
              <a:rPr lang="en-US" sz="2400" i="1" dirty="0">
                <a:sym typeface="Monotype Sorts" charset="2"/>
              </a:rPr>
              <a:t>K </a:t>
            </a:r>
            <a:r>
              <a:rPr lang="en-US" sz="2400" dirty="0">
                <a:sym typeface="Monotype Sorts" charset="2"/>
              </a:rPr>
              <a:t>}</a:t>
            </a:r>
            <a:br>
              <a:rPr lang="en-US" sz="2400" dirty="0">
                <a:sym typeface="Monotype Sorts" charset="2"/>
              </a:rPr>
            </a:br>
            <a:endParaRPr lang="en-US" sz="2400" dirty="0">
              <a:sym typeface="Monotype Sorts" charset="2"/>
            </a:endParaRPr>
          </a:p>
          <a:p>
            <a:r>
              <a:rPr lang="en-US" sz="2400" dirty="0">
                <a:sym typeface="Monotype Sorts" charset="2"/>
              </a:rPr>
              <a:t>Two candidate keys = </a:t>
            </a:r>
            <a:r>
              <a:rPr lang="en-US" sz="2400" i="1" dirty="0">
                <a:sym typeface="Monotype Sorts" charset="2"/>
              </a:rPr>
              <a:t>JK </a:t>
            </a:r>
            <a:r>
              <a:rPr lang="en-US" sz="2400" dirty="0">
                <a:sym typeface="Monotype Sorts" charset="2"/>
              </a:rPr>
              <a:t>and </a:t>
            </a:r>
            <a:r>
              <a:rPr lang="en-US" sz="2400" i="1" dirty="0">
                <a:sym typeface="Monotype Sorts" charset="2"/>
              </a:rPr>
              <a:t>JL</a:t>
            </a:r>
          </a:p>
          <a:p>
            <a:endParaRPr lang="en-US" sz="2400" i="1" dirty="0">
              <a:sym typeface="Monotype Sorts" charset="2"/>
            </a:endParaRPr>
          </a:p>
          <a:p>
            <a:r>
              <a:rPr lang="en-US" sz="2400" i="1" dirty="0">
                <a:sym typeface="Monotype Sorts" charset="2"/>
              </a:rPr>
              <a:t>R </a:t>
            </a:r>
            <a:r>
              <a:rPr lang="en-US" sz="2400" dirty="0">
                <a:sym typeface="Monotype Sorts" charset="2"/>
              </a:rPr>
              <a:t>is not in BCNF</a:t>
            </a:r>
          </a:p>
          <a:p>
            <a:endParaRPr lang="en-US" sz="2400" dirty="0">
              <a:sym typeface="Monotype Sorts" charset="2"/>
            </a:endParaRPr>
          </a:p>
          <a:p>
            <a:r>
              <a:rPr lang="en-US" sz="2400" dirty="0">
                <a:sym typeface="Monotype Sorts" charset="2"/>
              </a:rPr>
              <a:t>Any decomposition of </a:t>
            </a:r>
            <a:r>
              <a:rPr lang="en-US" sz="2400" i="1" dirty="0">
                <a:sym typeface="Monotype Sorts" charset="2"/>
              </a:rPr>
              <a:t>R</a:t>
            </a:r>
            <a:r>
              <a:rPr lang="en-US" sz="2400" dirty="0">
                <a:sym typeface="Monotype Sorts" charset="2"/>
              </a:rPr>
              <a:t> will fail to preserve</a:t>
            </a:r>
          </a:p>
          <a:p>
            <a:pPr>
              <a:buNone/>
            </a:pPr>
            <a:r>
              <a:rPr lang="en-US" sz="2400" dirty="0"/>
              <a:t>			</a:t>
            </a:r>
            <a:r>
              <a:rPr lang="en-US" sz="2400" i="1" dirty="0"/>
              <a:t>JK </a:t>
            </a:r>
            <a:r>
              <a:rPr lang="en-US" sz="2400" dirty="0" err="1">
                <a:sym typeface="Symbol" charset="2"/>
              </a:rPr>
              <a:t></a:t>
            </a:r>
            <a:r>
              <a:rPr lang="en-US" sz="2400" dirty="0">
                <a:sym typeface="Monotype Sorts" charset="2"/>
              </a:rPr>
              <a:t> </a:t>
            </a:r>
            <a:r>
              <a:rPr lang="en-US" sz="2400" i="1" dirty="0">
                <a:sym typeface="Monotype Sorts" charset="2"/>
              </a:rPr>
              <a:t>L</a:t>
            </a:r>
          </a:p>
          <a:p>
            <a:endParaRPr lang="en-US" sz="2400" dirty="0">
              <a:sym typeface="Monotype Sorts" charset="2"/>
            </a:endParaRPr>
          </a:p>
          <a:p>
            <a:r>
              <a:rPr lang="en-US" sz="2400" dirty="0">
                <a:sym typeface="Monotype Sorts" charset="2"/>
              </a:rPr>
              <a:t>This implies that testing for </a:t>
            </a:r>
            <a:r>
              <a:rPr lang="en-US" sz="2400" i="1" dirty="0"/>
              <a:t>JK </a:t>
            </a:r>
            <a:r>
              <a:rPr lang="en-US" sz="2400" dirty="0" err="1">
                <a:sym typeface="Symbol" charset="2"/>
              </a:rPr>
              <a:t></a:t>
            </a:r>
            <a:r>
              <a:rPr lang="en-US" sz="2400" dirty="0">
                <a:sym typeface="Monotype Sorts" charset="2"/>
              </a:rPr>
              <a:t> </a:t>
            </a:r>
            <a:r>
              <a:rPr lang="en-US" sz="2400" i="1" dirty="0">
                <a:sym typeface="Monotype Sorts" charset="2"/>
              </a:rPr>
              <a:t>L </a:t>
            </a:r>
            <a:r>
              <a:rPr lang="en-US" sz="2400" dirty="0">
                <a:sym typeface="Monotype Sorts" charset="2"/>
              </a:rPr>
              <a:t>requires a join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Issue 1: BCNF may not preserve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37583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810000" cy="12986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 departments: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dept_name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56609-1715-0442-B0DD-605E50CC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73" y="2895600"/>
            <a:ext cx="4715256" cy="39624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FAB8DC6-FE59-1F4A-B810-006FC13D0208}"/>
              </a:ext>
            </a:extLst>
          </p:cNvPr>
          <p:cNvSpPr/>
          <p:nvPr/>
        </p:nvSpPr>
        <p:spPr>
          <a:xfrm>
            <a:off x="5486400" y="32766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E6AF35-A127-3846-9047-C3783F587BB9}"/>
              </a:ext>
            </a:extLst>
          </p:cNvPr>
          <p:cNvSpPr/>
          <p:nvPr/>
        </p:nvSpPr>
        <p:spPr>
          <a:xfrm>
            <a:off x="5486400" y="47244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551CE5-D0C9-2341-AC04-9A48319EE82A}"/>
              </a:ext>
            </a:extLst>
          </p:cNvPr>
          <p:cNvSpPr/>
          <p:nvPr/>
        </p:nvSpPr>
        <p:spPr>
          <a:xfrm>
            <a:off x="5486400" y="56388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8199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26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Not always possible to find a dependency-preserving decomposition that is in BCNF.</a:t>
            </a:r>
          </a:p>
          <a:p>
            <a:endParaRPr lang="en-US"/>
          </a:p>
          <a:p>
            <a:r>
              <a:rPr lang="en-US"/>
              <a:t>PTIME to determine if there exists a dependency-preserving decomposition in BCNF</a:t>
            </a:r>
          </a:p>
          <a:p>
            <a:pPr lvl="1"/>
            <a:r>
              <a:rPr lang="en-US"/>
              <a:t>in size of F</a:t>
            </a:r>
          </a:p>
          <a:p>
            <a:pPr lvl="1"/>
            <a:endParaRPr lang="en-US"/>
          </a:p>
          <a:p>
            <a:r>
              <a:rPr lang="en-US"/>
              <a:t>NP-Hard to find one if it exists</a:t>
            </a:r>
          </a:p>
          <a:p>
            <a:endParaRPr lang="en-US"/>
          </a:p>
          <a:p>
            <a:r>
              <a:rPr lang="en-US"/>
              <a:t>Better results exist if F satisfies certain properties</a:t>
            </a:r>
          </a:p>
        </p:txBody>
      </p:sp>
      <p:sp>
        <p:nvSpPr>
          <p:cNvPr id="129126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Issue 1: BCNF may not preserve dependencies</a:t>
            </a:r>
          </a:p>
        </p:txBody>
      </p:sp>
    </p:spTree>
    <p:extLst>
      <p:ext uri="{BB962C8B-B14F-4D97-AF65-F5344CB8AC3E}">
        <p14:creationId xmlns:p14="http://schemas.microsoft.com/office/powerpoint/2010/main" val="78837303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4582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Definition:</a:t>
            </a:r>
            <a:r>
              <a:rPr lang="en-US" sz="2000" i="1" dirty="0">
                <a:solidFill>
                  <a:srgbClr val="FF0000"/>
                </a:solidFill>
              </a:rPr>
              <a:t> Prime</a:t>
            </a:r>
            <a:r>
              <a:rPr lang="en-US" sz="2000" i="1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attributes</a:t>
            </a:r>
          </a:p>
          <a:p>
            <a:pPr>
              <a:lnSpc>
                <a:spcPct val="80000"/>
              </a:lnSpc>
              <a:buNone/>
            </a:pPr>
            <a:r>
              <a:rPr lang="en-US" sz="2000" dirty="0"/>
              <a:t>          An attribute that is contained in a candidate key for R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 1:</a:t>
            </a:r>
          </a:p>
          <a:p>
            <a:pPr lvl="1">
              <a:lnSpc>
                <a:spcPct val="80000"/>
              </a:lnSpc>
            </a:pPr>
            <a:r>
              <a:rPr lang="pt-BR" sz="2000" dirty="0"/>
              <a:t>R = (A, B, C, D, E, H}, F = {A </a:t>
            </a:r>
            <a:r>
              <a:rPr lang="pt-BR" sz="2000" dirty="0">
                <a:sym typeface="Wingdings" charset="2"/>
              </a:rPr>
              <a:t></a:t>
            </a:r>
            <a:r>
              <a:rPr lang="pt-BR" sz="2000" dirty="0"/>
              <a:t> BC, E </a:t>
            </a:r>
            <a:r>
              <a:rPr lang="pt-BR" sz="2000" dirty="0">
                <a:sym typeface="Wingdings" charset="2"/>
              </a:rPr>
              <a:t></a:t>
            </a:r>
            <a:r>
              <a:rPr lang="pt-BR" sz="2000" dirty="0"/>
              <a:t> HA}, </a:t>
            </a:r>
          </a:p>
          <a:p>
            <a:pPr lvl="1">
              <a:lnSpc>
                <a:spcPct val="80000"/>
              </a:lnSpc>
            </a:pPr>
            <a:r>
              <a:rPr lang="pt-BR" sz="2000" dirty="0"/>
              <a:t>Candidate </a:t>
            </a:r>
            <a:r>
              <a:rPr lang="pt-BR" sz="2000" dirty="0" err="1"/>
              <a:t>keys</a:t>
            </a:r>
            <a:r>
              <a:rPr lang="pt-BR" sz="2000" dirty="0"/>
              <a:t> = {ED}</a:t>
            </a:r>
          </a:p>
          <a:p>
            <a:pPr lvl="1">
              <a:lnSpc>
                <a:spcPct val="80000"/>
              </a:lnSpc>
            </a:pPr>
            <a:r>
              <a:rPr lang="pt-BR" sz="2000" dirty="0"/>
              <a:t>Prime </a:t>
            </a:r>
            <a:r>
              <a:rPr lang="pt-BR" sz="2000" dirty="0" err="1"/>
              <a:t>attributes</a:t>
            </a:r>
            <a:r>
              <a:rPr lang="pt-BR" sz="2000" dirty="0"/>
              <a:t>: D, E</a:t>
            </a:r>
          </a:p>
          <a:p>
            <a:pPr>
              <a:lnSpc>
                <a:spcPct val="80000"/>
              </a:lnSpc>
            </a:pPr>
            <a:endParaRPr lang="pt-BR" sz="2000" dirty="0"/>
          </a:p>
          <a:p>
            <a:pPr>
              <a:lnSpc>
                <a:spcPct val="80000"/>
              </a:lnSpc>
            </a:pPr>
            <a:r>
              <a:rPr lang="pt-BR" sz="2000" dirty="0" err="1"/>
              <a:t>Example</a:t>
            </a:r>
            <a:r>
              <a:rPr lang="pt-BR" sz="2000" dirty="0"/>
              <a:t> 2: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 = (J, K, L), F = {JK </a:t>
            </a:r>
            <a:r>
              <a:rPr lang="en-US" sz="2000" dirty="0" err="1">
                <a:sym typeface="Wingdings" charset="2"/>
              </a:rPr>
              <a:t></a:t>
            </a:r>
            <a:r>
              <a:rPr lang="en-US" sz="2000" dirty="0"/>
              <a:t> L, L </a:t>
            </a:r>
            <a:r>
              <a:rPr lang="en-US" sz="2000" dirty="0" err="1">
                <a:sym typeface="Wingdings" charset="2"/>
              </a:rPr>
              <a:t></a:t>
            </a:r>
            <a:r>
              <a:rPr lang="en-US" sz="2000" dirty="0">
                <a:sym typeface="Wingdings" charset="2"/>
              </a:rPr>
              <a:t> </a:t>
            </a:r>
            <a:r>
              <a:rPr lang="en-US" sz="2000" dirty="0"/>
              <a:t>K},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Candidate keys = {JL, JK}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Prime attributes: J, K, L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Observation/Intuition: </a:t>
            </a:r>
          </a:p>
          <a:p>
            <a:pPr>
              <a:lnSpc>
                <a:spcPct val="80000"/>
              </a:lnSpc>
              <a:buNone/>
            </a:pPr>
            <a:r>
              <a:rPr lang="en-US" sz="2000" dirty="0">
                <a:solidFill>
                  <a:srgbClr val="FF0000"/>
                </a:solidFill>
              </a:rPr>
              <a:t>     	1. A </a:t>
            </a:r>
            <a:r>
              <a:rPr lang="en-US" sz="2000" i="1" dirty="0">
                <a:solidFill>
                  <a:srgbClr val="FF0000"/>
                </a:solidFill>
              </a:rPr>
              <a:t>key </a:t>
            </a:r>
            <a:r>
              <a:rPr lang="en-US" sz="2000" dirty="0">
                <a:solidFill>
                  <a:srgbClr val="FF0000"/>
                </a:solidFill>
              </a:rPr>
              <a:t>has no redundancy (is not repeated in a relation)</a:t>
            </a:r>
          </a:p>
          <a:p>
            <a:pPr>
              <a:lnSpc>
                <a:spcPct val="80000"/>
              </a:lnSpc>
              <a:buNone/>
            </a:pPr>
            <a:r>
              <a:rPr lang="en-US" sz="2000" dirty="0">
                <a:solidFill>
                  <a:srgbClr val="FF0000"/>
                </a:solidFill>
              </a:rPr>
              <a:t>     	2. A </a:t>
            </a:r>
            <a:r>
              <a:rPr lang="en-US" sz="2000" i="1" dirty="0">
                <a:solidFill>
                  <a:srgbClr val="FF0000"/>
                </a:solidFill>
              </a:rPr>
              <a:t>prime attribute</a:t>
            </a:r>
            <a:r>
              <a:rPr lang="en-US" sz="2000" dirty="0">
                <a:solidFill>
                  <a:srgbClr val="FF0000"/>
                </a:solidFill>
              </a:rPr>
              <a:t> has limited redundancy</a:t>
            </a:r>
          </a:p>
        </p:txBody>
      </p:sp>
      <p:sp>
        <p:nvSpPr>
          <p:cNvPr id="129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3NF (3</a:t>
            </a:r>
            <a:r>
              <a:rPr lang="en-US" baseline="30000" dirty="0"/>
              <a:t>rd</a:t>
            </a:r>
            <a:r>
              <a:rPr lang="en-US" dirty="0"/>
              <a:t> Normal Form)</a:t>
            </a:r>
          </a:p>
        </p:txBody>
      </p:sp>
    </p:spTree>
    <p:extLst>
      <p:ext uri="{BB962C8B-B14F-4D97-AF65-F5344CB8AC3E}">
        <p14:creationId xmlns:p14="http://schemas.microsoft.com/office/powerpoint/2010/main" val="226231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relation schema </a:t>
            </a:r>
            <a:r>
              <a:rPr lang="en-US" i="1" dirty="0"/>
              <a:t>R, </a:t>
            </a:r>
            <a:r>
              <a:rPr lang="en-US" dirty="0"/>
              <a:t>and a set of functional dependencies </a:t>
            </a:r>
            <a:r>
              <a:rPr lang="en-US" i="1" dirty="0"/>
              <a:t>F, </a:t>
            </a:r>
            <a:r>
              <a:rPr lang="en-US" dirty="0"/>
              <a:t>if every FD, </a:t>
            </a:r>
            <a:r>
              <a:rPr lang="en-US" i="1" dirty="0"/>
              <a:t>A </a:t>
            </a:r>
            <a:r>
              <a:rPr lang="en-US" i="1" dirty="0" err="1">
                <a:sym typeface="Wingdings" charset="2"/>
              </a:rPr>
              <a:t></a:t>
            </a:r>
            <a:r>
              <a:rPr lang="en-US" i="1" dirty="0">
                <a:sym typeface="Wingdings" charset="2"/>
              </a:rPr>
              <a:t> B</a:t>
            </a:r>
            <a:r>
              <a:rPr lang="en-US" dirty="0">
                <a:sym typeface="Wingdings" charset="2"/>
              </a:rPr>
              <a:t>, is either:</a:t>
            </a:r>
          </a:p>
          <a:p>
            <a:pPr>
              <a:buNone/>
            </a:pPr>
            <a:r>
              <a:rPr lang="en-US" dirty="0">
                <a:sym typeface="Wingdings" charset="2"/>
              </a:rPr>
              <a:t>		1. Trivial, or</a:t>
            </a:r>
          </a:p>
          <a:p>
            <a:pPr>
              <a:buNone/>
            </a:pPr>
            <a:r>
              <a:rPr lang="en-US" i="1" dirty="0"/>
              <a:t>		2. A</a:t>
            </a:r>
            <a:r>
              <a:rPr lang="en-US" dirty="0"/>
              <a:t> is a </a:t>
            </a:r>
            <a:r>
              <a:rPr lang="en-US" i="1" dirty="0" err="1"/>
              <a:t>superkey</a:t>
            </a:r>
            <a:r>
              <a:rPr lang="en-US" dirty="0"/>
              <a:t> of </a:t>
            </a:r>
            <a:r>
              <a:rPr lang="en-US" i="1" dirty="0"/>
              <a:t>R, or</a:t>
            </a:r>
          </a:p>
          <a:p>
            <a:pPr>
              <a:buNone/>
            </a:pPr>
            <a:r>
              <a:rPr lang="en-US" i="1" dirty="0"/>
              <a:t>		3. All attributes in (B – A) are </a:t>
            </a:r>
            <a:r>
              <a:rPr lang="en-US" i="1" dirty="0">
                <a:solidFill>
                  <a:srgbClr val="FF0000"/>
                </a:solidFill>
              </a:rPr>
              <a:t>prime</a:t>
            </a:r>
            <a:endParaRPr lang="en-US" dirty="0"/>
          </a:p>
          <a:p>
            <a:pPr>
              <a:buNone/>
            </a:pPr>
            <a:r>
              <a:rPr lang="en-US" dirty="0"/>
              <a:t>    Then, </a:t>
            </a:r>
            <a:r>
              <a:rPr lang="en-US" i="1" dirty="0"/>
              <a:t>R </a:t>
            </a:r>
            <a:r>
              <a:rPr lang="en-US" dirty="0"/>
              <a:t>is in </a:t>
            </a:r>
            <a:r>
              <a:rPr lang="en-US" i="1" dirty="0">
                <a:solidFill>
                  <a:srgbClr val="FF0000"/>
                </a:solidFill>
              </a:rPr>
              <a:t>3NF (3</a:t>
            </a:r>
            <a:r>
              <a:rPr lang="en-US" i="1" baseline="30000" dirty="0">
                <a:solidFill>
                  <a:srgbClr val="FF0000"/>
                </a:solidFill>
              </a:rPr>
              <a:t>rd</a:t>
            </a:r>
            <a:r>
              <a:rPr lang="en-US" i="1" dirty="0">
                <a:solidFill>
                  <a:srgbClr val="FF0000"/>
                </a:solidFill>
              </a:rPr>
              <a:t> Normal Form)</a:t>
            </a:r>
          </a:p>
          <a:p>
            <a:endParaRPr lang="en-US" i="1" u="sng" dirty="0"/>
          </a:p>
          <a:p>
            <a:r>
              <a:rPr lang="en-US" i="1" u="sng" dirty="0"/>
              <a:t>Why is 3NF good ?</a:t>
            </a:r>
          </a:p>
          <a:p>
            <a:endParaRPr lang="en-US" dirty="0"/>
          </a:p>
        </p:txBody>
      </p:sp>
      <p:sp>
        <p:nvSpPr>
          <p:cNvPr id="129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3NF (3</a:t>
            </a:r>
            <a:r>
              <a:rPr lang="en-US" baseline="30000" dirty="0"/>
              <a:t>rd</a:t>
            </a:r>
            <a:r>
              <a:rPr lang="en-US" dirty="0"/>
              <a:t> Normal Form)</a:t>
            </a:r>
          </a:p>
        </p:txBody>
      </p:sp>
    </p:spTree>
    <p:extLst>
      <p:ext uri="{BB962C8B-B14F-4D97-AF65-F5344CB8AC3E}">
        <p14:creationId xmlns:p14="http://schemas.microsoft.com/office/powerpoint/2010/main" val="297016984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4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pPr marL="533400" indent="-533400"/>
            <a:r>
              <a:rPr lang="en-US" sz="2800" i="1" u="sng" dirty="0"/>
              <a:t>Why does redundancy arise ?</a:t>
            </a:r>
          </a:p>
          <a:p>
            <a:pPr marL="788988" lvl="1" indent="-533400"/>
            <a:r>
              <a:rPr lang="en-US" sz="2400" dirty="0"/>
              <a:t>Given a FD, A </a:t>
            </a:r>
            <a:r>
              <a:rPr lang="en-US" sz="2400" dirty="0" err="1">
                <a:sym typeface="Wingdings"/>
              </a:rPr>
              <a:t></a:t>
            </a:r>
            <a:r>
              <a:rPr lang="en-US" sz="2400" dirty="0"/>
              <a:t> B, if A is repeated (B – A) has to be repeated </a:t>
            </a:r>
          </a:p>
          <a:p>
            <a:pPr marL="788988" lvl="1" indent="-533400">
              <a:buAutoNum type="arabicPeriod"/>
            </a:pPr>
            <a:r>
              <a:rPr lang="en-US" sz="2400" dirty="0"/>
              <a:t>If rule 1 is satisfied, (B – A) is empty, so not a problem.</a:t>
            </a:r>
          </a:p>
          <a:p>
            <a:pPr marL="788988" lvl="1" indent="-533400">
              <a:buAutoNum type="arabicPeriod"/>
            </a:pPr>
            <a:r>
              <a:rPr lang="en-US" sz="2400" dirty="0"/>
              <a:t>If rule 2 is satisfied, then A can’t be repeated, so this doesn’t happen either</a:t>
            </a:r>
          </a:p>
          <a:p>
            <a:pPr marL="788988" lvl="1" indent="-533400">
              <a:buAutoNum type="arabicPeriod"/>
            </a:pPr>
            <a:r>
              <a:rPr lang="en-US" sz="2400" dirty="0"/>
              <a:t>If not, rule 3 says (B – A) must contain only </a:t>
            </a:r>
            <a:r>
              <a:rPr lang="en-US" sz="2400" i="1" dirty="0"/>
              <a:t>prime attributes</a:t>
            </a:r>
            <a:r>
              <a:rPr lang="en-US" sz="2400" dirty="0"/>
              <a:t>                 </a:t>
            </a:r>
          </a:p>
          <a:p>
            <a:pPr marL="788988" lvl="1" indent="-533400">
              <a:buNone/>
            </a:pPr>
            <a:r>
              <a:rPr lang="en-US" sz="2400" dirty="0"/>
              <a:t>			This limits the redundancy somewhat.</a:t>
            </a:r>
            <a:endParaRPr lang="en-US" sz="2800" dirty="0"/>
          </a:p>
          <a:p>
            <a:pPr marL="788988" lvl="1" indent="-533400">
              <a:buAutoNum type="arabicPeriod"/>
            </a:pPr>
            <a:endParaRPr lang="en-US" sz="2400" i="1" dirty="0"/>
          </a:p>
          <a:p>
            <a:pPr marL="533400" indent="-533400">
              <a:lnSpc>
                <a:spcPct val="120000"/>
              </a:lnSpc>
              <a:buSzPct val="100000"/>
            </a:pPr>
            <a:r>
              <a:rPr lang="en-US" sz="2400" dirty="0"/>
              <a:t>So 3NF relaxes BCNF somewhat by allowing for some (hopefully limited) redundancy</a:t>
            </a:r>
          </a:p>
          <a:p>
            <a:pPr marL="533400" indent="-533400">
              <a:lnSpc>
                <a:spcPct val="120000"/>
              </a:lnSpc>
              <a:buSzPct val="100000"/>
            </a:pPr>
            <a:r>
              <a:rPr lang="en-US" sz="2400" dirty="0"/>
              <a:t>Why ?</a:t>
            </a:r>
          </a:p>
          <a:p>
            <a:pPr marL="788988" lvl="1" indent="-533400">
              <a:lnSpc>
                <a:spcPct val="120000"/>
              </a:lnSpc>
              <a:buSzPct val="100000"/>
            </a:pPr>
            <a:r>
              <a:rPr lang="en-US" sz="2000" i="1" dirty="0">
                <a:solidFill>
                  <a:srgbClr val="FF0000"/>
                </a:solidFill>
              </a:rPr>
              <a:t>There always exists a dependency-preserving lossless decomposition in 3NF.</a:t>
            </a:r>
            <a:endParaRPr lang="en-US" sz="1800" dirty="0"/>
          </a:p>
        </p:txBody>
      </p:sp>
      <p:sp>
        <p:nvSpPr>
          <p:cNvPr id="125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3NF and Redundancy</a:t>
            </a:r>
          </a:p>
        </p:txBody>
      </p:sp>
    </p:spTree>
    <p:extLst>
      <p:ext uri="{BB962C8B-B14F-4D97-AF65-F5344CB8AC3E}">
        <p14:creationId xmlns:p14="http://schemas.microsoft.com/office/powerpoint/2010/main" val="325931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i="1"/>
              <a:t>synthesis </a:t>
            </a:r>
            <a:r>
              <a:rPr lang="en-US"/>
              <a:t>algorithm</a:t>
            </a:r>
          </a:p>
          <a:p>
            <a:endParaRPr lang="en-US"/>
          </a:p>
          <a:p>
            <a:r>
              <a:rPr lang="en-US"/>
              <a:t>Start with the canonical cover, and construct the  3NF schema directly</a:t>
            </a:r>
          </a:p>
          <a:p>
            <a:endParaRPr lang="en-US"/>
          </a:p>
          <a:p>
            <a:r>
              <a:rPr lang="en-US"/>
              <a:t>Homework assignment.</a:t>
            </a:r>
          </a:p>
        </p:txBody>
      </p:sp>
      <p:sp>
        <p:nvSpPr>
          <p:cNvPr id="130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Decomposing into 3NF</a:t>
            </a:r>
          </a:p>
        </p:txBody>
      </p:sp>
    </p:spTree>
    <p:extLst>
      <p:ext uri="{BB962C8B-B14F-4D97-AF65-F5344CB8AC3E}">
        <p14:creationId xmlns:p14="http://schemas.microsoft.com/office/powerpoint/2010/main" val="33791402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2: BCNF and redundancy</a:t>
            </a:r>
          </a:p>
        </p:txBody>
      </p:sp>
      <p:graphicFrame>
        <p:nvGraphicFramePr>
          <p:cNvPr id="1302622" name="Group 94"/>
          <p:cNvGraphicFramePr>
            <a:graphicFrameLocks noGrp="1"/>
          </p:cNvGraphicFramePr>
          <p:nvPr>
            <p:ph type="tbl" idx="1"/>
          </p:nvPr>
        </p:nvGraphicFramePr>
        <p:xfrm>
          <a:off x="685800" y="1143000"/>
          <a:ext cx="7772400" cy="2931480"/>
        </p:xfrm>
        <a:graphic>
          <a:graphicData uri="http://schemas.openxmlformats.org/drawingml/2006/table">
            <a:tbl>
              <a:tblPr/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5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MovieTitle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MovieYear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StarName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Star wars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1977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Harrison Ford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Address 1, 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Star wars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1977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Harrison Ford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Address 2, FL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Indiana Jones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198x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Harrison Ford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Address 1, 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Indiana Jones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198x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Harrison Ford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Address 2, FL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Witness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19xx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Harrison Ford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Address 1, 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Witness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19xx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Harrison Ford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Address 2, FL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02625" name="Rectangle 97"/>
          <p:cNvSpPr>
            <a:spLocks noChangeArrowheads="1"/>
          </p:cNvSpPr>
          <p:nvPr/>
        </p:nvSpPr>
        <p:spPr bwMode="auto">
          <a:xfrm>
            <a:off x="381000" y="4343400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Lot of redundancy</a:t>
            </a:r>
          </a:p>
          <a:p>
            <a:pPr marL="533400" marR="0" lvl="0" indent="-5334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? No non-trivial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</a:p>
          <a:p>
            <a:pPr marL="533400" marR="0" lvl="0" indent="-5334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 the schema is trivially in BCNF (and 3NF)</a:t>
            </a:r>
          </a:p>
          <a:p>
            <a:pPr marL="533400" marR="0" lvl="0" indent="-5334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went wrong ? </a:t>
            </a:r>
          </a:p>
        </p:txBody>
      </p:sp>
    </p:spTree>
    <p:extLst>
      <p:ext uri="{BB962C8B-B14F-4D97-AF65-F5344CB8AC3E}">
        <p14:creationId xmlns:p14="http://schemas.microsoft.com/office/powerpoint/2010/main" val="311502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/>
              <a:t>The redundancy is because of </a:t>
            </a:r>
            <a:r>
              <a:rPr lang="en-US" sz="2400" i="1" dirty="0"/>
              <a:t>multi-valued dependencies</a:t>
            </a:r>
          </a:p>
          <a:p>
            <a:pPr>
              <a:lnSpc>
                <a:spcPct val="110000"/>
              </a:lnSpc>
            </a:pPr>
            <a:r>
              <a:rPr lang="en-US" sz="2400" i="1" dirty="0"/>
              <a:t>Denoted:</a:t>
            </a:r>
          </a:p>
          <a:p>
            <a:pPr>
              <a:lnSpc>
                <a:spcPct val="110000"/>
              </a:lnSpc>
              <a:buNone/>
            </a:pPr>
            <a:r>
              <a:rPr lang="en-US" sz="2400" i="1" dirty="0"/>
              <a:t>              </a:t>
            </a:r>
            <a:r>
              <a:rPr lang="en-US" sz="2400" i="1" dirty="0" err="1"/>
              <a:t>starname</a:t>
            </a:r>
            <a:r>
              <a:rPr lang="en-US" sz="2400" i="1" dirty="0"/>
              <a:t> </a:t>
            </a:r>
            <a:r>
              <a:rPr lang="en-US" sz="2400" b="1" dirty="0" err="1">
                <a:sym typeface="Symbol" charset="2"/>
              </a:rPr>
              <a:t></a:t>
            </a:r>
            <a:r>
              <a:rPr lang="en-US" sz="2400" dirty="0">
                <a:sym typeface="Monotype Sorts" charset="2"/>
              </a:rPr>
              <a:t> </a:t>
            </a:r>
            <a:r>
              <a:rPr lang="en-US" sz="2400" i="1" dirty="0">
                <a:sym typeface="Monotype Sorts" charset="2"/>
              </a:rPr>
              <a:t>address </a:t>
            </a:r>
          </a:p>
          <a:p>
            <a:pPr>
              <a:lnSpc>
                <a:spcPct val="110000"/>
              </a:lnSpc>
              <a:buNone/>
            </a:pPr>
            <a:r>
              <a:rPr lang="en-US" sz="2400" i="1" dirty="0">
                <a:sym typeface="Monotype Sorts" charset="2"/>
              </a:rPr>
              <a:t>              </a:t>
            </a:r>
            <a:r>
              <a:rPr lang="en-US" sz="2400" i="1" dirty="0" err="1">
                <a:sym typeface="Monotype Sorts" charset="2"/>
              </a:rPr>
              <a:t>starname</a:t>
            </a:r>
            <a:r>
              <a:rPr lang="en-US" sz="2400" i="1" dirty="0">
                <a:sym typeface="Monotype Sorts" charset="2"/>
              </a:rPr>
              <a:t> </a:t>
            </a:r>
            <a:r>
              <a:rPr lang="en-US" sz="2400" b="1" dirty="0" err="1">
                <a:sym typeface="Symbol" charset="2"/>
              </a:rPr>
              <a:t></a:t>
            </a:r>
            <a:r>
              <a:rPr lang="en-US" sz="2400" b="1" dirty="0">
                <a:sym typeface="Symbol" charset="2"/>
              </a:rPr>
              <a:t> </a:t>
            </a:r>
            <a:r>
              <a:rPr lang="en-US" sz="2400" i="1" dirty="0" err="1">
                <a:sym typeface="Symbol" charset="2"/>
              </a:rPr>
              <a:t>movietitle</a:t>
            </a:r>
            <a:r>
              <a:rPr lang="en-US" sz="2400" i="1" dirty="0">
                <a:sym typeface="Symbol" charset="2"/>
              </a:rPr>
              <a:t>, </a:t>
            </a:r>
            <a:r>
              <a:rPr lang="en-US" sz="2400" i="1" dirty="0" err="1">
                <a:sym typeface="Symbol" charset="2"/>
              </a:rPr>
              <a:t>movieyear</a:t>
            </a:r>
            <a:endParaRPr lang="en-US" sz="2400" i="1" dirty="0">
              <a:sym typeface="Symbol" charset="2"/>
            </a:endParaRPr>
          </a:p>
          <a:p>
            <a:pPr>
              <a:lnSpc>
                <a:spcPct val="110000"/>
              </a:lnSpc>
            </a:pPr>
            <a:endParaRPr lang="en-US" sz="2400" i="1" dirty="0">
              <a:sym typeface="Symbol" charset="2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ym typeface="Symbol" charset="2"/>
              </a:rPr>
              <a:t>Should not happen if the schema is constructed from an E/R diagram</a:t>
            </a:r>
          </a:p>
          <a:p>
            <a:pPr>
              <a:lnSpc>
                <a:spcPct val="110000"/>
              </a:lnSpc>
            </a:pPr>
            <a:endParaRPr lang="en-US" sz="2400" dirty="0">
              <a:sym typeface="Symbol" charset="2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ym typeface="Symbol" charset="2"/>
              </a:rPr>
              <a:t>Functional dependencies are a special case of multi-valued dependencies</a:t>
            </a:r>
          </a:p>
          <a:p>
            <a:pPr>
              <a:lnSpc>
                <a:spcPct val="110000"/>
              </a:lnSpc>
            </a:pPr>
            <a:endParaRPr lang="en-US" sz="2400" i="1" dirty="0">
              <a:sym typeface="Symbol" charset="2"/>
            </a:endParaRPr>
          </a:p>
        </p:txBody>
      </p:sp>
      <p:sp>
        <p:nvSpPr>
          <p:cNvPr id="130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Multi-valued Dependencies</a:t>
            </a:r>
          </a:p>
        </p:txBody>
      </p:sp>
    </p:spTree>
    <p:extLst>
      <p:ext uri="{BB962C8B-B14F-4D97-AF65-F5344CB8AC3E}">
        <p14:creationId xmlns:p14="http://schemas.microsoft.com/office/powerpoint/2010/main" val="204859178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/>
              <a:t>Similar to BCNF, except with </a:t>
            </a:r>
            <a:r>
              <a:rPr lang="en-US" sz="2400" dirty="0" err="1"/>
              <a:t>MVDs</a:t>
            </a:r>
            <a:r>
              <a:rPr lang="en-US" sz="2400" dirty="0"/>
              <a:t> instead of </a:t>
            </a:r>
            <a:r>
              <a:rPr lang="en-US" sz="2400" dirty="0" err="1"/>
              <a:t>FDs</a:t>
            </a:r>
            <a:r>
              <a:rPr lang="en-US" sz="2400" dirty="0"/>
              <a:t>.</a:t>
            </a:r>
          </a:p>
          <a:p>
            <a:pPr lvl="4"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2400" dirty="0"/>
              <a:t>Given a relation schema </a:t>
            </a:r>
            <a:r>
              <a:rPr lang="en-US" sz="2400" i="1" dirty="0"/>
              <a:t>R, </a:t>
            </a:r>
            <a:r>
              <a:rPr lang="en-US" sz="2400" dirty="0"/>
              <a:t>and a set of multi-valued dependencies </a:t>
            </a:r>
            <a:r>
              <a:rPr lang="en-US" sz="2400" i="1" dirty="0"/>
              <a:t>F, </a:t>
            </a:r>
            <a:r>
              <a:rPr lang="en-US" sz="2400" dirty="0"/>
              <a:t>if every MVD, </a:t>
            </a:r>
            <a:r>
              <a:rPr lang="en-US" sz="2400" i="1" dirty="0"/>
              <a:t>A </a:t>
            </a:r>
            <a:r>
              <a:rPr lang="en-US" sz="2400" i="1" dirty="0" err="1">
                <a:sym typeface="Wingdings" charset="2"/>
              </a:rPr>
              <a:t></a:t>
            </a:r>
            <a:r>
              <a:rPr lang="en-US" sz="2400" i="1" dirty="0">
                <a:sym typeface="Wingdings" charset="2"/>
              </a:rPr>
              <a:t> B</a:t>
            </a:r>
            <a:r>
              <a:rPr lang="en-US" sz="2400" dirty="0">
                <a:sym typeface="Wingdings" charset="2"/>
              </a:rPr>
              <a:t>, is either: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sym typeface="Wingdings" charset="2"/>
              </a:rPr>
              <a:t>             1. Trivial, or</a:t>
            </a:r>
          </a:p>
          <a:p>
            <a:pPr>
              <a:lnSpc>
                <a:spcPct val="110000"/>
              </a:lnSpc>
              <a:buNone/>
            </a:pPr>
            <a:r>
              <a:rPr lang="en-US" sz="2400" i="1" dirty="0"/>
              <a:t>             </a:t>
            </a:r>
            <a:r>
              <a:rPr lang="en-US" sz="2400" dirty="0"/>
              <a:t>2.</a:t>
            </a:r>
            <a:r>
              <a:rPr lang="en-US" sz="2400" i="1" dirty="0"/>
              <a:t> A</a:t>
            </a:r>
            <a:r>
              <a:rPr lang="en-US" sz="2400" dirty="0"/>
              <a:t> is a </a:t>
            </a:r>
            <a:r>
              <a:rPr lang="en-US" sz="2400" i="1" dirty="0" err="1"/>
              <a:t>superkey</a:t>
            </a:r>
            <a:r>
              <a:rPr lang="en-US" sz="2400" dirty="0"/>
              <a:t> of </a:t>
            </a:r>
            <a:r>
              <a:rPr lang="en-US" sz="2400" i="1" dirty="0"/>
              <a:t>R</a:t>
            </a:r>
            <a:endParaRPr lang="en-US" sz="2400" dirty="0"/>
          </a:p>
          <a:p>
            <a:pPr>
              <a:lnSpc>
                <a:spcPct val="110000"/>
              </a:lnSpc>
              <a:buNone/>
            </a:pPr>
            <a:r>
              <a:rPr lang="en-US" sz="2400" dirty="0"/>
              <a:t>     Then, </a:t>
            </a:r>
            <a:r>
              <a:rPr lang="en-US" sz="2400" i="1" dirty="0"/>
              <a:t>R </a:t>
            </a:r>
            <a:r>
              <a:rPr lang="en-US" sz="2400" dirty="0"/>
              <a:t>is in </a:t>
            </a:r>
            <a:r>
              <a:rPr lang="en-US" sz="2400" i="1" dirty="0">
                <a:solidFill>
                  <a:srgbClr val="FF0000"/>
                </a:solidFill>
              </a:rPr>
              <a:t>4NF (4th Normal Form)</a:t>
            </a:r>
          </a:p>
          <a:p>
            <a:pPr lvl="5">
              <a:lnSpc>
                <a:spcPct val="110000"/>
              </a:lnSpc>
            </a:pPr>
            <a:endParaRPr lang="en-US" sz="1500" i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0000"/>
                </a:solidFill>
              </a:rPr>
              <a:t>4NF </a:t>
            </a:r>
            <a:r>
              <a:rPr lang="en-US" sz="2400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sz="2400" dirty="0">
                <a:solidFill>
                  <a:srgbClr val="FF0000"/>
                </a:solidFill>
                <a:sym typeface="Wingdings" charset="2"/>
              </a:rPr>
              <a:t> BCNF </a:t>
            </a:r>
            <a:r>
              <a:rPr lang="en-US" sz="2400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sz="2400" dirty="0">
                <a:solidFill>
                  <a:srgbClr val="FF0000"/>
                </a:solidFill>
                <a:sym typeface="Wingdings" charset="2"/>
              </a:rPr>
              <a:t> 3NF </a:t>
            </a:r>
            <a:r>
              <a:rPr lang="en-US" sz="2400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sz="2400" dirty="0">
                <a:solidFill>
                  <a:srgbClr val="FF0000"/>
                </a:solidFill>
                <a:sym typeface="Wingdings" charset="2"/>
              </a:rPr>
              <a:t> 2NF </a:t>
            </a:r>
            <a:r>
              <a:rPr lang="en-US" sz="2400" dirty="0" err="1">
                <a:solidFill>
                  <a:srgbClr val="FF0000"/>
                </a:solidFill>
                <a:sym typeface="Wingdings" charset="2"/>
              </a:rPr>
              <a:t></a:t>
            </a:r>
            <a:r>
              <a:rPr lang="en-US" sz="2400" dirty="0">
                <a:solidFill>
                  <a:srgbClr val="FF0000"/>
                </a:solidFill>
                <a:sym typeface="Wingdings" charset="2"/>
              </a:rPr>
              <a:t> 1NF:  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sym typeface="Wingdings" charset="2"/>
              </a:rPr>
              <a:t>If a schema is in 4NF, it is in BCNF.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sym typeface="Wingdings" charset="2"/>
              </a:rPr>
              <a:t>If a schema is in BCNF, it is in 3NF.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Other way round is untrue.</a:t>
            </a:r>
          </a:p>
        </p:txBody>
      </p:sp>
      <p:sp>
        <p:nvSpPr>
          <p:cNvPr id="130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4NF</a:t>
            </a:r>
          </a:p>
        </p:txBody>
      </p:sp>
    </p:spTree>
    <p:extLst>
      <p:ext uri="{BB962C8B-B14F-4D97-AF65-F5344CB8AC3E}">
        <p14:creationId xmlns:p14="http://schemas.microsoft.com/office/powerpoint/2010/main" val="262092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the normal forms</a:t>
            </a:r>
          </a:p>
        </p:txBody>
      </p:sp>
      <p:graphicFrame>
        <p:nvGraphicFramePr>
          <p:cNvPr id="1309752" name="Group 56"/>
          <p:cNvGraphicFramePr>
            <a:graphicFrameLocks noGrp="1"/>
          </p:cNvGraphicFramePr>
          <p:nvPr>
            <p:ph type="tbl" idx="1"/>
          </p:nvPr>
        </p:nvGraphicFramePr>
        <p:xfrm>
          <a:off x="381000" y="1219200"/>
          <a:ext cx="8153400" cy="2513966"/>
        </p:xfrm>
        <a:graphic>
          <a:graphicData uri="http://schemas.openxmlformats.org/drawingml/2006/table">
            <a:tbl>
              <a:tblPr/>
              <a:tblGrid>
                <a:gridCol w="225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9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3NF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BCNF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4NF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Eliminates redundancy because of FD’s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Mostly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Eliminates redundancy because of MVD’s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Preserves FDs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Yes.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Maybe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Maybe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Preserves MVDs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Maybe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Maybe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Maybe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09753" name="Rectangle 57"/>
          <p:cNvSpPr>
            <a:spLocks noChangeArrowheads="1"/>
          </p:cNvSpPr>
          <p:nvPr/>
        </p:nvSpPr>
        <p:spPr bwMode="auto">
          <a:xfrm>
            <a:off x="228600" y="4191000"/>
            <a:ext cx="8991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4NF is typically desired and achieved.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A good E/R diagram won’t generate non-4NF relations at all</a:t>
            </a:r>
          </a:p>
          <a:p>
            <a:pPr marL="533400" marR="0" lvl="0" indent="-5334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Choice between 3NF and BCNF is up to the designer</a:t>
            </a:r>
          </a:p>
        </p:txBody>
      </p:sp>
    </p:spTree>
    <p:extLst>
      <p:ext uri="{BB962C8B-B14F-4D97-AF65-F5344CB8AC3E}">
        <p14:creationId xmlns:p14="http://schemas.microsoft.com/office/powerpoint/2010/main" val="15509089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95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/>
              <a:t>Design: E/R Models and Normalization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95400" y="3526980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Recap and Other Issues</a:t>
            </a:r>
          </a:p>
        </p:txBody>
      </p:sp>
    </p:spTree>
    <p:extLst>
      <p:ext uri="{BB962C8B-B14F-4D97-AF65-F5344CB8AC3E}">
        <p14:creationId xmlns:p14="http://schemas.microsoft.com/office/powerpoint/2010/main" val="46401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2.1, 2.2, 2.4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Model Key Concepts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Domains of Table Attributes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Null Values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Schema Diagrams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5752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5475289"/>
            <a:ext cx="5410200" cy="130651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Apply some filters (predicates):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salary &gt;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= ‘Finance’;</a:t>
            </a:r>
            <a:endParaRPr lang="en-US" b="1" baseline="0" dirty="0">
              <a:latin typeface="Helvetica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89622" y="2808289"/>
            <a:ext cx="6101978" cy="2373311"/>
            <a:chOff x="2889622" y="2808289"/>
            <a:chExt cx="6101978" cy="2373311"/>
          </a:xfrm>
        </p:grpSpPr>
        <p:sp>
          <p:nvSpPr>
            <p:cNvPr id="13" name="Rectangle 12"/>
            <p:cNvSpPr/>
            <p:nvPr/>
          </p:nvSpPr>
          <p:spPr>
            <a:xfrm>
              <a:off x="4267200" y="2808289"/>
              <a:ext cx="3657600" cy="100181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Remove duplicates: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000" y="3875089"/>
              <a:ext cx="3657600" cy="13065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Order the output: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order by </a:t>
              </a:r>
              <a:r>
                <a:rPr lang="en-US" i="1" baseline="0" dirty="0">
                  <a:latin typeface="Helvetica" charset="0"/>
                </a:rPr>
                <a:t>name </a:t>
              </a:r>
              <a:r>
                <a:rPr lang="en-US" b="1" baseline="0" dirty="0" err="1">
                  <a:latin typeface="Helvetica" charset="0"/>
                </a:rPr>
                <a:t>asc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9597810">
              <a:off x="2889622" y="3818892"/>
              <a:ext cx="14915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Arrow 16"/>
            <p:cNvSpPr/>
            <p:nvPr/>
          </p:nvSpPr>
          <p:spPr>
            <a:xfrm rot="10482080">
              <a:off x="3130203" y="4523584"/>
              <a:ext cx="213016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Left Arrow 17"/>
          <p:cNvSpPr/>
          <p:nvPr/>
        </p:nvSpPr>
        <p:spPr>
          <a:xfrm rot="11649949">
            <a:off x="1748184" y="5427670"/>
            <a:ext cx="2130165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 8.8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Database design process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Denormalization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Other normal forms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Recap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Recap and Other Issues</a:t>
            </a:r>
          </a:p>
        </p:txBody>
      </p:sp>
    </p:spTree>
    <p:extLst>
      <p:ext uri="{BB962C8B-B14F-4D97-AF65-F5344CB8AC3E}">
        <p14:creationId xmlns:p14="http://schemas.microsoft.com/office/powerpoint/2010/main" val="34585103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lnSpc>
                <a:spcPct val="120000"/>
              </a:lnSpc>
            </a:pPr>
            <a:r>
              <a:rPr lang="en-US" sz="2800" dirty="0"/>
              <a:t>Three ways to come up with a schema</a:t>
            </a:r>
          </a:p>
          <a:p>
            <a:pPr marL="533400" indent="-533400">
              <a:lnSpc>
                <a:spcPct val="120000"/>
              </a:lnSpc>
              <a:buNone/>
            </a:pPr>
            <a:r>
              <a:rPr lang="en-US" sz="2800" dirty="0"/>
              <a:t>1.	Using E/R diagram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sz="2400" dirty="0"/>
              <a:t>If good, then little normalization is needed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sz="2400" dirty="0"/>
              <a:t>Tends to generate 4NF designs</a:t>
            </a:r>
          </a:p>
          <a:p>
            <a:pPr marL="533400" indent="-533400">
              <a:lnSpc>
                <a:spcPct val="120000"/>
              </a:lnSpc>
              <a:buNone/>
            </a:pPr>
            <a:r>
              <a:rPr lang="en-US" sz="2800" dirty="0"/>
              <a:t>2.	A universal relation </a:t>
            </a:r>
            <a:r>
              <a:rPr lang="en-US" sz="2800" i="1" dirty="0"/>
              <a:t>R </a:t>
            </a:r>
            <a:r>
              <a:rPr lang="en-US" sz="2800" dirty="0"/>
              <a:t>that contains all attributes.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sz="2400" dirty="0"/>
              <a:t>Called universal relation approach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sz="2400" dirty="0"/>
              <a:t>Note that </a:t>
            </a:r>
            <a:r>
              <a:rPr lang="en-US" sz="2400" dirty="0" err="1"/>
              <a:t>MVDs</a:t>
            </a:r>
            <a:r>
              <a:rPr lang="en-US" sz="2400" dirty="0"/>
              <a:t> will be needed in this case</a:t>
            </a:r>
          </a:p>
          <a:p>
            <a:pPr marL="533400" indent="-533400">
              <a:lnSpc>
                <a:spcPct val="120000"/>
              </a:lnSpc>
              <a:buNone/>
            </a:pPr>
            <a:r>
              <a:rPr lang="en-US" sz="2800" dirty="0"/>
              <a:t>3.	An </a:t>
            </a:r>
            <a:r>
              <a:rPr lang="en-US" sz="2800" i="1" dirty="0"/>
              <a:t>ad hoc </a:t>
            </a:r>
            <a:r>
              <a:rPr lang="en-US" sz="2800" dirty="0"/>
              <a:t>schema that is then normalized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sz="2400" dirty="0" err="1"/>
              <a:t>MVDs</a:t>
            </a:r>
            <a:r>
              <a:rPr lang="en-US" sz="2400" dirty="0"/>
              <a:t> may be needed in this case</a:t>
            </a:r>
          </a:p>
          <a:p>
            <a:pPr marL="533400" indent="-533400">
              <a:lnSpc>
                <a:spcPct val="120000"/>
              </a:lnSpc>
              <a:buNone/>
            </a:pPr>
            <a:endParaRPr lang="en-US" sz="2800" dirty="0"/>
          </a:p>
        </p:txBody>
      </p:sp>
      <p:sp>
        <p:nvSpPr>
          <p:cNvPr id="130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design process</a:t>
            </a:r>
          </a:p>
        </p:txBody>
      </p:sp>
    </p:spTree>
    <p:extLst>
      <p:ext uri="{BB962C8B-B14F-4D97-AF65-F5344CB8AC3E}">
        <p14:creationId xmlns:p14="http://schemas.microsoft.com/office/powerpoint/2010/main" val="85858075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What about 1</a:t>
            </a:r>
            <a:r>
              <a:rPr lang="en-US" baseline="30000" dirty="0">
                <a:sym typeface="Wingdings"/>
              </a:rPr>
              <a:t>st</a:t>
            </a:r>
            <a:r>
              <a:rPr lang="en-US" dirty="0">
                <a:sym typeface="Wingdings"/>
              </a:rPr>
              <a:t> and 2</a:t>
            </a:r>
            <a:r>
              <a:rPr lang="en-US" baseline="30000" dirty="0">
                <a:sym typeface="Wingdings"/>
              </a:rPr>
              <a:t>nd</a:t>
            </a:r>
            <a:r>
              <a:rPr lang="en-US" dirty="0">
                <a:sym typeface="Wingdings"/>
              </a:rPr>
              <a:t> normal forms ?</a:t>
            </a:r>
          </a:p>
          <a:p>
            <a:r>
              <a:rPr lang="en-US" dirty="0">
                <a:sym typeface="Wingdings"/>
              </a:rPr>
              <a:t>1NF:</a:t>
            </a:r>
          </a:p>
          <a:p>
            <a:pPr lvl="1"/>
            <a:r>
              <a:rPr lang="en-US" dirty="0">
                <a:sym typeface="Wingdings"/>
              </a:rPr>
              <a:t>Essentially says that no set-valued attributes allowed</a:t>
            </a:r>
          </a:p>
          <a:p>
            <a:pPr lvl="1"/>
            <a:r>
              <a:rPr lang="en-US" dirty="0">
                <a:sym typeface="Wingdings"/>
              </a:rPr>
              <a:t>Formally, a domain is called </a:t>
            </a:r>
            <a:r>
              <a:rPr lang="en-US" i="1" dirty="0">
                <a:sym typeface="Wingdings"/>
              </a:rPr>
              <a:t>atomic </a:t>
            </a:r>
            <a:r>
              <a:rPr lang="en-US" dirty="0">
                <a:sym typeface="Wingdings"/>
              </a:rPr>
              <a:t>if the elements of the domain are considered indivisible</a:t>
            </a:r>
          </a:p>
          <a:p>
            <a:pPr lvl="1"/>
            <a:r>
              <a:rPr lang="en-US" dirty="0">
                <a:sym typeface="Wingdings"/>
              </a:rPr>
              <a:t>A schema is in 1NF if the domains of all attributes are atomic</a:t>
            </a:r>
          </a:p>
          <a:p>
            <a:pPr lvl="1"/>
            <a:r>
              <a:rPr lang="en-US" dirty="0">
                <a:sym typeface="Wingdings"/>
              </a:rPr>
              <a:t>We assumed 1NF throughout the discussion</a:t>
            </a:r>
          </a:p>
          <a:p>
            <a:pPr lvl="2"/>
            <a:r>
              <a:rPr lang="en-US" dirty="0">
                <a:sym typeface="Wingdings"/>
              </a:rPr>
              <a:t>Non 1NF is just not a good idea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2NF:</a:t>
            </a:r>
          </a:p>
          <a:p>
            <a:pPr lvl="1"/>
            <a:r>
              <a:rPr lang="en-US" dirty="0">
                <a:sym typeface="Wingdings"/>
              </a:rPr>
              <a:t>Mainly historic interest</a:t>
            </a:r>
          </a:p>
          <a:p>
            <a:pPr lvl="1"/>
            <a:r>
              <a:rPr lang="en-US" dirty="0">
                <a:sym typeface="Wingdings"/>
              </a:rPr>
              <a:t>See Exercise 7.15 in the book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75065960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our relation schemas to:</a:t>
            </a:r>
          </a:p>
          <a:p>
            <a:pPr lvl="1"/>
            <a:r>
              <a:rPr lang="en-US" dirty="0"/>
              <a:t>Not allow potential redundancy because of </a:t>
            </a:r>
            <a:r>
              <a:rPr lang="en-US" dirty="0" err="1"/>
              <a:t>FDs</a:t>
            </a:r>
            <a:r>
              <a:rPr lang="en-US" dirty="0"/>
              <a:t> or </a:t>
            </a:r>
            <a:r>
              <a:rPr lang="en-US" dirty="0" err="1"/>
              <a:t>MVDs</a:t>
            </a:r>
            <a:endParaRPr lang="en-US" dirty="0"/>
          </a:p>
          <a:p>
            <a:pPr lvl="1"/>
            <a:r>
              <a:rPr lang="en-US" dirty="0"/>
              <a:t>Be </a:t>
            </a:r>
            <a:r>
              <a:rPr lang="en-US" i="1" dirty="0"/>
              <a:t>dependency-preserving:</a:t>
            </a:r>
          </a:p>
          <a:p>
            <a:pPr lvl="2"/>
            <a:r>
              <a:rPr lang="en-US" dirty="0"/>
              <a:t>Make it easy to check for dependencies</a:t>
            </a:r>
          </a:p>
          <a:p>
            <a:pPr lvl="2"/>
            <a:r>
              <a:rPr lang="en-US" dirty="0"/>
              <a:t>Since they are a form of integrity constraints</a:t>
            </a:r>
          </a:p>
          <a:p>
            <a:pPr lvl="2"/>
            <a:endParaRPr lang="en-US" dirty="0"/>
          </a:p>
          <a:p>
            <a:r>
              <a:rPr lang="en-US" dirty="0"/>
              <a:t>Functional Dependencies/Multi-valued Dependencies</a:t>
            </a:r>
          </a:p>
          <a:p>
            <a:pPr lvl="1"/>
            <a:r>
              <a:rPr lang="en-US" dirty="0"/>
              <a:t>Domain knowledge about the data properties</a:t>
            </a:r>
          </a:p>
          <a:p>
            <a:endParaRPr lang="en-US" dirty="0"/>
          </a:p>
          <a:p>
            <a:r>
              <a:rPr lang="en-US" dirty="0"/>
              <a:t>Normal forms</a:t>
            </a:r>
          </a:p>
          <a:p>
            <a:pPr lvl="1"/>
            <a:r>
              <a:rPr lang="en-US" dirty="0"/>
              <a:t>Defines the rules that schemas must follow</a:t>
            </a:r>
          </a:p>
          <a:p>
            <a:pPr lvl="1"/>
            <a:r>
              <a:rPr lang="en-US" dirty="0"/>
              <a:t>4NF is preferred, but 3NF is sometimes used instead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9018484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Denormalization</a:t>
            </a:r>
            <a:endParaRPr lang="en-US" dirty="0"/>
          </a:p>
          <a:p>
            <a:pPr lvl="1"/>
            <a:r>
              <a:rPr lang="en-US" dirty="0"/>
              <a:t>After doing the normalization, we may have too many tables</a:t>
            </a:r>
          </a:p>
          <a:p>
            <a:pPr lvl="1"/>
            <a:r>
              <a:rPr lang="en-US" dirty="0"/>
              <a:t>We may </a:t>
            </a:r>
            <a:r>
              <a:rPr lang="en-US" i="1" dirty="0" err="1"/>
              <a:t>denormalize</a:t>
            </a:r>
            <a:r>
              <a:rPr lang="en-US" i="1" dirty="0"/>
              <a:t> </a:t>
            </a:r>
            <a:r>
              <a:rPr lang="en-US" dirty="0"/>
              <a:t>for performance reasons</a:t>
            </a:r>
          </a:p>
          <a:p>
            <a:pPr lvl="2"/>
            <a:r>
              <a:rPr lang="en-US" dirty="0"/>
              <a:t>Too many tables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too many joins during queries</a:t>
            </a:r>
          </a:p>
          <a:p>
            <a:pPr lvl="1"/>
            <a:r>
              <a:rPr lang="en-US" dirty="0">
                <a:sym typeface="Wingdings"/>
              </a:rPr>
              <a:t>A better option is to use </a:t>
            </a:r>
            <a:r>
              <a:rPr lang="en-US" i="1" dirty="0">
                <a:sym typeface="Wingdings"/>
              </a:rPr>
              <a:t>views </a:t>
            </a:r>
            <a:r>
              <a:rPr lang="en-US" dirty="0">
                <a:sym typeface="Wingdings"/>
              </a:rPr>
              <a:t>instead</a:t>
            </a:r>
          </a:p>
          <a:p>
            <a:pPr lvl="2"/>
            <a:r>
              <a:rPr lang="en-US" dirty="0">
                <a:sym typeface="Wingdings"/>
              </a:rPr>
              <a:t>So if a specific set of tables is joined often, create a view on the join</a:t>
            </a:r>
          </a:p>
          <a:p>
            <a:pPr lvl="2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More advanced normal forms</a:t>
            </a:r>
          </a:p>
          <a:p>
            <a:pPr lvl="1"/>
            <a:r>
              <a:rPr lang="en-US" dirty="0">
                <a:sym typeface="Wingdings"/>
              </a:rPr>
              <a:t>project-join normal form (PJNF or 5NF)</a:t>
            </a:r>
          </a:p>
          <a:p>
            <a:pPr lvl="1"/>
            <a:r>
              <a:rPr lang="en-US" dirty="0">
                <a:sym typeface="Wingdings"/>
              </a:rPr>
              <a:t>domain-key normal form</a:t>
            </a:r>
          </a:p>
          <a:p>
            <a:pPr lvl="1"/>
            <a:r>
              <a:rPr lang="en-US" dirty="0">
                <a:sym typeface="Wingdings"/>
              </a:rPr>
              <a:t>Rarely used in practice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99062896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098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Shifting into discussing the internals of a DBMS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How data stored? How queries/transactions executed?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Topics:</a:t>
            </a:r>
          </a:p>
          <a:p>
            <a:pPr lvl="1"/>
            <a:r>
              <a:rPr lang="en-US" sz="2400" dirty="0">
                <a:latin typeface="Calibri" charset="0"/>
              </a:rPr>
              <a:t>Storage: How is data stored? Important features of the storage devices (RAM, Disks, SSDs, </a:t>
            </a:r>
            <a:r>
              <a:rPr lang="en-US" sz="2400" dirty="0" err="1">
                <a:latin typeface="Calibri" charset="0"/>
              </a:rPr>
              <a:t>etc</a:t>
            </a:r>
            <a:r>
              <a:rPr lang="en-US" sz="2400" dirty="0">
                <a:latin typeface="Calibri" charset="0"/>
              </a:rPr>
              <a:t>)</a:t>
            </a:r>
          </a:p>
          <a:p>
            <a:pPr lvl="1"/>
            <a:r>
              <a:rPr lang="en-US" sz="2400" dirty="0">
                <a:latin typeface="Calibri" charset="0"/>
              </a:rPr>
              <a:t>File Organization: How are tuples mapped to blocks</a:t>
            </a:r>
          </a:p>
          <a:p>
            <a:pPr lvl="1"/>
            <a:r>
              <a:rPr lang="en-US" sz="2400" dirty="0">
                <a:latin typeface="Calibri" charset="0"/>
              </a:rPr>
              <a:t>Indexes: How to quickly find specific tuples of interest (e.g., all ‘friends’ of ‘user0’)</a:t>
            </a:r>
          </a:p>
          <a:p>
            <a:pPr lvl="1"/>
            <a:r>
              <a:rPr lang="en-US" sz="2400" dirty="0">
                <a:latin typeface="Calibri" charset="0"/>
              </a:rPr>
              <a:t>Query processing: How to execute different relational operations? How to combine them to execute an SQL query?</a:t>
            </a:r>
          </a:p>
          <a:p>
            <a:pPr lvl="1"/>
            <a:r>
              <a:rPr lang="en-US" sz="2400" dirty="0">
                <a:latin typeface="Calibri" charset="0"/>
              </a:rPr>
              <a:t>Query optimization: How to choose the best way to execute a query?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5173773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Storage hierarchy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relations mapped to files?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Bringing pages from disk to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Given an input user query, decide how to “execute” it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Specify sequence of pages to be brought in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Operate upon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pointers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83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Storage: Storage Hierarchy</a:t>
            </a:r>
          </a:p>
        </p:txBody>
      </p:sp>
    </p:spTree>
    <p:extLst>
      <p:ext uri="{BB962C8B-B14F-4D97-AF65-F5344CB8AC3E}">
        <p14:creationId xmlns:p14="http://schemas.microsoft.com/office/powerpoint/2010/main" val="140221789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10.1 (and some other online resources)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Differences between storage media</a:t>
            </a:r>
          </a:p>
          <a:p>
            <a:pPr lvl="1"/>
            <a:r>
              <a:rPr lang="en-US" dirty="0">
                <a:latin typeface="Calibri" charset="0"/>
              </a:rPr>
              <a:t>Storage hierarchy</a:t>
            </a:r>
          </a:p>
          <a:p>
            <a:pPr lvl="1"/>
            <a:r>
              <a:rPr lang="en-US" dirty="0">
                <a:latin typeface="Calibri" charset="0"/>
              </a:rPr>
              <a:t>Caches 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Hierarchy</a:t>
            </a:r>
          </a:p>
        </p:txBody>
      </p:sp>
    </p:spTree>
    <p:extLst>
      <p:ext uri="{BB962C8B-B14F-4D97-AF65-F5344CB8AC3E}">
        <p14:creationId xmlns:p14="http://schemas.microsoft.com/office/powerpoint/2010/main" val="2755414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Select all attributes: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05400" y="1828800"/>
            <a:ext cx="3657600" cy="10018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Expressions in the select clause: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name, salary &lt; 100000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482080">
            <a:off x="3512681" y="2339598"/>
            <a:ext cx="1438669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611210"/>
            <a:chOff x="2062028" y="3200400"/>
            <a:chExt cx="7081972" cy="1611210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filters: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!= ‘Finance’ </a:t>
              </a:r>
              <a:r>
                <a:rPr lang="en-US" b="1" baseline="0" dirty="0">
                  <a:latin typeface="Helvetica" charset="0"/>
                </a:rPr>
                <a:t>and </a:t>
              </a:r>
              <a:r>
                <a:rPr lang="en-US" baseline="0" dirty="0">
                  <a:latin typeface="Helvetica" charset="0"/>
                </a:rPr>
                <a:t>salary &gt; 75000)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= ‘Finance’ </a:t>
              </a:r>
              <a:r>
                <a:rPr lang="en-US" b="1" baseline="0" dirty="0">
                  <a:latin typeface="Helvetica" charset="0"/>
                </a:rPr>
                <a:t>and</a:t>
              </a:r>
              <a:r>
                <a:rPr lang="en-US" baseline="0" dirty="0">
                  <a:latin typeface="Helvetica" charset="0"/>
                </a:rPr>
                <a:t> salary &gt; 85000);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81702" y="3264884"/>
            <a:ext cx="6552698" cy="3299326"/>
            <a:chOff x="1981702" y="3264884"/>
            <a:chExt cx="6552698" cy="3299326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A filter with a </a:t>
              </a:r>
              <a:r>
                <a:rPr lang="en-US" baseline="0" dirty="0" err="1">
                  <a:latin typeface="Helvetica" charset="0"/>
                </a:rPr>
                <a:t>subquery</a:t>
              </a:r>
              <a:r>
                <a:rPr lang="en-US" baseline="0" dirty="0">
                  <a:latin typeface="Helvetica" charset="0"/>
                </a:rPr>
                <a:t>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in (</a:t>
              </a: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from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                            </a:t>
              </a:r>
              <a:r>
                <a:rPr lang="en-US" baseline="0" dirty="0">
                  <a:latin typeface="Helvetica" charset="0"/>
                </a:rPr>
                <a:t>department </a:t>
              </a: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>
                  <a:latin typeface="Helvetica" charset="0"/>
                </a:rPr>
                <a:t>budget &lt; 100000);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6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At various points, data stored in different storage hardware</a:t>
            </a:r>
          </a:p>
          <a:p>
            <a:pPr lvl="1"/>
            <a:r>
              <a:rPr lang="en-US" sz="2000" dirty="0"/>
              <a:t>Memory, Disks, SSDs, Tapes, Cache</a:t>
            </a:r>
          </a:p>
          <a:p>
            <a:pPr lvl="1"/>
            <a:r>
              <a:rPr lang="en-US" sz="2000" dirty="0"/>
              <a:t>Tradeoffs between speed and cost of access</a:t>
            </a:r>
          </a:p>
          <a:p>
            <a:pPr lvl="1"/>
            <a:r>
              <a:rPr lang="en-US" sz="2000" dirty="0"/>
              <a:t>CPU needs the data in memory and cache to operate on it </a:t>
            </a:r>
          </a:p>
          <a:p>
            <a:pPr lvl="2"/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600" dirty="0"/>
              <a:t>Volatile vs nonvolatile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Volatile: Loses contents when power switched off</a:t>
            </a:r>
          </a:p>
          <a:p>
            <a:pPr lvl="3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Sequential vs random access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Sequential: read the data contiguously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Random: read the data from anywhere at any time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 where name like ‘__</a:t>
            </a:r>
            <a:r>
              <a:rPr lang="en-US" sz="1900" dirty="0" err="1"/>
              <a:t>a__b</a:t>
            </a:r>
            <a:r>
              <a:rPr lang="en-US" sz="19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306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27" grpId="0" build="p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8445500" cy="662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170633922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Ryzen CPU Architecture</a:t>
            </a:r>
          </a:p>
        </p:txBody>
      </p:sp>
      <p:pic>
        <p:nvPicPr>
          <p:cNvPr id="1026" name="Picture 2" descr="AMD Ryzen 5 1600 3.2 GHz Review | TechPowerUp">
            <a:extLst>
              <a:ext uri="{FF2B5EF4-FFF2-40B4-BE49-F238E27FC236}">
                <a16:creationId xmlns:a16="http://schemas.microsoft.com/office/drawing/2014/main" id="{DA85C15C-8C61-904A-910D-D8AA7B28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39315-36A6-C840-9204-72A05F9FE142}"/>
              </a:ext>
            </a:extLst>
          </p:cNvPr>
          <p:cNvSpPr txBox="1"/>
          <p:nvPr/>
        </p:nvSpPr>
        <p:spPr>
          <a:xfrm>
            <a:off x="0" y="5634735"/>
            <a:ext cx="39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 shot overlaid with functional units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7583D-6EC7-5340-80CD-5A2870DFA2DA}"/>
              </a:ext>
            </a:extLst>
          </p:cNvPr>
          <p:cNvSpPr/>
          <p:nvPr/>
        </p:nvSpPr>
        <p:spPr>
          <a:xfrm>
            <a:off x="4412378" y="657253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www.techpowerup.com</a:t>
            </a:r>
            <a:r>
              <a:rPr lang="en-US" sz="1200" dirty="0"/>
              <a:t>/review/amd-ryzen-5-1600/3.html</a:t>
            </a:r>
          </a:p>
        </p:txBody>
      </p:sp>
    </p:spTree>
    <p:extLst>
      <p:ext uri="{BB962C8B-B14F-4D97-AF65-F5344CB8AC3E}">
        <p14:creationId xmlns:p14="http://schemas.microsoft.com/office/powerpoint/2010/main" val="247697252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03" r="27215"/>
          <a:stretch/>
        </p:blipFill>
        <p:spPr>
          <a:xfrm>
            <a:off x="0" y="2133600"/>
            <a:ext cx="90678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69823144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 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Primary</a:t>
            </a:r>
          </a:p>
          <a:p>
            <a:pPr lvl="1"/>
            <a:r>
              <a:rPr lang="en-US" sz="2000" dirty="0"/>
              <a:t>e.g. Main memory, cache; typically volatile, fast</a:t>
            </a:r>
          </a:p>
          <a:p>
            <a:r>
              <a:rPr lang="en-US" sz="2400" dirty="0"/>
              <a:t>Secondary</a:t>
            </a:r>
          </a:p>
          <a:p>
            <a:pPr lvl="1"/>
            <a:r>
              <a:rPr lang="en-US" sz="2000" dirty="0"/>
              <a:t>e.g. Disks; Solid State Drives (SSD); non-volatile</a:t>
            </a:r>
          </a:p>
          <a:p>
            <a:r>
              <a:rPr lang="en-US" sz="2400" dirty="0"/>
              <a:t>Tertiary</a:t>
            </a:r>
          </a:p>
          <a:p>
            <a:pPr lvl="1"/>
            <a:r>
              <a:rPr lang="en-US" sz="2000" dirty="0"/>
              <a:t>e.g. Tapes; Non-volatile, super cheap, slow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Each storage media has different performance characteristics</a:t>
            </a:r>
          </a:p>
          <a:p>
            <a:pPr lvl="1"/>
            <a:r>
              <a:rPr lang="en-US" sz="2000" dirty="0"/>
              <a:t>Important to understand in order to write systems or optimize queries or tasks</a:t>
            </a:r>
          </a:p>
        </p:txBody>
      </p:sp>
    </p:spTree>
    <p:extLst>
      <p:ext uri="{BB962C8B-B14F-4D97-AF65-F5344CB8AC3E}">
        <p14:creationId xmlns:p14="http://schemas.microsoft.com/office/powerpoint/2010/main" val="231519253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3733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Cache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Super fast; volatile; Typically on chip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L1 vs L2 vs L3 caches ???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L1 about 64KB or so; L2 about 1MB; L3 8MB (on chip) to 256MB (off chip)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Huge L3 caches available now-a-days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Becoming more and more important to care about this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Cache misses are expensive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Similar tradeoffs as were seen between main memory and disks</a:t>
            </a:r>
          </a:p>
          <a:p>
            <a:pPr lvl="1">
              <a:lnSpc>
                <a:spcPct val="13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425412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43000"/>
            <a:ext cx="5600700" cy="542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35907132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620000" cy="508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78" y="1219200"/>
            <a:ext cx="395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K8 core in the AMD Athlon 64 CPU</a:t>
            </a:r>
          </a:p>
        </p:txBody>
      </p:sp>
    </p:spTree>
    <p:extLst>
      <p:ext uri="{BB962C8B-B14F-4D97-AF65-F5344CB8AC3E}">
        <p14:creationId xmlns:p14="http://schemas.microsoft.com/office/powerpoint/2010/main" val="204919209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1834" y="381000"/>
            <a:ext cx="7543800" cy="1020762"/>
          </a:xfrm>
        </p:spPr>
        <p:txBody>
          <a:bodyPr/>
          <a:lstStyle/>
          <a:p>
            <a:r>
              <a:rPr lang="en-US" dirty="0"/>
              <a:t>Storage Hierarchy: Main Memory</a:t>
            </a:r>
          </a:p>
        </p:txBody>
      </p:sp>
      <p:sp>
        <p:nvSpPr>
          <p:cNvPr id="132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458200" cy="4876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Data must be brought from disks/SSDs into Memory (and then into Caches) for the CPU to access it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CPU has no “direct” connection to the disks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10s or 100s of ns; Volatile (so will not survive a power failure)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Pretty cheap and dropping: 1GByte &lt; $10 today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Main memory databases very common now-a-days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Dramatically changes the tradeoffs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Don’t need to worry about the disks or SSDs as much</a:t>
            </a:r>
          </a:p>
        </p:txBody>
      </p:sp>
    </p:spTree>
    <p:extLst>
      <p:ext uri="{BB962C8B-B14F-4D97-AF65-F5344CB8AC3E}">
        <p14:creationId xmlns:p14="http://schemas.microsoft.com/office/powerpoint/2010/main" val="352995803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2100"/>
              <a:t>Magnetic Disk (Hard Drive)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Non-volatile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Sequential access much much faster than random access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Discuss in more detail later</a:t>
            </a:r>
          </a:p>
          <a:p>
            <a:pPr>
              <a:lnSpc>
                <a:spcPct val="130000"/>
              </a:lnSpc>
            </a:pPr>
            <a:r>
              <a:rPr lang="en-US" sz="2100"/>
              <a:t>Optical Storage -  CDs/DVDs; Jukeboxes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Used more as backups… Why ?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Very slow to write (if possible at all)</a:t>
            </a:r>
          </a:p>
          <a:p>
            <a:pPr>
              <a:lnSpc>
                <a:spcPct val="130000"/>
              </a:lnSpc>
            </a:pPr>
            <a:r>
              <a:rPr lang="en-US" sz="2100"/>
              <a:t>Tape storage 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Backups; super-cheap; painful to access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IBM just released a secure tape drive storage solution</a:t>
            </a:r>
          </a:p>
        </p:txBody>
      </p:sp>
    </p:spTree>
    <p:extLst>
      <p:ext uri="{BB962C8B-B14F-4D97-AF65-F5344CB8AC3E}">
        <p14:creationId xmlns:p14="http://schemas.microsoft.com/office/powerpoint/2010/main" val="114687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Renaming tables or output column names: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* 2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double_salary</a:t>
            </a:r>
            <a:r>
              <a:rPr lang="en-US" i="1" baseline="0" dirty="0">
                <a:latin typeface="Helvetica" charset="0"/>
              </a:rPr>
              <a:t>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&lt;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like ‘%g_’;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001813"/>
            <a:chOff x="2062028" y="3200400"/>
            <a:chExt cx="7081972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expressions: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(name,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(‘, ’, </a:t>
              </a:r>
              <a:r>
                <a:rPr lang="en-US" i="1" baseline="0" dirty="0" err="1">
                  <a:latin typeface="Helvetica" charset="0"/>
                </a:rPr>
                <a:t>dept_name</a:t>
              </a:r>
              <a:r>
                <a:rPr lang="en-US" i="1" baseline="0" dirty="0">
                  <a:latin typeface="Helvetica" charset="0"/>
                </a:rPr>
                <a:t>))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81702" y="3264884"/>
            <a:ext cx="7085035" cy="3322070"/>
            <a:chOff x="1981702" y="3264884"/>
            <a:chExt cx="7085035" cy="3322070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Careful with NULLs: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>
                  <a:latin typeface="Helvetica" charset="0"/>
                </a:rPr>
                <a:t>salary &lt; 100000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or </a:t>
              </a:r>
              <a:r>
                <a:rPr lang="en-US" i="1" baseline="0" dirty="0">
                  <a:latin typeface="Helvetica" charset="0"/>
                </a:rPr>
                <a:t>salary &gt;= 100000;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967164" y="6248400"/>
              <a:ext cx="5099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aseline="0" dirty="0"/>
                <a:t>Wouldn’t return the instructor with NULL salary (if any)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7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is this today?</a:t>
            </a:r>
          </a:p>
        </p:txBody>
      </p:sp>
      <p:sp>
        <p:nvSpPr>
          <p:cNvPr id="132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410200"/>
          </a:xfrm>
        </p:spPr>
        <p:txBody>
          <a:bodyPr/>
          <a:lstStyle/>
          <a:p>
            <a:r>
              <a:rPr lang="en-US" sz="2400" dirty="0"/>
              <a:t>Trade-offs shifted drastically over last 10-15 years</a:t>
            </a:r>
          </a:p>
          <a:p>
            <a:pPr lvl="1"/>
            <a:r>
              <a:rPr lang="en-US" sz="2000" dirty="0"/>
              <a:t>Especially with fast network, SSDs, and high memories</a:t>
            </a:r>
          </a:p>
          <a:p>
            <a:pPr lvl="1"/>
            <a:r>
              <a:rPr lang="en-US" sz="2000" dirty="0"/>
              <a:t>However, the volume of data is also growing quite rapidly</a:t>
            </a:r>
          </a:p>
          <a:p>
            <a:endParaRPr lang="en-US" sz="2400" dirty="0"/>
          </a:p>
          <a:p>
            <a:r>
              <a:rPr lang="en-US" sz="2400" dirty="0"/>
              <a:t>Some observations:</a:t>
            </a:r>
          </a:p>
          <a:p>
            <a:pPr lvl="1"/>
            <a:r>
              <a:rPr lang="en-US" sz="2000" dirty="0"/>
              <a:t>Cheaper to access another computer’s memory than accessing your own disk</a:t>
            </a:r>
          </a:p>
          <a:p>
            <a:pPr lvl="1"/>
            <a:r>
              <a:rPr lang="en-US" sz="2000" dirty="0"/>
              <a:t>Cache is playing more and more important role </a:t>
            </a:r>
          </a:p>
          <a:p>
            <a:pPr lvl="1"/>
            <a:r>
              <a:rPr lang="en-US" sz="2000" dirty="0"/>
              <a:t>Enough memory around that data often fits in memory of a single machine, or a cluster of machines	</a:t>
            </a:r>
          </a:p>
          <a:p>
            <a:pPr lvl="1"/>
            <a:r>
              <a:rPr lang="en-US" sz="2000" dirty="0"/>
              <a:t>“Disk” considerations less important</a:t>
            </a:r>
          </a:p>
          <a:p>
            <a:pPr lvl="2"/>
            <a:r>
              <a:rPr lang="en-US" sz="2000" dirty="0"/>
              <a:t>Still: Disks are where most of the data lives today</a:t>
            </a:r>
          </a:p>
          <a:p>
            <a:pPr lvl="1"/>
            <a:r>
              <a:rPr lang="en-US" sz="2000" dirty="0"/>
              <a:t>Similar reasoning/algorithms required though</a:t>
            </a:r>
          </a:p>
        </p:txBody>
      </p:sp>
    </p:spTree>
    <p:extLst>
      <p:ext uri="{BB962C8B-B14F-4D97-AF65-F5344CB8AC3E}">
        <p14:creationId xmlns:p14="http://schemas.microsoft.com/office/powerpoint/2010/main" val="377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4035" grpId="0" uiExpand="1" build="p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Storage: Disks</a:t>
            </a: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SSDs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5519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10.2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Key components</a:t>
            </a:r>
          </a:p>
          <a:p>
            <a:pPr lvl="1"/>
            <a:r>
              <a:rPr lang="en-US" dirty="0">
                <a:latin typeface="Calibri" charset="0"/>
              </a:rPr>
              <a:t>Characteristics</a:t>
            </a:r>
          </a:p>
          <a:p>
            <a:pPr lvl="1"/>
            <a:r>
              <a:rPr lang="en-US" dirty="0">
                <a:latin typeface="Calibri" charset="0"/>
              </a:rPr>
              <a:t>Solid State Drives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Disks and SSDs</a:t>
            </a:r>
          </a:p>
        </p:txBody>
      </p:sp>
    </p:spTree>
    <p:extLst>
      <p:ext uri="{BB962C8B-B14F-4D97-AF65-F5344CB8AC3E}">
        <p14:creationId xmlns:p14="http://schemas.microsoft.com/office/powerpoint/2010/main" val="362303181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0"/>
            <a:ext cx="4284663" cy="6019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1315843" name="Text Box 3"/>
          <p:cNvSpPr txBox="1">
            <a:spLocks noChangeArrowheads="1"/>
          </p:cNvSpPr>
          <p:nvPr/>
        </p:nvSpPr>
        <p:spPr bwMode="auto">
          <a:xfrm>
            <a:off x="0" y="0"/>
            <a:ext cx="2386013" cy="17399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 charset="0"/>
              </a:rPr>
              <a:t>1956</a:t>
            </a:r>
          </a:p>
          <a:p>
            <a:pPr algn="l"/>
            <a:r>
              <a:rPr lang="en-US">
                <a:latin typeface="Times New Roman" charset="0"/>
              </a:rPr>
              <a:t>IBM RAMAC</a:t>
            </a:r>
          </a:p>
          <a:p>
            <a:pPr algn="l"/>
            <a:r>
              <a:rPr lang="en-US">
                <a:latin typeface="Times New Roman" charset="0"/>
              </a:rPr>
              <a:t>24” platters</a:t>
            </a:r>
          </a:p>
          <a:p>
            <a:pPr algn="l"/>
            <a:r>
              <a:rPr lang="en-US">
                <a:latin typeface="Times New Roman" charset="0"/>
              </a:rPr>
              <a:t>100,000 characters each</a:t>
            </a:r>
          </a:p>
          <a:p>
            <a:pPr algn="l"/>
            <a:r>
              <a:rPr lang="en-US">
                <a:latin typeface="Times New Roman" charset="0"/>
              </a:rPr>
              <a:t>5 million characters</a:t>
            </a:r>
          </a:p>
          <a:p>
            <a:pPr algn="l"/>
            <a:r>
              <a:rPr lang="en-US">
                <a:latin typeface="Times New Roman" charset="0"/>
              </a:rPr>
              <a:t> </a:t>
            </a:r>
          </a:p>
        </p:txBody>
      </p:sp>
      <p:pic>
        <p:nvPicPr>
          <p:cNvPr id="1315845" name="Picture 5" descr="ibm-305-rama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447800"/>
            <a:ext cx="5181600" cy="4960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859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868" name="Group 4"/>
          <p:cNvGrpSpPr>
            <a:grpSpLocks/>
          </p:cNvGrpSpPr>
          <p:nvPr/>
        </p:nvGrpSpPr>
        <p:grpSpPr bwMode="auto">
          <a:xfrm>
            <a:off x="0" y="0"/>
            <a:ext cx="3505200" cy="2438400"/>
            <a:chOff x="0" y="0"/>
            <a:chExt cx="3192" cy="1782"/>
          </a:xfrm>
        </p:grpSpPr>
        <p:sp>
          <p:nvSpPr>
            <p:cNvPr id="1316866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772" cy="5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Times New Roman" charset="0"/>
                </a:rPr>
                <a:t>1979</a:t>
              </a:r>
            </a:p>
            <a:p>
              <a:pPr algn="l"/>
              <a:r>
                <a:rPr lang="en-US">
                  <a:latin typeface="Times New Roman" charset="0"/>
                </a:rPr>
                <a:t>SEAGATE</a:t>
              </a:r>
            </a:p>
            <a:p>
              <a:pPr algn="l"/>
              <a:r>
                <a:rPr lang="en-US">
                  <a:latin typeface="Times New Roman" charset="0"/>
                </a:rPr>
                <a:t>5MB</a:t>
              </a:r>
            </a:p>
          </p:txBody>
        </p:sp>
        <p:pic>
          <p:nvPicPr>
            <p:cNvPr id="131686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4" y="144"/>
              <a:ext cx="2088" cy="163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16869" name="Group 5"/>
          <p:cNvGrpSpPr>
            <a:grpSpLocks/>
          </p:cNvGrpSpPr>
          <p:nvPr/>
        </p:nvGrpSpPr>
        <p:grpSpPr bwMode="auto">
          <a:xfrm>
            <a:off x="4800600" y="0"/>
            <a:ext cx="4343400" cy="2476500"/>
            <a:chOff x="0" y="0"/>
            <a:chExt cx="3456" cy="2040"/>
          </a:xfrm>
        </p:grpSpPr>
        <p:sp>
          <p:nvSpPr>
            <p:cNvPr id="1316870" name="Text Box 6"/>
            <p:cNvSpPr txBox="1">
              <a:spLocks noChangeArrowheads="1"/>
            </p:cNvSpPr>
            <p:nvPr/>
          </p:nvSpPr>
          <p:spPr bwMode="auto">
            <a:xfrm>
              <a:off x="0" y="0"/>
              <a:ext cx="772" cy="5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Times New Roman" charset="0"/>
                </a:rPr>
                <a:t>1998</a:t>
              </a:r>
            </a:p>
            <a:p>
              <a:pPr algn="l"/>
              <a:r>
                <a:rPr lang="en-US">
                  <a:latin typeface="Times New Roman" charset="0"/>
                </a:rPr>
                <a:t>SEAGATE</a:t>
              </a:r>
            </a:p>
            <a:p>
              <a:pPr algn="l"/>
              <a:r>
                <a:rPr lang="en-US">
                  <a:latin typeface="Times New Roman" charset="0"/>
                </a:rPr>
                <a:t>47GB</a:t>
              </a:r>
            </a:p>
          </p:txBody>
        </p:sp>
        <p:pic>
          <p:nvPicPr>
            <p:cNvPr id="1316871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92" y="144"/>
              <a:ext cx="2064" cy="189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38200" y="3657600"/>
            <a:ext cx="6629400" cy="2362200"/>
            <a:chOff x="0" y="0"/>
            <a:chExt cx="4377" cy="1900"/>
          </a:xfrm>
        </p:grpSpPr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0" y="0"/>
              <a:ext cx="1464" cy="75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Times New Roman" charset="0"/>
                </a:rPr>
                <a:t>2006	</a:t>
              </a:r>
            </a:p>
            <a:p>
              <a:pPr algn="l"/>
              <a:r>
                <a:rPr lang="en-US">
                  <a:latin typeface="Times New Roman" charset="0"/>
                </a:rPr>
                <a:t>Western Digital</a:t>
              </a:r>
            </a:p>
            <a:p>
              <a:pPr algn="l"/>
              <a:r>
                <a:rPr lang="en-US">
                  <a:latin typeface="Times New Roman" charset="0"/>
                </a:rPr>
                <a:t>500GB</a:t>
              </a:r>
            </a:p>
            <a:p>
              <a:pPr algn="l"/>
              <a:r>
                <a:rPr lang="en-US">
                  <a:latin typeface="Times New Roman" charset="0"/>
                </a:rPr>
                <a:t>Weight (max. g): 600g </a:t>
              </a:r>
            </a:p>
          </p:txBody>
        </p:sp>
        <p:pic>
          <p:nvPicPr>
            <p:cNvPr id="11" name="Picture 10" descr="banner_desktop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36" y="240"/>
              <a:ext cx="2841" cy="166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7752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64F1E-C08A-5844-9192-B18077D5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71342"/>
            <a:ext cx="7848600" cy="5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3463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47058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995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F939F0-AA7E-6448-B662-808EAD108017}"/>
              </a:ext>
            </a:extLst>
          </p:cNvPr>
          <p:cNvSpPr/>
          <p:nvPr/>
        </p:nvSpPr>
        <p:spPr>
          <a:xfrm>
            <a:off x="2743200" y="6483979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=9eMWG3fwiEU</a:t>
            </a:r>
          </a:p>
        </p:txBody>
      </p:sp>
      <p:pic>
        <p:nvPicPr>
          <p:cNvPr id="6" name="Online Media 5" descr="Inside of Hard Drive">
            <a:hlinkClick r:id="" action="ppaction://media"/>
            <a:extLst>
              <a:ext uri="{FF2B5EF4-FFF2-40B4-BE49-F238E27FC236}">
                <a16:creationId xmlns:a16="http://schemas.microsoft.com/office/drawing/2014/main" id="{8296E9F8-204D-2D4E-8B94-A6577F83A4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9200" y="940832"/>
            <a:ext cx="60198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Text Box 2"/>
          <p:cNvSpPr txBox="1">
            <a:spLocks noChangeArrowheads="1"/>
          </p:cNvSpPr>
          <p:nvPr/>
        </p:nvSpPr>
        <p:spPr bwMode="auto">
          <a:xfrm>
            <a:off x="0" y="533400"/>
            <a:ext cx="9144000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30000"/>
              </a:lnSpc>
            </a:pPr>
            <a:r>
              <a:rPr lang="en-US" sz="2400" u="sng">
                <a:latin typeface="Tahoma" charset="0"/>
              </a:rPr>
              <a:t>“Typical” Values</a:t>
            </a:r>
            <a:endParaRPr lang="en-US" sz="2400">
              <a:latin typeface="Tahoma" charset="0"/>
            </a:endParaRPr>
          </a:p>
          <a:p>
            <a:pPr algn="l" eaLnBrk="1" hangingPunct="1">
              <a:lnSpc>
                <a:spcPct val="130000"/>
              </a:lnSpc>
            </a:pPr>
            <a:endParaRPr lang="en-US" sz="2400">
              <a:latin typeface="Tahoma" charset="0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Diameter: 				1 inch </a:t>
            </a:r>
            <a:r>
              <a:rPr lang="en-US" sz="2400">
                <a:latin typeface="Tahoma" charset="0"/>
                <a:sym typeface="Symbol" charset="2"/>
              </a:rPr>
              <a:t></a:t>
            </a:r>
            <a:r>
              <a:rPr lang="en-US" sz="2400">
                <a:latin typeface="Tahoma" charset="0"/>
              </a:rPr>
              <a:t> 15 inches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Cylinders:	       			100  </a:t>
            </a:r>
            <a:r>
              <a:rPr lang="en-US" sz="2400">
                <a:latin typeface="Tahoma" charset="0"/>
                <a:sym typeface="Symbol" charset="2"/>
              </a:rPr>
              <a:t></a:t>
            </a:r>
            <a:r>
              <a:rPr lang="en-US" sz="2400">
                <a:latin typeface="Tahoma" charset="0"/>
              </a:rPr>
              <a:t>  2000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Surfaces:	       			1 or 2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(Tracks/cyl)</a:t>
            </a:r>
            <a:r>
              <a:rPr lang="en-US" sz="1600">
                <a:latin typeface="Tahoma" charset="0"/>
              </a:rPr>
              <a:t>   </a:t>
            </a:r>
            <a:r>
              <a:rPr lang="en-US" sz="2400">
                <a:latin typeface="Tahoma" charset="0"/>
              </a:rPr>
              <a:t>			2 (floppies) </a:t>
            </a:r>
            <a:r>
              <a:rPr lang="en-US" sz="2400">
                <a:latin typeface="Tahoma" charset="0"/>
                <a:sym typeface="Symbol" charset="2"/>
              </a:rPr>
              <a:t> </a:t>
            </a:r>
            <a:r>
              <a:rPr lang="en-US" sz="2400">
                <a:latin typeface="Tahoma" charset="0"/>
              </a:rPr>
              <a:t>30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Sector Size:				512B </a:t>
            </a:r>
            <a:r>
              <a:rPr lang="en-US" sz="2400">
                <a:latin typeface="Tahoma" charset="0"/>
                <a:sym typeface="Symbol" charset="2"/>
              </a:rPr>
              <a:t></a:t>
            </a:r>
            <a:r>
              <a:rPr lang="en-US" sz="2400">
                <a:latin typeface="Tahoma" charset="0"/>
              </a:rPr>
              <a:t>  50K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Capacity </a:t>
            </a:r>
            <a:r>
              <a:rPr lang="en-US" sz="2400">
                <a:latin typeface="Tahoma" charset="0"/>
                <a:sym typeface="Wingdings"/>
              </a:rPr>
              <a:t> </a:t>
            </a:r>
            <a:r>
              <a:rPr lang="en-US" sz="2400">
                <a:latin typeface="Tahoma" charset="0"/>
              </a:rPr>
              <a:t>	      			360 KB to</a:t>
            </a:r>
            <a:r>
              <a:rPr lang="en-US" sz="2400">
                <a:latin typeface="Tahoma" charset="0"/>
                <a:sym typeface="Symbol" charset="2"/>
              </a:rPr>
              <a:t> </a:t>
            </a:r>
            <a:r>
              <a:rPr lang="en-US" sz="2400">
                <a:latin typeface="Tahoma" charset="0"/>
              </a:rPr>
              <a:t>2TB (as of Feb 2010)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Rotations per minute (rpm) </a:t>
            </a:r>
            <a:r>
              <a:rPr lang="en-US" sz="2400">
                <a:latin typeface="Tahoma" charset="0"/>
                <a:sym typeface="Wingdings"/>
              </a:rPr>
              <a:t> 	5400 to 15000</a:t>
            </a:r>
            <a:r>
              <a:rPr lang="en-US" sz="2400">
                <a:latin typeface="Tahoma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92576141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Data</a:t>
            </a:r>
          </a:p>
        </p:txBody>
      </p:sp>
      <p:sp>
        <p:nvSpPr>
          <p:cNvPr id="133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/>
              <a:t>Accessing a sector</a:t>
            </a:r>
            <a:endParaRPr lang="en-US" sz="2200" i="1" dirty="0"/>
          </a:p>
          <a:p>
            <a:pPr lvl="1">
              <a:lnSpc>
                <a:spcPct val="80000"/>
              </a:lnSpc>
            </a:pPr>
            <a:r>
              <a:rPr lang="en-US" sz="2000" dirty="0"/>
              <a:t>Time to </a:t>
            </a:r>
            <a:r>
              <a:rPr lang="en-US" sz="2000" i="1" dirty="0"/>
              <a:t>seek </a:t>
            </a:r>
            <a:r>
              <a:rPr lang="en-US" sz="2000" dirty="0"/>
              <a:t>to the track (seek time)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average 4 to 10ms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+ </a:t>
            </a:r>
            <a:r>
              <a:rPr lang="en-US" sz="2000" dirty="0"/>
              <a:t>Waiting for the sector to get under the head (rotational latency)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average 4 to 11ms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+ Time to transfer the data (transfer time)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very low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About 10ms per access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So if randomly accessed blocks, can only do 100 block transfers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100 x 512bytes = 50 KB/s</a:t>
            </a:r>
          </a:p>
          <a:p>
            <a:pPr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r>
              <a:rPr lang="en-US" sz="2200" dirty="0"/>
              <a:t>Data transfer rates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Rate at which data can be transferred (w/o any seeks)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30-50MB/s to up to 200MB/s (Compare to above)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Seeks are bad !</a:t>
            </a:r>
          </a:p>
        </p:txBody>
      </p:sp>
    </p:spTree>
    <p:extLst>
      <p:ext uri="{BB962C8B-B14F-4D97-AF65-F5344CB8AC3E}">
        <p14:creationId xmlns:p14="http://schemas.microsoft.com/office/powerpoint/2010/main" val="3583839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28956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179B9-E157-7D49-89F2-8A620CDE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19" y="-76200"/>
            <a:ext cx="6028381" cy="69342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9027604-55FB-E644-B590-9BDC3DAC828A}"/>
              </a:ext>
            </a:extLst>
          </p:cNvPr>
          <p:cNvSpPr/>
          <p:nvPr/>
        </p:nvSpPr>
        <p:spPr>
          <a:xfrm>
            <a:off x="6019800" y="228600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3238500" y="237744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3238500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EA4E6D-7A39-394D-AC44-BBECFBBA32A9}"/>
              </a:ext>
            </a:extLst>
          </p:cNvPr>
          <p:cNvSpPr/>
          <p:nvPr/>
        </p:nvSpPr>
        <p:spPr>
          <a:xfrm>
            <a:off x="6011219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Reliability</a:t>
            </a:r>
          </a:p>
        </p:txBody>
      </p:sp>
      <p:sp>
        <p:nvSpPr>
          <p:cNvPr id="133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r>
              <a:rPr lang="en-US" sz="2400" dirty="0"/>
              <a:t>Mean time to/between failure (MTTF/MTBF):</a:t>
            </a:r>
          </a:p>
          <a:p>
            <a:pPr lvl="1"/>
            <a:r>
              <a:rPr lang="en-US" sz="2000" dirty="0"/>
              <a:t>57 to 136 years</a:t>
            </a:r>
          </a:p>
          <a:p>
            <a:pPr lvl="2"/>
            <a:endParaRPr lang="en-US" sz="1800" dirty="0"/>
          </a:p>
          <a:p>
            <a:r>
              <a:rPr lang="en-US" sz="2400" dirty="0"/>
              <a:t>Consider:</a:t>
            </a:r>
          </a:p>
          <a:p>
            <a:pPr lvl="1"/>
            <a:r>
              <a:rPr lang="en-US" sz="2000" dirty="0"/>
              <a:t>1000 new disks</a:t>
            </a:r>
          </a:p>
          <a:p>
            <a:pPr lvl="1"/>
            <a:r>
              <a:rPr lang="en-US" sz="2000" dirty="0"/>
              <a:t>1,200,000 hours of MTTF each</a:t>
            </a:r>
          </a:p>
          <a:p>
            <a:pPr lvl="1"/>
            <a:r>
              <a:rPr lang="en-US" sz="2000" dirty="0"/>
              <a:t>On average, one will fail 1200 hours = 50 days !</a:t>
            </a:r>
          </a:p>
          <a:p>
            <a:pPr lvl="1"/>
            <a:endParaRPr lang="en-US" sz="2000" dirty="0"/>
          </a:p>
          <a:p>
            <a:r>
              <a:rPr lang="en-US" sz="2400" dirty="0"/>
              <a:t>Need to assume disk failures are common</a:t>
            </a:r>
          </a:p>
          <a:p>
            <a:pPr lvl="1"/>
            <a:r>
              <a:rPr lang="en-US" sz="2000" dirty="0"/>
              <a:t>Handled today through keeping data in duplicate, or triplicate</a:t>
            </a:r>
          </a:p>
          <a:p>
            <a:pPr lvl="1"/>
            <a:r>
              <a:rPr lang="en-US" sz="2000" dirty="0"/>
              <a:t>If a disk fails, replace with a new disk and copy data over</a:t>
            </a:r>
          </a:p>
        </p:txBody>
      </p:sp>
    </p:spTree>
    <p:extLst>
      <p:ext uri="{BB962C8B-B14F-4D97-AF65-F5344CB8AC3E}">
        <p14:creationId xmlns:p14="http://schemas.microsoft.com/office/powerpoint/2010/main" val="254411117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 Controller</a:t>
            </a:r>
          </a:p>
        </p:txBody>
      </p:sp>
      <p:sp>
        <p:nvSpPr>
          <p:cNvPr id="133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Interface between the disk and the CPU</a:t>
            </a:r>
          </a:p>
          <a:p>
            <a:r>
              <a:rPr lang="en-US" sz="2600"/>
              <a:t>Accepts the commands</a:t>
            </a:r>
          </a:p>
          <a:p>
            <a:r>
              <a:rPr lang="en-US" sz="2600" i="1"/>
              <a:t>checksums </a:t>
            </a:r>
            <a:r>
              <a:rPr lang="en-US" sz="2600"/>
              <a:t>to verify correctness</a:t>
            </a:r>
          </a:p>
          <a:p>
            <a:r>
              <a:rPr lang="en-US" sz="2600"/>
              <a:t>Remaps bad sectors</a:t>
            </a:r>
          </a:p>
          <a:p>
            <a:pPr>
              <a:buFont typeface="Wingdings" charset="2"/>
              <a:buNone/>
            </a:pPr>
            <a:endParaRPr lang="en-US" sz="2600"/>
          </a:p>
        </p:txBody>
      </p:sp>
      <p:pic>
        <p:nvPicPr>
          <p:cNvPr id="1337348" name="Picture 4"/>
          <p:cNvPicPr>
            <a:picLocks noChangeAspect="1" noChangeArrowheads="1"/>
          </p:cNvPicPr>
          <p:nvPr/>
        </p:nvPicPr>
        <p:blipFill>
          <a:blip r:embed="rId2"/>
          <a:srcRect l="415" t="22910" r="633" b="22911"/>
          <a:stretch>
            <a:fillRect/>
          </a:stretch>
        </p:blipFill>
        <p:spPr bwMode="auto">
          <a:xfrm>
            <a:off x="1676400" y="3962400"/>
            <a:ext cx="5149850" cy="21145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05225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block accesses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600"/>
              <a:t>Typically sectors too small</a:t>
            </a:r>
          </a:p>
          <a:p>
            <a:pPr>
              <a:lnSpc>
                <a:spcPct val="120000"/>
              </a:lnSpc>
            </a:pPr>
            <a:r>
              <a:rPr lang="en-US" sz="2600"/>
              <a:t>Block: A contiguous sequence of sectors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512 bytes to several Kbytes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All data transfers done in units of blocks</a:t>
            </a:r>
          </a:p>
          <a:p>
            <a:pPr>
              <a:lnSpc>
                <a:spcPct val="120000"/>
              </a:lnSpc>
            </a:pPr>
            <a:r>
              <a:rPr lang="en-US" sz="2600"/>
              <a:t>Scheduling of block access requests ?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Considerations: </a:t>
            </a:r>
            <a:r>
              <a:rPr lang="en-US" sz="2200" i="1"/>
              <a:t>performance</a:t>
            </a:r>
            <a:r>
              <a:rPr lang="en-US" sz="2200"/>
              <a:t> and </a:t>
            </a:r>
            <a:r>
              <a:rPr lang="en-US" sz="2200" i="1"/>
              <a:t>fairness</a:t>
            </a:r>
          </a:p>
          <a:p>
            <a:pPr lvl="1">
              <a:lnSpc>
                <a:spcPct val="120000"/>
              </a:lnSpc>
            </a:pPr>
            <a:r>
              <a:rPr lang="en-US" sz="2200" i="1" u="sng"/>
              <a:t>Elevator algorithm</a:t>
            </a:r>
          </a:p>
        </p:txBody>
      </p:sp>
    </p:spTree>
    <p:extLst>
      <p:ext uri="{BB962C8B-B14F-4D97-AF65-F5344CB8AC3E}">
        <p14:creationId xmlns:p14="http://schemas.microsoft.com/office/powerpoint/2010/main" val="162825836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3733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Essentially flash that emulates hard disk interfaces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8C795A-67DF-5A4C-A07A-EDCE3952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399"/>
            <a:ext cx="6858000" cy="39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838C4-AC24-6943-9AF8-83BDF95061D6}"/>
              </a:ext>
            </a:extLst>
          </p:cNvPr>
          <p:cNvSpPr/>
          <p:nvPr/>
        </p:nvSpPr>
        <p:spPr>
          <a:xfrm>
            <a:off x="4264269" y="62998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blogs.umass.edu</a:t>
            </a:r>
            <a:r>
              <a:rPr lang="en-US" sz="1200" dirty="0"/>
              <a:t>/</a:t>
            </a:r>
            <a:r>
              <a:rPr lang="en-US" sz="1200" dirty="0" err="1"/>
              <a:t>Techbytes</a:t>
            </a:r>
            <a:r>
              <a:rPr lang="en-US" sz="1200" dirty="0"/>
              <a:t>/2018/02/23/types-of-</a:t>
            </a:r>
            <a:r>
              <a:rPr lang="en-US" sz="1200" dirty="0" err="1"/>
              <a:t>ssds</a:t>
            </a:r>
            <a:r>
              <a:rPr lang="en-US" sz="1200" dirty="0"/>
              <a:t>-and-which-ones-to-buy/</a:t>
            </a:r>
          </a:p>
        </p:txBody>
      </p:sp>
    </p:spTree>
    <p:extLst>
      <p:ext uri="{BB962C8B-B14F-4D97-AF65-F5344CB8AC3E}">
        <p14:creationId xmlns:p14="http://schemas.microsoft.com/office/powerpoint/2010/main" val="80624967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5105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Still support the same “block-oriented” interface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So reads/writes happen in units of blocks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No seeks </a:t>
            </a:r>
            <a:r>
              <a:rPr lang="en-US" sz="2400" dirty="0">
                <a:sym typeface="Wingdings"/>
              </a:rPr>
              <a:t> Much better random reads performance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Writes are more complicated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Must write an entire block at a time, after first “erasing” it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Limit on how many times you can erase a block</a:t>
            </a:r>
            <a:endParaRPr lang="en-US" sz="1800" dirty="0">
              <a:sym typeface="Wingdings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Wear leveling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Distributes writes across the SSD for uniform wearing out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Flash Translation Layer (FTL) takes care of these issues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About a factor of 5-10 more expensive right now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1164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371" grpId="0" build="p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736600" y="3035300"/>
            <a:ext cx="8001000" cy="1066800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Virtual Memory and Buffer Manager</a:t>
            </a:r>
          </a:p>
        </p:txBody>
      </p:sp>
    </p:spTree>
    <p:extLst>
      <p:ext uri="{BB962C8B-B14F-4D97-AF65-F5344CB8AC3E}">
        <p14:creationId xmlns:p14="http://schemas.microsoft.com/office/powerpoint/2010/main" val="324430338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839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10.7 and other resources (VM not covered in book)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Role of a Buffer Manager</a:t>
            </a:r>
          </a:p>
          <a:p>
            <a:pPr lvl="1"/>
            <a:r>
              <a:rPr lang="en-US" dirty="0">
                <a:latin typeface="Calibri" charset="0"/>
              </a:rPr>
              <a:t>Buffer Manager Replacement Policies</a:t>
            </a:r>
          </a:p>
          <a:p>
            <a:pPr lvl="1"/>
            <a:r>
              <a:rPr lang="en-US" dirty="0">
                <a:latin typeface="Calibri" charset="0"/>
              </a:rPr>
              <a:t>Key requirements and definitions for Buffer Manager</a:t>
            </a:r>
          </a:p>
          <a:p>
            <a:pPr lvl="1"/>
            <a:r>
              <a:rPr lang="en-US" dirty="0">
                <a:latin typeface="Calibri" charset="0"/>
              </a:rPr>
              <a:t>Brief recap of Virtual Memory and Why it matters in practice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Virtual memory and buffer manager</a:t>
            </a:r>
          </a:p>
        </p:txBody>
      </p:sp>
    </p:spTree>
    <p:extLst>
      <p:ext uri="{BB962C8B-B14F-4D97-AF65-F5344CB8AC3E}">
        <p14:creationId xmlns:p14="http://schemas.microsoft.com/office/powerpoint/2010/main" val="52926505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Storage hierarchy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How are relations mapped to files?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How are </a:t>
            </a:r>
            <a:r>
              <a:rPr lang="en-US" dirty="0" err="1"/>
              <a:t>tuples</a:t>
            </a:r>
            <a:r>
              <a:rPr lang="en-US" dirty="0"/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Bringing pages from disk to memory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Given an input user query, decide how to “execute” it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Specify sequence of pages to be brought in memory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Operate upon the </a:t>
            </a:r>
            <a:r>
              <a:rPr lang="en-US" dirty="0" err="1"/>
              <a:t>tuples</a:t>
            </a:r>
            <a:r>
              <a:rPr lang="en-US" dirty="0"/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pointers</a:t>
              </a:r>
            </a:p>
            <a:p>
              <a:r>
                <a:rPr lang="en-US" dirty="0"/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6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When the QP wants a block, it asks the “buffer manager”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block must be in memory to operate upon</a:t>
            </a:r>
          </a:p>
          <a:p>
            <a:pPr>
              <a:lnSpc>
                <a:spcPct val="120000"/>
              </a:lnSpc>
            </a:pPr>
            <a:r>
              <a:rPr lang="en-US" sz="2100" dirty="0"/>
              <a:t>Buffer manager: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If block already in memory: return a pointer to it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If not: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Evict a current page</a:t>
            </a:r>
          </a:p>
          <a:p>
            <a:pPr lvl="3">
              <a:lnSpc>
                <a:spcPct val="120000"/>
              </a:lnSpc>
            </a:pPr>
            <a:r>
              <a:rPr lang="en-US" sz="1600" dirty="0"/>
              <a:t>Either write it to temporary storage,</a:t>
            </a:r>
          </a:p>
          <a:p>
            <a:pPr lvl="3">
              <a:lnSpc>
                <a:spcPct val="120000"/>
              </a:lnSpc>
            </a:pPr>
            <a:r>
              <a:rPr lang="en-US" sz="1600" dirty="0"/>
              <a:t>or write it back to its original location,</a:t>
            </a:r>
          </a:p>
          <a:p>
            <a:pPr lvl="3">
              <a:lnSpc>
                <a:spcPct val="120000"/>
              </a:lnSpc>
            </a:pPr>
            <a:r>
              <a:rPr lang="en-US" sz="1600" dirty="0"/>
              <a:t>or just throw it away (if it was read from disk, and not modified)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and make a request to the storage subsystem to fetch 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091757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46564" name="Rectangle 4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65" name="Rectangle 5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536825" y="2409825"/>
            <a:ext cx="4230688" cy="1720850"/>
            <a:chOff x="1598" y="1518"/>
            <a:chExt cx="2665" cy="1084"/>
          </a:xfrm>
        </p:grpSpPr>
        <p:sp>
          <p:nvSpPr>
            <p:cNvPr id="1346568" name="Rectangle 8"/>
            <p:cNvSpPr>
              <a:spLocks noChangeArrowheads="1"/>
            </p:cNvSpPr>
            <p:nvPr/>
          </p:nvSpPr>
          <p:spPr bwMode="auto">
            <a:xfrm>
              <a:off x="1606" y="1526"/>
              <a:ext cx="2649" cy="1068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69" name="Rectangle 9"/>
            <p:cNvSpPr>
              <a:spLocks noChangeArrowheads="1"/>
            </p:cNvSpPr>
            <p:nvPr/>
          </p:nvSpPr>
          <p:spPr bwMode="auto">
            <a:xfrm>
              <a:off x="1602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0" name="Rectangle 10"/>
            <p:cNvSpPr>
              <a:spLocks noChangeArrowheads="1"/>
            </p:cNvSpPr>
            <p:nvPr/>
          </p:nvSpPr>
          <p:spPr bwMode="auto">
            <a:xfrm>
              <a:off x="2038" y="1522"/>
              <a:ext cx="430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1" name="Rectangle 11"/>
            <p:cNvSpPr>
              <a:spLocks noChangeArrowheads="1"/>
            </p:cNvSpPr>
            <p:nvPr/>
          </p:nvSpPr>
          <p:spPr bwMode="auto">
            <a:xfrm>
              <a:off x="2476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2" name="Rectangle 12"/>
            <p:cNvSpPr>
              <a:spLocks noChangeArrowheads="1"/>
            </p:cNvSpPr>
            <p:nvPr/>
          </p:nvSpPr>
          <p:spPr bwMode="auto">
            <a:xfrm>
              <a:off x="2913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3" name="Rectangle 13"/>
            <p:cNvSpPr>
              <a:spLocks noChangeArrowheads="1"/>
            </p:cNvSpPr>
            <p:nvPr/>
          </p:nvSpPr>
          <p:spPr bwMode="auto">
            <a:xfrm>
              <a:off x="3349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4" name="Line 14"/>
            <p:cNvSpPr>
              <a:spLocks noChangeShapeType="1"/>
            </p:cNvSpPr>
            <p:nvPr/>
          </p:nvSpPr>
          <p:spPr bwMode="auto">
            <a:xfrm>
              <a:off x="1598" y="1865"/>
              <a:ext cx="26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5" name="Line 15"/>
            <p:cNvSpPr>
              <a:spLocks noChangeShapeType="1"/>
            </p:cNvSpPr>
            <p:nvPr/>
          </p:nvSpPr>
          <p:spPr bwMode="auto">
            <a:xfrm>
              <a:off x="1598" y="2255"/>
              <a:ext cx="26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6" name="Rectangle 16"/>
            <p:cNvSpPr>
              <a:spLocks noChangeArrowheads="1"/>
            </p:cNvSpPr>
            <p:nvPr/>
          </p:nvSpPr>
          <p:spPr bwMode="auto">
            <a:xfrm>
              <a:off x="1598" y="1518"/>
              <a:ext cx="436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7" name="Rectangle 17"/>
            <p:cNvSpPr>
              <a:spLocks noChangeArrowheads="1"/>
            </p:cNvSpPr>
            <p:nvPr/>
          </p:nvSpPr>
          <p:spPr bwMode="auto">
            <a:xfrm>
              <a:off x="2472" y="1518"/>
              <a:ext cx="437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8" name="Rectangle 18"/>
            <p:cNvSpPr>
              <a:spLocks noChangeArrowheads="1"/>
            </p:cNvSpPr>
            <p:nvPr/>
          </p:nvSpPr>
          <p:spPr bwMode="auto">
            <a:xfrm>
              <a:off x="2909" y="2255"/>
              <a:ext cx="436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924300" y="4708525"/>
            <a:ext cx="1317625" cy="688975"/>
            <a:chOff x="2472" y="2966"/>
            <a:chExt cx="830" cy="434"/>
          </a:xfrm>
        </p:grpSpPr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2472" y="2966"/>
              <a:ext cx="830" cy="434"/>
              <a:chOff x="2472" y="2966"/>
              <a:chExt cx="830" cy="434"/>
            </a:xfrm>
          </p:grpSpPr>
          <p:sp>
            <p:nvSpPr>
              <p:cNvPr id="1346581" name="Oval 21"/>
              <p:cNvSpPr>
                <a:spLocks noChangeArrowheads="1"/>
              </p:cNvSpPr>
              <p:nvPr/>
            </p:nvSpPr>
            <p:spPr bwMode="auto">
              <a:xfrm>
                <a:off x="2480" y="2966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582" name="Oval 22"/>
              <p:cNvSpPr>
                <a:spLocks noChangeArrowheads="1"/>
              </p:cNvSpPr>
              <p:nvPr/>
            </p:nvSpPr>
            <p:spPr bwMode="auto">
              <a:xfrm>
                <a:off x="2480" y="3303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583" name="Line 23"/>
              <p:cNvSpPr>
                <a:spLocks noChangeShapeType="1"/>
              </p:cNvSpPr>
              <p:nvPr/>
            </p:nvSpPr>
            <p:spPr bwMode="auto">
              <a:xfrm>
                <a:off x="2472" y="3015"/>
                <a:ext cx="0" cy="337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584" name="Line 24"/>
              <p:cNvSpPr>
                <a:spLocks noChangeShapeType="1"/>
              </p:cNvSpPr>
              <p:nvPr/>
            </p:nvSpPr>
            <p:spPr bwMode="auto">
              <a:xfrm>
                <a:off x="3302" y="3015"/>
                <a:ext cx="0" cy="337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46585" name="Rectangle 25"/>
            <p:cNvSpPr>
              <a:spLocks noChangeArrowheads="1"/>
            </p:cNvSpPr>
            <p:nvPr/>
          </p:nvSpPr>
          <p:spPr bwMode="auto">
            <a:xfrm>
              <a:off x="2671" y="3033"/>
              <a:ext cx="4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>
                  <a:latin typeface="Book Antiqua" charset="0"/>
                </a:rPr>
                <a:t>DB</a:t>
              </a:r>
            </a:p>
          </p:txBody>
        </p:sp>
      </p:grpSp>
      <p:sp>
        <p:nvSpPr>
          <p:cNvPr id="1346586" name="Line 26"/>
          <p:cNvSpPr>
            <a:spLocks noChangeShapeType="1"/>
          </p:cNvSpPr>
          <p:nvPr/>
        </p:nvSpPr>
        <p:spPr bwMode="auto">
          <a:xfrm>
            <a:off x="1066800" y="4481513"/>
            <a:ext cx="57150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87" name="Rectangle 27"/>
          <p:cNvSpPr>
            <a:spLocks noChangeArrowheads="1"/>
          </p:cNvSpPr>
          <p:nvPr/>
        </p:nvSpPr>
        <p:spPr bwMode="auto">
          <a:xfrm>
            <a:off x="1098550" y="4105275"/>
            <a:ext cx="1958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latin typeface="Book Antiqua" charset="0"/>
              </a:rPr>
              <a:t>MAIN MEMORY</a:t>
            </a:r>
          </a:p>
        </p:txBody>
      </p:sp>
      <p:sp>
        <p:nvSpPr>
          <p:cNvPr id="1346588" name="Rectangle 28"/>
          <p:cNvSpPr>
            <a:spLocks noChangeArrowheads="1"/>
          </p:cNvSpPr>
          <p:nvPr/>
        </p:nvSpPr>
        <p:spPr bwMode="auto">
          <a:xfrm>
            <a:off x="1100138" y="4603750"/>
            <a:ext cx="723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latin typeface="Book Antiqua" charset="0"/>
              </a:rPr>
              <a:t>DISK</a:t>
            </a:r>
          </a:p>
        </p:txBody>
      </p:sp>
      <p:sp>
        <p:nvSpPr>
          <p:cNvPr id="1346589" name="Freeform 29"/>
          <p:cNvSpPr>
            <a:spLocks/>
          </p:cNvSpPr>
          <p:nvPr/>
        </p:nvSpPr>
        <p:spPr bwMode="auto">
          <a:xfrm>
            <a:off x="1462088" y="2584450"/>
            <a:ext cx="1041400" cy="301625"/>
          </a:xfrm>
          <a:custGeom>
            <a:avLst/>
            <a:gdLst/>
            <a:ahLst/>
            <a:cxnLst>
              <a:cxn ang="0">
                <a:pos x="0" y="189"/>
              </a:cxn>
              <a:cxn ang="0">
                <a:pos x="3" y="155"/>
              </a:cxn>
              <a:cxn ang="0">
                <a:pos x="16" y="135"/>
              </a:cxn>
              <a:cxn ang="0">
                <a:pos x="23" y="114"/>
              </a:cxn>
              <a:cxn ang="0">
                <a:pos x="50" y="81"/>
              </a:cxn>
              <a:cxn ang="0">
                <a:pos x="71" y="54"/>
              </a:cxn>
              <a:cxn ang="0">
                <a:pos x="98" y="33"/>
              </a:cxn>
              <a:cxn ang="0">
                <a:pos x="126" y="6"/>
              </a:cxn>
              <a:cxn ang="0">
                <a:pos x="146" y="0"/>
              </a:cxn>
              <a:cxn ang="0">
                <a:pos x="166" y="0"/>
              </a:cxn>
              <a:cxn ang="0">
                <a:pos x="186" y="6"/>
              </a:cxn>
              <a:cxn ang="0">
                <a:pos x="207" y="20"/>
              </a:cxn>
              <a:cxn ang="0">
                <a:pos x="227" y="33"/>
              </a:cxn>
              <a:cxn ang="0">
                <a:pos x="248" y="54"/>
              </a:cxn>
              <a:cxn ang="0">
                <a:pos x="268" y="68"/>
              </a:cxn>
              <a:cxn ang="0">
                <a:pos x="289" y="87"/>
              </a:cxn>
              <a:cxn ang="0">
                <a:pos x="317" y="101"/>
              </a:cxn>
              <a:cxn ang="0">
                <a:pos x="344" y="114"/>
              </a:cxn>
              <a:cxn ang="0">
                <a:pos x="364" y="114"/>
              </a:cxn>
              <a:cxn ang="0">
                <a:pos x="391" y="114"/>
              </a:cxn>
              <a:cxn ang="0">
                <a:pos x="412" y="114"/>
              </a:cxn>
              <a:cxn ang="0">
                <a:pos x="439" y="114"/>
              </a:cxn>
              <a:cxn ang="0">
                <a:pos x="467" y="114"/>
              </a:cxn>
              <a:cxn ang="0">
                <a:pos x="494" y="108"/>
              </a:cxn>
              <a:cxn ang="0">
                <a:pos x="514" y="101"/>
              </a:cxn>
              <a:cxn ang="0">
                <a:pos x="549" y="95"/>
              </a:cxn>
              <a:cxn ang="0">
                <a:pos x="576" y="81"/>
              </a:cxn>
              <a:cxn ang="0">
                <a:pos x="596" y="68"/>
              </a:cxn>
              <a:cxn ang="0">
                <a:pos x="617" y="54"/>
              </a:cxn>
              <a:cxn ang="0">
                <a:pos x="637" y="41"/>
              </a:cxn>
              <a:cxn ang="0">
                <a:pos x="655" y="16"/>
              </a:cxn>
            </a:cxnLst>
            <a:rect l="0" t="0" r="r" b="b"/>
            <a:pathLst>
              <a:path w="656" h="190">
                <a:moveTo>
                  <a:pt x="0" y="189"/>
                </a:moveTo>
                <a:lnTo>
                  <a:pt x="3" y="155"/>
                </a:lnTo>
                <a:lnTo>
                  <a:pt x="16" y="135"/>
                </a:lnTo>
                <a:lnTo>
                  <a:pt x="23" y="114"/>
                </a:lnTo>
                <a:lnTo>
                  <a:pt x="50" y="81"/>
                </a:lnTo>
                <a:lnTo>
                  <a:pt x="71" y="54"/>
                </a:lnTo>
                <a:lnTo>
                  <a:pt x="98" y="33"/>
                </a:lnTo>
                <a:lnTo>
                  <a:pt x="126" y="6"/>
                </a:lnTo>
                <a:lnTo>
                  <a:pt x="146" y="0"/>
                </a:lnTo>
                <a:lnTo>
                  <a:pt x="166" y="0"/>
                </a:lnTo>
                <a:lnTo>
                  <a:pt x="186" y="6"/>
                </a:lnTo>
                <a:lnTo>
                  <a:pt x="207" y="20"/>
                </a:lnTo>
                <a:lnTo>
                  <a:pt x="227" y="33"/>
                </a:lnTo>
                <a:lnTo>
                  <a:pt x="248" y="54"/>
                </a:lnTo>
                <a:lnTo>
                  <a:pt x="268" y="68"/>
                </a:lnTo>
                <a:lnTo>
                  <a:pt x="289" y="87"/>
                </a:lnTo>
                <a:lnTo>
                  <a:pt x="317" y="101"/>
                </a:lnTo>
                <a:lnTo>
                  <a:pt x="344" y="114"/>
                </a:lnTo>
                <a:lnTo>
                  <a:pt x="364" y="114"/>
                </a:lnTo>
                <a:lnTo>
                  <a:pt x="391" y="114"/>
                </a:lnTo>
                <a:lnTo>
                  <a:pt x="412" y="114"/>
                </a:lnTo>
                <a:lnTo>
                  <a:pt x="439" y="114"/>
                </a:lnTo>
                <a:lnTo>
                  <a:pt x="467" y="114"/>
                </a:lnTo>
                <a:lnTo>
                  <a:pt x="494" y="108"/>
                </a:lnTo>
                <a:lnTo>
                  <a:pt x="514" y="101"/>
                </a:lnTo>
                <a:lnTo>
                  <a:pt x="549" y="95"/>
                </a:lnTo>
                <a:lnTo>
                  <a:pt x="576" y="81"/>
                </a:lnTo>
                <a:lnTo>
                  <a:pt x="596" y="68"/>
                </a:lnTo>
                <a:lnTo>
                  <a:pt x="617" y="54"/>
                </a:lnTo>
                <a:lnTo>
                  <a:pt x="637" y="41"/>
                </a:lnTo>
                <a:lnTo>
                  <a:pt x="655" y="16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0" name="Rectangle 30"/>
          <p:cNvSpPr>
            <a:spLocks noChangeArrowheads="1"/>
          </p:cNvSpPr>
          <p:nvPr/>
        </p:nvSpPr>
        <p:spPr bwMode="auto">
          <a:xfrm>
            <a:off x="1193800" y="2862263"/>
            <a:ext cx="116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Book Antiqua" charset="0"/>
              </a:rPr>
              <a:t>disk page</a:t>
            </a:r>
          </a:p>
        </p:txBody>
      </p:sp>
      <p:sp>
        <p:nvSpPr>
          <p:cNvPr id="1346591" name="Rectangle 31"/>
          <p:cNvSpPr>
            <a:spLocks noChangeArrowheads="1"/>
          </p:cNvSpPr>
          <p:nvPr/>
        </p:nvSpPr>
        <p:spPr bwMode="auto">
          <a:xfrm>
            <a:off x="1265238" y="3556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Book Antiqua" charset="0"/>
              </a:rPr>
              <a:t>free frame</a:t>
            </a:r>
          </a:p>
        </p:txBody>
      </p:sp>
      <p:sp>
        <p:nvSpPr>
          <p:cNvPr id="1346592" name="Line 32"/>
          <p:cNvSpPr>
            <a:spLocks noChangeShapeType="1"/>
          </p:cNvSpPr>
          <p:nvPr/>
        </p:nvSpPr>
        <p:spPr bwMode="auto">
          <a:xfrm>
            <a:off x="4618038" y="1792288"/>
            <a:ext cx="0" cy="5492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3" name="Rectangle 33"/>
          <p:cNvSpPr>
            <a:spLocks noChangeArrowheads="1"/>
          </p:cNvSpPr>
          <p:nvPr/>
        </p:nvSpPr>
        <p:spPr bwMode="auto">
          <a:xfrm>
            <a:off x="2338388" y="1352550"/>
            <a:ext cx="4830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  <a:latin typeface="Book Antiqua" charset="0"/>
              </a:rPr>
              <a:t>Page Requests from Higher Levels</a:t>
            </a:r>
          </a:p>
        </p:txBody>
      </p:sp>
      <p:sp>
        <p:nvSpPr>
          <p:cNvPr id="1346594" name="Rectangle 34"/>
          <p:cNvSpPr>
            <a:spLocks noChangeArrowheads="1"/>
          </p:cNvSpPr>
          <p:nvPr/>
        </p:nvSpPr>
        <p:spPr bwMode="auto">
          <a:xfrm>
            <a:off x="2441575" y="2112963"/>
            <a:ext cx="1743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Book Antiqua" charset="0"/>
              </a:rPr>
              <a:t>BUFFER POOL</a:t>
            </a:r>
          </a:p>
        </p:txBody>
      </p:sp>
      <p:sp>
        <p:nvSpPr>
          <p:cNvPr id="1346595" name="Freeform 35"/>
          <p:cNvSpPr>
            <a:spLocks/>
          </p:cNvSpPr>
          <p:nvPr/>
        </p:nvSpPr>
        <p:spPr bwMode="auto">
          <a:xfrm>
            <a:off x="4770438" y="4419600"/>
            <a:ext cx="1022350" cy="153988"/>
          </a:xfrm>
          <a:custGeom>
            <a:avLst/>
            <a:gdLst/>
            <a:ahLst/>
            <a:cxnLst>
              <a:cxn ang="0">
                <a:pos x="643" y="96"/>
              </a:cxn>
              <a:cxn ang="0">
                <a:pos x="640" y="79"/>
              </a:cxn>
              <a:cxn ang="0">
                <a:pos x="627" y="69"/>
              </a:cxn>
              <a:cxn ang="0">
                <a:pos x="621" y="58"/>
              </a:cxn>
              <a:cxn ang="0">
                <a:pos x="594" y="41"/>
              </a:cxn>
              <a:cxn ang="0">
                <a:pos x="573" y="27"/>
              </a:cxn>
              <a:cxn ang="0">
                <a:pos x="547" y="17"/>
              </a:cxn>
              <a:cxn ang="0">
                <a:pos x="520" y="3"/>
              </a:cxn>
              <a:cxn ang="0">
                <a:pos x="500" y="0"/>
              </a:cxn>
              <a:cxn ang="0">
                <a:pos x="480" y="0"/>
              </a:cxn>
              <a:cxn ang="0">
                <a:pos x="460" y="3"/>
              </a:cxn>
              <a:cxn ang="0">
                <a:pos x="439" y="10"/>
              </a:cxn>
              <a:cxn ang="0">
                <a:pos x="420" y="17"/>
              </a:cxn>
              <a:cxn ang="0">
                <a:pos x="399" y="27"/>
              </a:cxn>
              <a:cxn ang="0">
                <a:pos x="380" y="34"/>
              </a:cxn>
              <a:cxn ang="0">
                <a:pos x="359" y="44"/>
              </a:cxn>
              <a:cxn ang="0">
                <a:pos x="332" y="51"/>
              </a:cxn>
              <a:cxn ang="0">
                <a:pos x="305" y="58"/>
              </a:cxn>
              <a:cxn ang="0">
                <a:pos x="286" y="58"/>
              </a:cxn>
              <a:cxn ang="0">
                <a:pos x="259" y="58"/>
              </a:cxn>
              <a:cxn ang="0">
                <a:pos x="238" y="58"/>
              </a:cxn>
              <a:cxn ang="0">
                <a:pos x="212" y="58"/>
              </a:cxn>
              <a:cxn ang="0">
                <a:pos x="185" y="58"/>
              </a:cxn>
              <a:cxn ang="0">
                <a:pos x="158" y="55"/>
              </a:cxn>
              <a:cxn ang="0">
                <a:pos x="138" y="51"/>
              </a:cxn>
              <a:cxn ang="0">
                <a:pos x="104" y="48"/>
              </a:cxn>
              <a:cxn ang="0">
                <a:pos x="78" y="41"/>
              </a:cxn>
              <a:cxn ang="0">
                <a:pos x="58" y="34"/>
              </a:cxn>
              <a:cxn ang="0">
                <a:pos x="38" y="27"/>
              </a:cxn>
              <a:cxn ang="0">
                <a:pos x="18" y="21"/>
              </a:cxn>
              <a:cxn ang="0">
                <a:pos x="0" y="8"/>
              </a:cxn>
            </a:cxnLst>
            <a:rect l="0" t="0" r="r" b="b"/>
            <a:pathLst>
              <a:path w="644" h="97">
                <a:moveTo>
                  <a:pt x="643" y="96"/>
                </a:moveTo>
                <a:lnTo>
                  <a:pt x="640" y="79"/>
                </a:lnTo>
                <a:lnTo>
                  <a:pt x="627" y="69"/>
                </a:lnTo>
                <a:lnTo>
                  <a:pt x="621" y="58"/>
                </a:lnTo>
                <a:lnTo>
                  <a:pt x="594" y="41"/>
                </a:lnTo>
                <a:lnTo>
                  <a:pt x="573" y="27"/>
                </a:lnTo>
                <a:lnTo>
                  <a:pt x="547" y="17"/>
                </a:lnTo>
                <a:lnTo>
                  <a:pt x="520" y="3"/>
                </a:lnTo>
                <a:lnTo>
                  <a:pt x="500" y="0"/>
                </a:lnTo>
                <a:lnTo>
                  <a:pt x="480" y="0"/>
                </a:lnTo>
                <a:lnTo>
                  <a:pt x="460" y="3"/>
                </a:lnTo>
                <a:lnTo>
                  <a:pt x="439" y="10"/>
                </a:lnTo>
                <a:lnTo>
                  <a:pt x="420" y="17"/>
                </a:lnTo>
                <a:lnTo>
                  <a:pt x="399" y="27"/>
                </a:lnTo>
                <a:lnTo>
                  <a:pt x="380" y="34"/>
                </a:lnTo>
                <a:lnTo>
                  <a:pt x="359" y="44"/>
                </a:lnTo>
                <a:lnTo>
                  <a:pt x="332" y="51"/>
                </a:lnTo>
                <a:lnTo>
                  <a:pt x="305" y="58"/>
                </a:lnTo>
                <a:lnTo>
                  <a:pt x="286" y="58"/>
                </a:lnTo>
                <a:lnTo>
                  <a:pt x="259" y="58"/>
                </a:lnTo>
                <a:lnTo>
                  <a:pt x="238" y="58"/>
                </a:lnTo>
                <a:lnTo>
                  <a:pt x="212" y="58"/>
                </a:lnTo>
                <a:lnTo>
                  <a:pt x="185" y="58"/>
                </a:lnTo>
                <a:lnTo>
                  <a:pt x="158" y="55"/>
                </a:lnTo>
                <a:lnTo>
                  <a:pt x="138" y="51"/>
                </a:lnTo>
                <a:lnTo>
                  <a:pt x="104" y="48"/>
                </a:lnTo>
                <a:lnTo>
                  <a:pt x="78" y="41"/>
                </a:lnTo>
                <a:lnTo>
                  <a:pt x="58" y="34"/>
                </a:lnTo>
                <a:lnTo>
                  <a:pt x="38" y="27"/>
                </a:lnTo>
                <a:lnTo>
                  <a:pt x="18" y="21"/>
                </a:lnTo>
                <a:lnTo>
                  <a:pt x="0" y="8"/>
                </a:lnTo>
              </a:path>
            </a:pathLst>
          </a:custGeom>
          <a:noFill/>
          <a:ln w="12700" cap="rnd" cmpd="sng">
            <a:solidFill>
              <a:schemeClr val="folHlink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6" name="Rectangle 36"/>
          <p:cNvSpPr>
            <a:spLocks noChangeArrowheads="1"/>
          </p:cNvSpPr>
          <p:nvPr/>
        </p:nvSpPr>
        <p:spPr bwMode="auto">
          <a:xfrm>
            <a:off x="5494338" y="4657725"/>
            <a:ext cx="28749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Book Antiqua" charset="0"/>
              </a:rPr>
              <a:t>choice of frame dictated</a:t>
            </a:r>
          </a:p>
          <a:p>
            <a:pPr algn="l"/>
            <a:r>
              <a:rPr lang="en-US" sz="2000">
                <a:solidFill>
                  <a:srgbClr val="FF0000"/>
                </a:solidFill>
                <a:latin typeface="Book Antiqua" charset="0"/>
              </a:rPr>
              <a:t>by </a:t>
            </a:r>
            <a:r>
              <a:rPr lang="en-US" sz="2000" b="1">
                <a:solidFill>
                  <a:srgbClr val="FF0000"/>
                </a:solidFill>
                <a:latin typeface="Book Antiqua" charset="0"/>
              </a:rPr>
              <a:t>replacement policy</a:t>
            </a:r>
          </a:p>
        </p:txBody>
      </p:sp>
      <p:sp>
        <p:nvSpPr>
          <p:cNvPr id="1346597" name="Line 37"/>
          <p:cNvSpPr>
            <a:spLocks noChangeShapeType="1"/>
          </p:cNvSpPr>
          <p:nvPr/>
        </p:nvSpPr>
        <p:spPr bwMode="auto">
          <a:xfrm>
            <a:off x="4618038" y="4154488"/>
            <a:ext cx="0" cy="5492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8" name="Freeform 38"/>
          <p:cNvSpPr>
            <a:spLocks/>
          </p:cNvSpPr>
          <p:nvPr/>
        </p:nvSpPr>
        <p:spPr bwMode="auto">
          <a:xfrm>
            <a:off x="1752600" y="3276600"/>
            <a:ext cx="762000" cy="2286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96" y="8"/>
              </a:cxn>
              <a:cxn ang="0">
                <a:pos x="288" y="56"/>
              </a:cxn>
              <a:cxn ang="0">
                <a:pos x="576" y="8"/>
              </a:cxn>
            </a:cxnLst>
            <a:rect l="0" t="0" r="r" b="b"/>
            <a:pathLst>
              <a:path w="576" h="104">
                <a:moveTo>
                  <a:pt x="0" y="104"/>
                </a:moveTo>
                <a:cubicBezTo>
                  <a:pt x="24" y="60"/>
                  <a:pt x="48" y="16"/>
                  <a:pt x="96" y="8"/>
                </a:cubicBezTo>
                <a:cubicBezTo>
                  <a:pt x="144" y="0"/>
                  <a:pt x="208" y="56"/>
                  <a:pt x="288" y="56"/>
                </a:cubicBezTo>
                <a:cubicBezTo>
                  <a:pt x="368" y="56"/>
                  <a:pt x="520" y="16"/>
                  <a:pt x="576" y="8"/>
                </a:cubicBez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9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09ACA9-5A0C-CC43-8E43-46DFB19F8626}"/>
              </a:ext>
            </a:extLst>
          </p:cNvPr>
          <p:cNvGrpSpPr/>
          <p:nvPr/>
        </p:nvGrpSpPr>
        <p:grpSpPr>
          <a:xfrm>
            <a:off x="2583624" y="1066800"/>
            <a:ext cx="6026976" cy="1554426"/>
            <a:chOff x="2583624" y="1066800"/>
            <a:chExt cx="6026976" cy="1554426"/>
          </a:xfrm>
        </p:grpSpPr>
        <p:sp>
          <p:nvSpPr>
            <p:cNvPr id="13" name="Rectangle 12"/>
            <p:cNvSpPr/>
            <p:nvPr/>
          </p:nvSpPr>
          <p:spPr>
            <a:xfrm>
              <a:off x="2971800" y="1066800"/>
              <a:ext cx="56388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Use predicates to only select “matching” pairs: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 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i="1" baseline="0" dirty="0" err="1">
                  <a:latin typeface="Helvetica" charset="0"/>
                </a:rPr>
                <a:t>i</a:t>
              </a:r>
              <a:r>
                <a:rPr lang="en-US" i="1" baseline="0" dirty="0">
                  <a:latin typeface="Helvetica" charset="0"/>
                </a:rPr>
                <a:t>, teaches t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 err="1">
                  <a:latin typeface="Helvetica" charset="0"/>
                </a:rPr>
                <a:t>i.ID</a:t>
              </a:r>
              <a:r>
                <a:rPr lang="en-US" i="1" baseline="0" dirty="0">
                  <a:latin typeface="Helvetica" charset="0"/>
                </a:rPr>
                <a:t> = </a:t>
              </a:r>
              <a:r>
                <a:rPr lang="en-US" i="1" baseline="0" dirty="0" err="1">
                  <a:latin typeface="Helvetica" charset="0"/>
                </a:rPr>
                <a:t>t.ID</a:t>
              </a:r>
              <a:r>
                <a:rPr lang="en-US" i="1" baseline="0" dirty="0">
                  <a:latin typeface="Helvetica" charset="0"/>
                </a:rPr>
                <a:t>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7973963">
              <a:off x="2329437" y="2138440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Similar to </a:t>
            </a:r>
            <a:r>
              <a:rPr lang="en-US" sz="2100" i="1" dirty="0"/>
              <a:t>virtual memory manager</a:t>
            </a:r>
            <a:endParaRPr lang="en-US" sz="2100" dirty="0"/>
          </a:p>
          <a:p>
            <a:pPr>
              <a:lnSpc>
                <a:spcPct val="120000"/>
              </a:lnSpc>
            </a:pPr>
            <a:r>
              <a:rPr lang="en-US" sz="2100" dirty="0"/>
              <a:t>Buffer replacement policies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page to evict 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LRU: Least Recently Used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Throw out the page that was not used in a long time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MRU: Most Recently Used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The opposite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Why ? Works better for database “scan” operations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LRU-k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Look at the penultimate access rather than the last access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Does as well as MRU for scans</a:t>
            </a:r>
          </a:p>
        </p:txBody>
      </p:sp>
    </p:spTree>
    <p:extLst>
      <p:ext uri="{BB962C8B-B14F-4D97-AF65-F5344CB8AC3E}">
        <p14:creationId xmlns:p14="http://schemas.microsoft.com/office/powerpoint/2010/main" val="28985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Policy: Example</a:t>
            </a:r>
          </a:p>
        </p:txBody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41888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Say Buffer can hold 3 pages, and pages are: A, B, C, D, E, F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For LRU-2: we look at the second-last access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If no second-last access, then treat it as: - ∞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Break ties based on last access	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Once a page goes to disk, the accesses reset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6F8536-BD2D-EB4B-A08F-3B0B17A32488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543128"/>
          <a:ext cx="4800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92101893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45330565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14369239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765736291"/>
                    </a:ext>
                  </a:extLst>
                </a:gridCol>
              </a:tblGrid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Page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LRU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MRU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LRU-2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937561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12926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10084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B, C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C, B,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B, C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638539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B, C, D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B,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B, C, D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998372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C, D,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A, D,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C, D,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68270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C, D, B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A,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084002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A, C,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B, C,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A, 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58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C52D67-8725-DC4E-A58B-68678A4D463C}"/>
              </a:ext>
            </a:extLst>
          </p:cNvPr>
          <p:cNvSpPr txBox="1"/>
          <p:nvPr/>
        </p:nvSpPr>
        <p:spPr>
          <a:xfrm>
            <a:off x="5823521" y="3684261"/>
            <a:ext cx="268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of eviction</a:t>
            </a:r>
          </a:p>
          <a:p>
            <a:r>
              <a:rPr lang="en-US" dirty="0"/>
              <a:t>i.e., A will be evicted first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61EA6350-CEFE-CE46-BF93-4CEEAB4CA1EE}"/>
              </a:ext>
            </a:extLst>
          </p:cNvPr>
          <p:cNvSpPr/>
          <p:nvPr/>
        </p:nvSpPr>
        <p:spPr bwMode="auto">
          <a:xfrm rot="20128277">
            <a:off x="4629052" y="4016071"/>
            <a:ext cx="1633888" cy="162765"/>
          </a:xfrm>
          <a:prstGeom prst="lef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95314E3D-558E-7A4B-A775-BDC3D627EA07}"/>
              </a:ext>
            </a:extLst>
          </p:cNvPr>
          <p:cNvSpPr/>
          <p:nvPr/>
        </p:nvSpPr>
        <p:spPr bwMode="auto">
          <a:xfrm rot="621914">
            <a:off x="4723716" y="5694406"/>
            <a:ext cx="1633888" cy="162765"/>
          </a:xfrm>
          <a:prstGeom prst="lef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7CAA4-FDDB-EF44-B052-59A592E8F1A2}"/>
              </a:ext>
            </a:extLst>
          </p:cNvPr>
          <p:cNvSpPr txBox="1"/>
          <p:nvPr/>
        </p:nvSpPr>
        <p:spPr>
          <a:xfrm>
            <a:off x="2613197" y="6044620"/>
            <a:ext cx="5981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from LRU – B will be evicted earlier</a:t>
            </a:r>
          </a:p>
          <a:p>
            <a:r>
              <a:rPr lang="en-US" dirty="0"/>
              <a:t>Penultimate access for C is earlier than B (- infinity for B)</a:t>
            </a:r>
          </a:p>
        </p:txBody>
      </p:sp>
    </p:spTree>
    <p:extLst>
      <p:ext uri="{BB962C8B-B14F-4D97-AF65-F5344CB8AC3E}">
        <p14:creationId xmlns:p14="http://schemas.microsoft.com/office/powerpoint/2010/main" val="7525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5" grpId="0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 i="1"/>
              <a:t>Pinning </a:t>
            </a:r>
            <a:r>
              <a:rPr lang="en-US" sz="2600"/>
              <a:t>a block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Not allowed to write back to the disk</a:t>
            </a:r>
          </a:p>
          <a:p>
            <a:pPr>
              <a:lnSpc>
                <a:spcPct val="120000"/>
              </a:lnSpc>
            </a:pPr>
            <a:r>
              <a:rPr lang="en-US" sz="2600" i="1"/>
              <a:t>Force-output (force-write)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Force the contents of a block to be written to disk</a:t>
            </a:r>
          </a:p>
          <a:p>
            <a:pPr>
              <a:lnSpc>
                <a:spcPct val="120000"/>
              </a:lnSpc>
            </a:pPr>
            <a:r>
              <a:rPr lang="en-US" sz="2600" i="1"/>
              <a:t>Order the writes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This block must be written to disk before this block</a:t>
            </a:r>
          </a:p>
          <a:p>
            <a:pPr>
              <a:lnSpc>
                <a:spcPct val="120000"/>
              </a:lnSpc>
            </a:pPr>
            <a:r>
              <a:rPr lang="en-US" sz="2600"/>
              <a:t>Critical for fault tolerant guarantees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Otherwise the database has no control over whats on disk and whats not on disk</a:t>
            </a:r>
          </a:p>
          <a:p>
            <a:pPr lvl="1">
              <a:lnSpc>
                <a:spcPct val="120000"/>
              </a:lnSpc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2467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3" grpId="0" build="p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Check…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Most operating systems don’t provide user programs with direct access to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Some DBs built their own OSs because of this in the early days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/>
              <a:t>Most databases today run on top of your OSes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Including our PostgreSQL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Causes several problems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OS Buffer Manager doesn’t provide the required functionality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No real control over when pages are written back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Can’t “pin” pages, or “force-write”</a:t>
            </a:r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 marL="344487" lvl="1" indent="0">
              <a:lnSpc>
                <a:spcPct val="120000"/>
              </a:lnSpc>
              <a:buNone/>
            </a:pPr>
            <a:endParaRPr lang="en-US" sz="1000" dirty="0"/>
          </a:p>
          <a:p>
            <a:pPr marL="0" indent="0">
              <a:lnSpc>
                <a:spcPct val="12000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922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3" grpId="0" build="p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Check…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Memory-mapped files help with many of these issues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Allow mapping a disk file directly to virtual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More efficient than going through the OS</a:t>
            </a:r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2200" dirty="0"/>
              <a:t>With increasing memory sizes, most databases now-a-days fit in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Many newer database systems redesigned to exploit this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Issues of cache/memory, how memory is managed, etc. becoming increasingly important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Distributed/parallel architectures </a:t>
            </a:r>
            <a:r>
              <a:rPr lang="en-US" sz="1800"/>
              <a:t>also add </a:t>
            </a:r>
            <a:r>
              <a:rPr lang="en-US" sz="1800" dirty="0"/>
              <a:t>more complexity to this</a:t>
            </a:r>
          </a:p>
        </p:txBody>
      </p:sp>
    </p:spTree>
    <p:extLst>
      <p:ext uri="{BB962C8B-B14F-4D97-AF65-F5344CB8AC3E}">
        <p14:creationId xmlns:p14="http://schemas.microsoft.com/office/powerpoint/2010/main" val="408968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3" grpId="0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68513511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10.5, 10.6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Different ways the tuples mapped to disk blocks</a:t>
            </a:r>
          </a:p>
          <a:p>
            <a:pPr lvl="1"/>
            <a:r>
              <a:rPr lang="en-US" dirty="0">
                <a:latin typeface="Calibri" charset="0"/>
              </a:rPr>
              <a:t>Pros and cons of the different approaches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File Organization &amp; 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83172473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Review: 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Storage hierarchy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relations mapped to files?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Bringing pages from disk to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Given a input user query, decide how to “execute” it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Specify sequence of pages to be brought in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Operate upon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pointers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2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Tuples to Disk Blocks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39066-78BD-F040-9A92-CBFCA80E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4267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6D431-6546-2E4B-B5C4-B98D5043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035300"/>
            <a:ext cx="2844800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44732-A85A-994A-97A1-4DE4AB54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724400"/>
            <a:ext cx="2209800" cy="1447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1BF9AA6-99A2-774D-A6D0-70F662F0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2472" t="1099" r="2678" b="1373"/>
          <a:stretch>
            <a:fillRect/>
          </a:stretch>
        </p:blipFill>
        <p:spPr bwMode="auto">
          <a:xfrm>
            <a:off x="5327446" y="4140200"/>
            <a:ext cx="3524454" cy="22225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5B8D8083-59B0-7E43-A8AB-94B5491365A9}"/>
              </a:ext>
            </a:extLst>
          </p:cNvPr>
          <p:cNvSpPr/>
          <p:nvPr/>
        </p:nvSpPr>
        <p:spPr bwMode="auto">
          <a:xfrm rot="1806754">
            <a:off x="3643068" y="4286250"/>
            <a:ext cx="1521109" cy="546100"/>
          </a:xfrm>
          <a:prstGeom prst="leftRigh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67EE3-0DE4-3448-861D-7A590A9B20DE}"/>
              </a:ext>
            </a:extLst>
          </p:cNvPr>
          <p:cNvSpPr txBox="1"/>
          <p:nvPr/>
        </p:nvSpPr>
        <p:spPr>
          <a:xfrm>
            <a:off x="4648200" y="1600200"/>
            <a:ext cx="405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Very important implications on performance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Quite a few different ways to do this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Similar issues even if not using disks as the primary storage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5C598-10CB-B746-AC00-8422DAF97FA6}"/>
              </a:ext>
            </a:extLst>
          </p:cNvPr>
          <p:cNvSpPr txBox="1"/>
          <p:nvPr/>
        </p:nvSpPr>
        <p:spPr>
          <a:xfrm>
            <a:off x="4264134" y="370873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47974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Organization</a:t>
            </a:r>
          </a:p>
        </p:txBody>
      </p:sp>
      <p:sp>
        <p:nvSpPr>
          <p:cNvPr id="1360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Requirements and Performance Goals: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insertion/deletions of tuples/records in relations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 particular record (specified by record id)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Find all tuples that match a condition (say SSN = 123) 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all tuples from a specific relation (scans)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Faster if they are all sequential/in contiguous blocks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building of “indexes” 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Auxiliary data structures maintained on disks and in memory for faster retrieval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948837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927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752600"/>
            <a:ext cx="39624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b="1" i="1" baseline="0" dirty="0">
                <a:latin typeface="Helvetica" charset="0"/>
              </a:rPr>
              <a:t>natural join </a:t>
            </a:r>
            <a:r>
              <a:rPr lang="en-US" i="1" baseline="0" dirty="0">
                <a:latin typeface="Helvetica" charset="0"/>
              </a:rPr>
              <a:t>teaches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7FD73-CE30-5146-A07C-AE90CF3F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48474"/>
            <a:ext cx="6019800" cy="38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0975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or Not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sz="2400" dirty="0"/>
              <a:t>Option 1: Use OS File System</a:t>
            </a:r>
          </a:p>
          <a:p>
            <a:pPr lvl="1"/>
            <a:r>
              <a:rPr lang="en-US" sz="2000" dirty="0"/>
              <a:t>File systems are a standard abstraction provided by Operating Systems (OS) for managing data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Major Con: Databases don’t have as much control over the physical placement anymore --- OS controls that</a:t>
            </a:r>
            <a:endParaRPr lang="en-US" sz="1200" dirty="0">
              <a:solidFill>
                <a:srgbClr val="FF0000"/>
              </a:solidFill>
            </a:endParaRPr>
          </a:p>
          <a:p>
            <a:pPr lvl="2"/>
            <a:r>
              <a:rPr lang="en-US" sz="1600" dirty="0"/>
              <a:t>E.g., Say DBMS maps a relation to a “file”</a:t>
            </a:r>
          </a:p>
          <a:p>
            <a:pPr lvl="2"/>
            <a:r>
              <a:rPr lang="en-US" sz="1600" dirty="0"/>
              <a:t>No guarantee that the file will be “contiguous” on the disk</a:t>
            </a:r>
          </a:p>
          <a:p>
            <a:pPr lvl="2"/>
            <a:r>
              <a:rPr lang="en-US" sz="1600" dirty="0"/>
              <a:t>OS may spread it across the disk, and won’t even tell the DBMS</a:t>
            </a:r>
          </a:p>
          <a:p>
            <a:endParaRPr lang="en-US" sz="2400" dirty="0"/>
          </a:p>
          <a:p>
            <a:r>
              <a:rPr lang="en-US" sz="2400" dirty="0"/>
              <a:t>Option 2: DBMS directly works with the disk or uses a lightweight/custom OS</a:t>
            </a:r>
          </a:p>
          <a:p>
            <a:pPr lvl="1"/>
            <a:r>
              <a:rPr lang="en-US" sz="2000" dirty="0"/>
              <a:t>Increasingly uncommon – most DBMSs today run on top of OSes (e.g., PostgreSQL on your laptop, or on </a:t>
            </a:r>
            <a:r>
              <a:rPr lang="en-US" sz="2000" dirty="0" err="1"/>
              <a:t>linux</a:t>
            </a:r>
            <a:r>
              <a:rPr lang="en-US" sz="2000" dirty="0"/>
              <a:t> VMs in the cloud, or on a distributed HDFS)</a:t>
            </a:r>
          </a:p>
        </p:txBody>
      </p:sp>
    </p:spTree>
    <p:extLst>
      <p:ext uri="{BB962C8B-B14F-4D97-AF65-F5344CB8AC3E}">
        <p14:creationId xmlns:p14="http://schemas.microsoft.com/office/powerpoint/2010/main" val="211990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7827" grpId="0" uiExpand="1" build="p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a File System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dirty="0"/>
              <a:t>Option 1: Allocate a single “file” on the disk, and treat it as a contiguous sequence of blocks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This is what PostgreSQL does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blocks may not actually be contiguous on disk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600" dirty="0"/>
              <a:t>Option 2: A different file per relation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Some of the simpler DBMS use this approach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Either way: we have a set of relations mapped to a set of blocks on disk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78727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for Now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Each relation stored separately on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Each “index” maintained in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/>
          </a:p>
          <a:p>
            <a:pPr marL="344487" lvl="1" indent="0">
              <a:lnSpc>
                <a:spcPct val="110000"/>
              </a:lnSpc>
              <a:buNone/>
            </a:pP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E93CE-CAF5-0D4D-A92E-ED24A2AEA9B9}"/>
              </a:ext>
            </a:extLst>
          </p:cNvPr>
          <p:cNvSpPr/>
          <p:nvPr/>
        </p:nvSpPr>
        <p:spPr bwMode="auto">
          <a:xfrm>
            <a:off x="60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BBECA-5AB7-0E42-B355-8745BA3B1FF3}"/>
              </a:ext>
            </a:extLst>
          </p:cNvPr>
          <p:cNvSpPr/>
          <p:nvPr/>
        </p:nvSpPr>
        <p:spPr bwMode="auto">
          <a:xfrm>
            <a:off x="91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E9A56-1ECC-1D4C-93AB-A8987F8390A7}"/>
              </a:ext>
            </a:extLst>
          </p:cNvPr>
          <p:cNvSpPr/>
          <p:nvPr/>
        </p:nvSpPr>
        <p:spPr bwMode="auto">
          <a:xfrm>
            <a:off x="1219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333CA-24BF-F246-AF58-0F3A7E3DFD56}"/>
              </a:ext>
            </a:extLst>
          </p:cNvPr>
          <p:cNvSpPr/>
          <p:nvPr/>
        </p:nvSpPr>
        <p:spPr bwMode="auto">
          <a:xfrm>
            <a:off x="1524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15867-872B-444F-BD81-23AD7610DE1B}"/>
              </a:ext>
            </a:extLst>
          </p:cNvPr>
          <p:cNvSpPr/>
          <p:nvPr/>
        </p:nvSpPr>
        <p:spPr bwMode="auto">
          <a:xfrm>
            <a:off x="1828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3B675-E660-0E4B-A1E6-5D96D492BE06}"/>
              </a:ext>
            </a:extLst>
          </p:cNvPr>
          <p:cNvSpPr/>
          <p:nvPr/>
        </p:nvSpPr>
        <p:spPr bwMode="auto">
          <a:xfrm>
            <a:off x="2133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18478-3A5B-E54C-9381-32DBDDAB1053}"/>
              </a:ext>
            </a:extLst>
          </p:cNvPr>
          <p:cNvSpPr/>
          <p:nvPr/>
        </p:nvSpPr>
        <p:spPr bwMode="auto">
          <a:xfrm>
            <a:off x="2438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FB147-422B-364A-A980-63A51270710D}"/>
              </a:ext>
            </a:extLst>
          </p:cNvPr>
          <p:cNvSpPr/>
          <p:nvPr/>
        </p:nvSpPr>
        <p:spPr bwMode="auto">
          <a:xfrm>
            <a:off x="2743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4A178C-95AC-B84E-8FDD-EC54453E7D70}"/>
              </a:ext>
            </a:extLst>
          </p:cNvPr>
          <p:cNvSpPr/>
          <p:nvPr/>
        </p:nvSpPr>
        <p:spPr bwMode="auto">
          <a:xfrm>
            <a:off x="3048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CCF778-4A94-F54D-AE43-4B783D25FCA7}"/>
              </a:ext>
            </a:extLst>
          </p:cNvPr>
          <p:cNvSpPr/>
          <p:nvPr/>
        </p:nvSpPr>
        <p:spPr bwMode="auto">
          <a:xfrm>
            <a:off x="3352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625D5-1E31-3D42-B3E9-B4E68C36718D}"/>
              </a:ext>
            </a:extLst>
          </p:cNvPr>
          <p:cNvSpPr/>
          <p:nvPr/>
        </p:nvSpPr>
        <p:spPr bwMode="auto">
          <a:xfrm>
            <a:off x="3657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83861-AA85-A541-A7C3-A53E18C1812C}"/>
              </a:ext>
            </a:extLst>
          </p:cNvPr>
          <p:cNvSpPr/>
          <p:nvPr/>
        </p:nvSpPr>
        <p:spPr bwMode="auto">
          <a:xfrm>
            <a:off x="3962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F6D9E-7F5C-A047-9B2E-7E7AE951CFA0}"/>
              </a:ext>
            </a:extLst>
          </p:cNvPr>
          <p:cNvSpPr/>
          <p:nvPr/>
        </p:nvSpPr>
        <p:spPr bwMode="auto">
          <a:xfrm>
            <a:off x="4267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0B9F2-B509-D64F-814C-CA314325C119}"/>
              </a:ext>
            </a:extLst>
          </p:cNvPr>
          <p:cNvSpPr/>
          <p:nvPr/>
        </p:nvSpPr>
        <p:spPr bwMode="auto">
          <a:xfrm>
            <a:off x="4572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3BBA3-8725-D046-99F9-3F288A8D22BC}"/>
              </a:ext>
            </a:extLst>
          </p:cNvPr>
          <p:cNvSpPr/>
          <p:nvPr/>
        </p:nvSpPr>
        <p:spPr bwMode="auto">
          <a:xfrm>
            <a:off x="4876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AAABD-07AB-014E-8F4A-B15A40CB42E7}"/>
              </a:ext>
            </a:extLst>
          </p:cNvPr>
          <p:cNvSpPr/>
          <p:nvPr/>
        </p:nvSpPr>
        <p:spPr bwMode="auto">
          <a:xfrm>
            <a:off x="5181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7CEB1-EFB2-904F-93D5-48619F13CFFF}"/>
              </a:ext>
            </a:extLst>
          </p:cNvPr>
          <p:cNvSpPr/>
          <p:nvPr/>
        </p:nvSpPr>
        <p:spPr bwMode="auto">
          <a:xfrm>
            <a:off x="5486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AD34AF-45EC-CD40-B129-1650D00576BE}"/>
              </a:ext>
            </a:extLst>
          </p:cNvPr>
          <p:cNvSpPr/>
          <p:nvPr/>
        </p:nvSpPr>
        <p:spPr bwMode="auto">
          <a:xfrm>
            <a:off x="5791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FE3DE-28D4-8A41-92F1-0BD071A85209}"/>
              </a:ext>
            </a:extLst>
          </p:cNvPr>
          <p:cNvSpPr/>
          <p:nvPr/>
        </p:nvSpPr>
        <p:spPr bwMode="auto">
          <a:xfrm>
            <a:off x="6096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6EC9B-6BBC-544E-A559-757B60E44887}"/>
              </a:ext>
            </a:extLst>
          </p:cNvPr>
          <p:cNvSpPr/>
          <p:nvPr/>
        </p:nvSpPr>
        <p:spPr bwMode="auto">
          <a:xfrm>
            <a:off x="6400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30F469-8F2D-C34D-B9FF-1D4F367C8EE7}"/>
              </a:ext>
            </a:extLst>
          </p:cNvPr>
          <p:cNvSpPr/>
          <p:nvPr/>
        </p:nvSpPr>
        <p:spPr bwMode="auto">
          <a:xfrm>
            <a:off x="6705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DF47F-F306-1F40-9CEA-47AB7E503EE4}"/>
              </a:ext>
            </a:extLst>
          </p:cNvPr>
          <p:cNvSpPr/>
          <p:nvPr/>
        </p:nvSpPr>
        <p:spPr bwMode="auto">
          <a:xfrm>
            <a:off x="7010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C5036-1BD7-0A47-AC28-E645C7A549AA}"/>
              </a:ext>
            </a:extLst>
          </p:cNvPr>
          <p:cNvSpPr/>
          <p:nvPr/>
        </p:nvSpPr>
        <p:spPr bwMode="auto">
          <a:xfrm>
            <a:off x="7315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D0B83-037B-024E-AAE3-D8AB652E6D44}"/>
              </a:ext>
            </a:extLst>
          </p:cNvPr>
          <p:cNvSpPr/>
          <p:nvPr/>
        </p:nvSpPr>
        <p:spPr bwMode="auto">
          <a:xfrm>
            <a:off x="7620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C44CD-E253-CD48-ABA2-025C1DD5FCF5}"/>
              </a:ext>
            </a:extLst>
          </p:cNvPr>
          <p:cNvSpPr/>
          <p:nvPr/>
        </p:nvSpPr>
        <p:spPr bwMode="auto">
          <a:xfrm>
            <a:off x="7924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B8C7BA-7E41-BF40-A547-36E2A062212C}"/>
              </a:ext>
            </a:extLst>
          </p:cNvPr>
          <p:cNvSpPr/>
          <p:nvPr/>
        </p:nvSpPr>
        <p:spPr bwMode="auto">
          <a:xfrm>
            <a:off x="822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54781B-29A0-C241-A232-D36BCE5D89AA}"/>
              </a:ext>
            </a:extLst>
          </p:cNvPr>
          <p:cNvSpPr/>
          <p:nvPr/>
        </p:nvSpPr>
        <p:spPr bwMode="auto">
          <a:xfrm>
            <a:off x="853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96235F7D-ED00-D946-84CB-F769F18D6348}"/>
              </a:ext>
            </a:extLst>
          </p:cNvPr>
          <p:cNvSpPr/>
          <p:nvPr/>
        </p:nvSpPr>
        <p:spPr bwMode="auto">
          <a:xfrm rot="16200000">
            <a:off x="1422400" y="3668236"/>
            <a:ext cx="508000" cy="2133600"/>
          </a:xfrm>
          <a:prstGeom prst="leftBrac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526330-2C5E-FD4F-AB69-82A129F623EA}"/>
              </a:ext>
            </a:extLst>
          </p:cNvPr>
          <p:cNvSpPr txBox="1"/>
          <p:nvPr/>
        </p:nvSpPr>
        <p:spPr>
          <a:xfrm>
            <a:off x="871716" y="5040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instructor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3879D2E-DCA8-5947-BF11-897EBCD6FA73}"/>
              </a:ext>
            </a:extLst>
          </p:cNvPr>
          <p:cNvGrpSpPr/>
          <p:nvPr/>
        </p:nvGrpSpPr>
        <p:grpSpPr>
          <a:xfrm>
            <a:off x="3352800" y="4481036"/>
            <a:ext cx="2133600" cy="929164"/>
            <a:chOff x="3352800" y="4481036"/>
            <a:chExt cx="2133600" cy="929164"/>
          </a:xfrm>
        </p:grpSpPr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68BF406F-94C4-DA43-B608-4E87EC4A08FC}"/>
                </a:ext>
              </a:extLst>
            </p:cNvPr>
            <p:cNvSpPr/>
            <p:nvPr/>
          </p:nvSpPr>
          <p:spPr bwMode="auto">
            <a:xfrm rot="16200000">
              <a:off x="4165600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460BDB-16DD-D140-8FA6-CCD73A1B2DB3}"/>
                </a:ext>
              </a:extLst>
            </p:cNvPr>
            <p:cNvSpPr txBox="1"/>
            <p:nvPr/>
          </p:nvSpPr>
          <p:spPr>
            <a:xfrm>
              <a:off x="3858572" y="5040868"/>
              <a:ext cx="101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student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E918A5-B49C-1040-BD91-203684FA5E1C}"/>
              </a:ext>
            </a:extLst>
          </p:cNvPr>
          <p:cNvGrpSpPr/>
          <p:nvPr/>
        </p:nvGrpSpPr>
        <p:grpSpPr>
          <a:xfrm>
            <a:off x="939800" y="3573879"/>
            <a:ext cx="8264356" cy="1836321"/>
            <a:chOff x="939800" y="3573879"/>
            <a:chExt cx="8264356" cy="1836321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2598A37F-C956-2747-A73E-2B466A001449}"/>
                </a:ext>
              </a:extLst>
            </p:cNvPr>
            <p:cNvSpPr/>
            <p:nvPr/>
          </p:nvSpPr>
          <p:spPr bwMode="auto">
            <a:xfrm rot="16200000">
              <a:off x="7504216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D5685D-9EFE-704D-8140-1435C07FD629}"/>
                </a:ext>
              </a:extLst>
            </p:cNvPr>
            <p:cNvSpPr txBox="1"/>
            <p:nvPr/>
          </p:nvSpPr>
          <p:spPr>
            <a:xfrm>
              <a:off x="6037904" y="5040868"/>
              <a:ext cx="3166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B+-tree index for instructor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7261AB-187D-224F-82EA-0F358B393613}"/>
                </a:ext>
              </a:extLst>
            </p:cNvPr>
            <p:cNvSpPr/>
            <p:nvPr/>
          </p:nvSpPr>
          <p:spPr bwMode="auto">
            <a:xfrm>
              <a:off x="939800" y="35992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CE5F71C-525E-3B46-89AB-4855EAF96ADF}"/>
                </a:ext>
              </a:extLst>
            </p:cNvPr>
            <p:cNvSpPr/>
            <p:nvPr/>
          </p:nvSpPr>
          <p:spPr bwMode="auto">
            <a:xfrm>
              <a:off x="1485731" y="35865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603B432-EBBC-B94E-B3DE-A023FF59E452}"/>
                </a:ext>
              </a:extLst>
            </p:cNvPr>
            <p:cNvSpPr/>
            <p:nvPr/>
          </p:nvSpPr>
          <p:spPr bwMode="auto">
            <a:xfrm>
              <a:off x="2031662" y="3573879"/>
              <a:ext cx="4826338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9E37606-3828-9F4F-8CAC-A4D1A54245C5}"/>
              </a:ext>
            </a:extLst>
          </p:cNvPr>
          <p:cNvSpPr txBox="1"/>
          <p:nvPr/>
        </p:nvSpPr>
        <p:spPr>
          <a:xfrm>
            <a:off x="-112201" y="3046720"/>
            <a:ext cx="77903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Disk block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200667-C90A-C04F-B08B-1325864187B6}"/>
              </a:ext>
            </a:extLst>
          </p:cNvPr>
          <p:cNvCxnSpPr/>
          <p:nvPr/>
        </p:nvCxnSpPr>
        <p:spPr bwMode="auto">
          <a:xfrm>
            <a:off x="277317" y="3798857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C9FB3B1-644D-0E49-B094-08181F942212}"/>
              </a:ext>
            </a:extLst>
          </p:cNvPr>
          <p:cNvSpPr txBox="1"/>
          <p:nvPr/>
        </p:nvSpPr>
        <p:spPr>
          <a:xfrm>
            <a:off x="1559808" y="6279634"/>
            <a:ext cx="36217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Some extra space for new tuples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B100EB-62EA-6947-985D-F1F74D4B601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48001" y="4490229"/>
            <a:ext cx="109715" cy="16507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71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4876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n = number of bytes per record</a:t>
            </a:r>
          </a:p>
          <a:p>
            <a:pPr>
              <a:lnSpc>
                <a:spcPct val="90000"/>
              </a:lnSpc>
            </a:pPr>
            <a:r>
              <a:rPr lang="en-US" sz="2000"/>
              <a:t>Store record </a:t>
            </a:r>
            <a:r>
              <a:rPr lang="en-US" sz="2000" i="1"/>
              <a:t>i </a:t>
            </a:r>
            <a:r>
              <a:rPr lang="en-US" sz="2000"/>
              <a:t>at position: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 * (i – 1)</a:t>
            </a:r>
          </a:p>
          <a:p>
            <a:pPr>
              <a:lnSpc>
                <a:spcPct val="90000"/>
              </a:lnSpc>
            </a:pPr>
            <a:r>
              <a:rPr lang="en-US" sz="2000"/>
              <a:t>Records may cross blocks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Not desirable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Stagger so that that doesn’t happen</a:t>
            </a:r>
          </a:p>
          <a:p>
            <a:pPr>
              <a:lnSpc>
                <a:spcPct val="90000"/>
              </a:lnSpc>
            </a:pPr>
            <a:r>
              <a:rPr lang="en-US" sz="2000"/>
              <a:t>Inserting a tuple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Depends on the policy used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One option: Simply append at the end of the record</a:t>
            </a:r>
          </a:p>
          <a:p>
            <a:pPr lvl="1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000"/>
              <a:t>Deletions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1: Rearrange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2: Keep a </a:t>
            </a:r>
            <a:r>
              <a:rPr lang="en-US" sz="1800" i="1"/>
              <a:t>free list </a:t>
            </a:r>
            <a:r>
              <a:rPr lang="en-US" sz="1800"/>
              <a:t>and use for next insert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1361924" name="Picture 4"/>
          <p:cNvPicPr>
            <a:picLocks noChangeAspect="1" noChangeArrowheads="1"/>
          </p:cNvPicPr>
          <p:nvPr/>
        </p:nvPicPr>
        <p:blipFill>
          <a:blip r:embed="rId2"/>
          <a:srcRect l="1605" t="607" r="2061" b="926"/>
          <a:stretch>
            <a:fillRect/>
          </a:stretch>
        </p:blipFill>
        <p:spPr bwMode="auto">
          <a:xfrm>
            <a:off x="5410200" y="2438400"/>
            <a:ext cx="3484563" cy="267017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26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6781800" cy="838200"/>
          </a:xfrm>
        </p:spPr>
        <p:txBody>
          <a:bodyPr/>
          <a:lstStyle/>
          <a:p>
            <a:r>
              <a:rPr lang="en-US" dirty="0"/>
              <a:t>Deleting: using “free lists”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654" y="2209800"/>
            <a:ext cx="655372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204600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Within block: Variable-length Records</a:t>
            </a:r>
          </a:p>
        </p:txBody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419600"/>
            <a:ext cx="8534400" cy="1905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900" i="1"/>
              <a:t>Indirection: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The records may move inside the page, but the outside world is oblivious to it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Why ?</a:t>
            </a:r>
          </a:p>
          <a:p>
            <a:pPr lvl="2">
              <a:lnSpc>
                <a:spcPct val="110000"/>
              </a:lnSpc>
            </a:pPr>
            <a:r>
              <a:rPr lang="en-US" sz="1600"/>
              <a:t>The headers are used as a indirection mechanism</a:t>
            </a:r>
          </a:p>
          <a:p>
            <a:pPr lvl="2">
              <a:lnSpc>
                <a:spcPct val="110000"/>
              </a:lnSpc>
            </a:pPr>
            <a:r>
              <a:rPr lang="en-US" sz="1600" i="1"/>
              <a:t>Record ID 1000 is the 5th entry in the page number X</a:t>
            </a:r>
          </a:p>
        </p:txBody>
      </p:sp>
      <p:pic>
        <p:nvPicPr>
          <p:cNvPr id="1362948" name="Picture 4"/>
          <p:cNvPicPr>
            <a:picLocks noChangeAspect="1" noChangeArrowheads="1"/>
          </p:cNvPicPr>
          <p:nvPr/>
        </p:nvPicPr>
        <p:blipFill>
          <a:blip r:embed="rId2"/>
          <a:srcRect l="330" t="31580" r="822" b="31798"/>
          <a:stretch>
            <a:fillRect/>
          </a:stretch>
        </p:blipFill>
        <p:spPr bwMode="auto">
          <a:xfrm>
            <a:off x="1981200" y="2514600"/>
            <a:ext cx="5673725" cy="15763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362950" name="Rectangle 6"/>
          <p:cNvSpPr>
            <a:spLocks noChangeArrowheads="1"/>
          </p:cNvSpPr>
          <p:nvPr/>
        </p:nvSpPr>
        <p:spPr bwMode="auto">
          <a:xfrm>
            <a:off x="1740950" y="1524000"/>
            <a:ext cx="4947188" cy="55399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Slotted page/block structure</a:t>
            </a:r>
          </a:p>
        </p:txBody>
      </p:sp>
    </p:spTree>
    <p:extLst>
      <p:ext uri="{BB962C8B-B14F-4D97-AF65-F5344CB8AC3E}">
        <p14:creationId xmlns:p14="http://schemas.microsoft.com/office/powerpoint/2010/main" val="266078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947" grpId="0" build="p"/>
      <p:bldP spid="1362950" grpId="0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Blocks of a Relation</a:t>
            </a:r>
          </a:p>
        </p:txBody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Which block should a record go to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Anywhere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to search for “SSN = 123”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“heap” organization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Sorted by SSN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“sequential”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Keeping it sorted would be painful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would you search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Based on a “hash” key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“hashing”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Store the record with SSN = x in the block number x%1000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Why ? </a:t>
            </a:r>
          </a:p>
          <a:p>
            <a:pPr lvl="2">
              <a:lnSpc>
                <a:spcPct val="11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64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3971" grpId="0" uiExpand="1" build="p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Across Blocks: Sequential File Organization</a:t>
            </a:r>
          </a:p>
        </p:txBody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7772400" cy="4800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/>
              <a:t>Keep sorted by some search key</a:t>
            </a:r>
          </a:p>
          <a:p>
            <a:pPr>
              <a:lnSpc>
                <a:spcPct val="120000"/>
              </a:lnSpc>
            </a:pPr>
            <a:r>
              <a:rPr lang="en-US" sz="2100"/>
              <a:t>Insertion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Find the block in which the tuple should be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there is free space, insert it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Otherwise, must create overflow pages</a:t>
            </a:r>
          </a:p>
          <a:p>
            <a:pPr>
              <a:lnSpc>
                <a:spcPct val="120000"/>
              </a:lnSpc>
            </a:pPr>
            <a:r>
              <a:rPr lang="en-US" sz="2100"/>
              <a:t>Deletions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Delete and keep the free space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Databases tend to be insert heavy, so free space gets used fast</a:t>
            </a:r>
          </a:p>
          <a:p>
            <a:pPr>
              <a:lnSpc>
                <a:spcPct val="120000"/>
              </a:lnSpc>
            </a:pPr>
            <a:r>
              <a:rPr lang="en-US" sz="2100"/>
              <a:t>Can become </a:t>
            </a:r>
            <a:r>
              <a:rPr lang="en-US" sz="2100" i="1"/>
              <a:t>fragmented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Must reorganize once in a while</a:t>
            </a:r>
          </a:p>
        </p:txBody>
      </p:sp>
    </p:spTree>
    <p:extLst>
      <p:ext uri="{BB962C8B-B14F-4D97-AF65-F5344CB8AC3E}">
        <p14:creationId xmlns:p14="http://schemas.microsoft.com/office/powerpoint/2010/main" val="409347659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0066"/>
                </a:solidFill>
              </a:rPr>
              <a:t>Across Blocks: Sequential File Organization</a:t>
            </a:r>
            <a:endParaRPr lang="en-US" dirty="0"/>
          </a:p>
        </p:txBody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95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/>
              <a:t>What if I want to find a particular record by value ?</a:t>
            </a:r>
          </a:p>
          <a:p>
            <a:pPr lvl="1">
              <a:lnSpc>
                <a:spcPct val="130000"/>
              </a:lnSpc>
            </a:pPr>
            <a:r>
              <a:rPr lang="en-US" sz="2000" i="1"/>
              <a:t>Account info for SSN = 123</a:t>
            </a:r>
          </a:p>
          <a:p>
            <a:pPr>
              <a:lnSpc>
                <a:spcPct val="130000"/>
              </a:lnSpc>
            </a:pPr>
            <a:r>
              <a:rPr lang="en-US" sz="2100"/>
              <a:t>Binary search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Takes </a:t>
            </a:r>
            <a:r>
              <a:rPr lang="en-US" sz="2000" i="1"/>
              <a:t>log(n) </a:t>
            </a:r>
            <a:r>
              <a:rPr lang="en-US" sz="2000"/>
              <a:t>number of disk accesses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Random accesses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Too much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n = 1,000,000,000 -- log(n) = 30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Recall each random access approx 10 ms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300 ms to find just one account information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&lt; 4 requests satisfied per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492FC-5B5C-4144-B460-B790BF764E65}"/>
              </a:ext>
            </a:extLst>
          </p:cNvPr>
          <p:cNvSpPr txBox="1"/>
          <p:nvPr/>
        </p:nvSpPr>
        <p:spPr>
          <a:xfrm>
            <a:off x="533400" y="6172200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Indexes – next topic</a:t>
            </a:r>
          </a:p>
        </p:txBody>
      </p:sp>
    </p:spTree>
    <p:extLst>
      <p:ext uri="{BB962C8B-B14F-4D97-AF65-F5344CB8AC3E}">
        <p14:creationId xmlns:p14="http://schemas.microsoft.com/office/powerpoint/2010/main" val="8871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7543800" cy="1020762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6200" y="1447800"/>
            <a:ext cx="4648200" cy="4648200"/>
          </a:xfrm>
        </p:spPr>
        <p:txBody>
          <a:bodyPr/>
          <a:lstStyle/>
          <a:p>
            <a:r>
              <a:rPr lang="en-US" sz="2000" dirty="0"/>
              <a:t>Row vs columnar representation:</a:t>
            </a:r>
          </a:p>
          <a:p>
            <a:pPr lvl="1"/>
            <a:r>
              <a:rPr lang="en-US" sz="1800" dirty="0"/>
              <a:t>We are largely focused on row representation</a:t>
            </a:r>
          </a:p>
          <a:p>
            <a:pPr lvl="1"/>
            <a:r>
              <a:rPr lang="en-US" sz="1800" dirty="0"/>
              <a:t>Column-based organization much more efficient for queries</a:t>
            </a:r>
          </a:p>
          <a:p>
            <a:pPr lvl="2"/>
            <a:r>
              <a:rPr lang="en-US" sz="1600" dirty="0"/>
              <a:t>But are not as efficient to update</a:t>
            </a:r>
          </a:p>
          <a:p>
            <a:pPr lvl="1"/>
            <a:r>
              <a:rPr lang="en-US" sz="1800" dirty="0"/>
              <a:t>Used by most modern warehouses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E552C2-EB0F-104F-80F9-467FE408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399"/>
            <a:ext cx="4648200" cy="48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42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Use predicates to only select “matching” pairs: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teaches t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t.ID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32943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46174" y="3620565"/>
            <a:ext cx="6397826" cy="1419746"/>
            <a:chOff x="2746174" y="3620565"/>
            <a:chExt cx="6397826" cy="1419746"/>
          </a:xfrm>
        </p:grpSpPr>
        <p:sp>
          <p:nvSpPr>
            <p:cNvPr id="27" name="Rectangle 26"/>
            <p:cNvSpPr/>
            <p:nvPr/>
          </p:nvSpPr>
          <p:spPr>
            <a:xfrm>
              <a:off x="3581400" y="3733800"/>
              <a:ext cx="55626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Natural join does an equality on common attributes – doesn’t work here: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advisor;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2407867">
              <a:off x="2746174" y="3620565"/>
              <a:ext cx="904266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49626" y="3543572"/>
            <a:ext cx="6248400" cy="2829276"/>
            <a:chOff x="3581400" y="1906337"/>
            <a:chExt cx="6248400" cy="2829276"/>
          </a:xfrm>
        </p:grpSpPr>
        <p:sp>
          <p:nvSpPr>
            <p:cNvPr id="17" name="Rectangle 16"/>
            <p:cNvSpPr/>
            <p:nvPr/>
          </p:nvSpPr>
          <p:spPr>
            <a:xfrm>
              <a:off x="3581400" y="3733800"/>
              <a:ext cx="62484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Instead can use “on” construct (or where clause as above):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join</a:t>
              </a:r>
              <a:r>
                <a:rPr lang="en-US" i="1" baseline="0" dirty="0">
                  <a:latin typeface="Helvetica" charset="0"/>
                </a:rPr>
                <a:t> advisor </a:t>
              </a:r>
              <a:r>
                <a:rPr lang="en-US" b="1" baseline="0" dirty="0">
                  <a:latin typeface="Helvetica" charset="0"/>
                </a:rPr>
                <a:t>on </a:t>
              </a:r>
              <a:r>
                <a:rPr lang="en-US" i="1" baseline="0" dirty="0">
                  <a:latin typeface="Helvetica" charset="0"/>
                </a:rPr>
                <a:t>(</a:t>
              </a:r>
              <a:r>
                <a:rPr lang="en-US" i="1" baseline="0" dirty="0" err="1">
                  <a:latin typeface="Helvetica" charset="0"/>
                </a:rPr>
                <a:t>i_id</a:t>
              </a:r>
              <a:r>
                <a:rPr lang="en-US" i="1" baseline="0" dirty="0">
                  <a:latin typeface="Helvetica" charset="0"/>
                </a:rPr>
                <a:t> = id);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9" name="Left Arrow 18"/>
            <p:cNvSpPr/>
            <p:nvPr/>
          </p:nvSpPr>
          <p:spPr>
            <a:xfrm rot="14735991">
              <a:off x="3129635" y="2744221"/>
              <a:ext cx="190436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1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7543800" cy="1020762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1524000"/>
            <a:ext cx="8763000" cy="4648200"/>
          </a:xfrm>
        </p:spPr>
        <p:txBody>
          <a:bodyPr/>
          <a:lstStyle/>
          <a:p>
            <a:r>
              <a:rPr lang="en-US" sz="2400" dirty="0"/>
              <a:t>Data Storage Formats used in ”big data” world</a:t>
            </a:r>
          </a:p>
          <a:p>
            <a:pPr lvl="1"/>
            <a:r>
              <a:rPr lang="en-US" sz="2000" dirty="0"/>
              <a:t>Parquet, Avro, and many others</a:t>
            </a:r>
          </a:p>
          <a:p>
            <a:pPr lvl="1"/>
            <a:endParaRPr lang="en-US" sz="2000" dirty="0"/>
          </a:p>
          <a:p>
            <a:r>
              <a:rPr lang="en-US" sz="2400" dirty="0"/>
              <a:t>Sophisticated on-disk and in-memory representations for maintaining very large volumes of data as ”files”</a:t>
            </a:r>
          </a:p>
          <a:p>
            <a:pPr lvl="1"/>
            <a:r>
              <a:rPr lang="en-US" sz="2000" dirty="0"/>
              <a:t>That can be emailed, shared, interpreted by many different programs</a:t>
            </a:r>
          </a:p>
          <a:p>
            <a:pPr lvl="1"/>
            <a:endParaRPr lang="en-US" sz="2000" dirty="0"/>
          </a:p>
          <a:p>
            <a:r>
              <a:rPr lang="en-US" sz="2400" dirty="0"/>
              <a:t>Typically tend to be ”column-oriented” </a:t>
            </a:r>
          </a:p>
          <a:p>
            <a:pPr lvl="1"/>
            <a:r>
              <a:rPr lang="en-US" sz="2000" dirty="0"/>
              <a:t>Are not designed to be easy to update (by and large)</a:t>
            </a:r>
          </a:p>
          <a:p>
            <a:pPr lvl="1"/>
            <a:endParaRPr lang="en-US" sz="2000" dirty="0"/>
          </a:p>
          <a:p>
            <a:r>
              <a:rPr lang="en-US" sz="2400" dirty="0"/>
              <a:t>Lot of work in recent years on this</a:t>
            </a:r>
          </a:p>
        </p:txBody>
      </p:sp>
    </p:spTree>
    <p:extLst>
      <p:ext uri="{BB962C8B-B14F-4D97-AF65-F5344CB8AC3E}">
        <p14:creationId xmlns:p14="http://schemas.microsoft.com/office/powerpoint/2010/main" val="79868451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279008336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11.1, 11.2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an “index” helps efficiently find tuples that satisfy a condition?</a:t>
            </a:r>
          </a:p>
          <a:p>
            <a:pPr lvl="1"/>
            <a:r>
              <a:rPr lang="en-US" dirty="0">
                <a:latin typeface="Calibri" charset="0"/>
              </a:rPr>
              <a:t>What are key characteristics of indexes?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File Organization &amp; 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394279677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1368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03985"/>
            <a:ext cx="8229600" cy="5029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A data structure for efficient search through large </a:t>
            </a:r>
            <a:r>
              <a:rPr lang="en-US" sz="2100" dirty="0" err="1"/>
              <a:t>databaess</a:t>
            </a:r>
            <a:endParaRPr lang="en-US" sz="2100" dirty="0"/>
          </a:p>
          <a:p>
            <a:pPr>
              <a:lnSpc>
                <a:spcPct val="110000"/>
              </a:lnSpc>
            </a:pPr>
            <a:r>
              <a:rPr lang="en-US" sz="2100" dirty="0"/>
              <a:t>Two key ideas: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records are mapped to the disk blocks in specific ways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Sorted, or hash-based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Auxiliary data structures are maintained that allow quick search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Search key: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Attribute or set of attributes used to look up records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E.g. SSN for a persons table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Two types of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Ordered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Hash-based indexes	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Think library index/catalogue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34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BIG Library: Books About Basic Income - Basic Income - Medium">
            <a:extLst>
              <a:ext uri="{FF2B5EF4-FFF2-40B4-BE49-F238E27FC236}">
                <a16:creationId xmlns:a16="http://schemas.microsoft.com/office/drawing/2014/main" id="{E2073D7C-5457-0E4B-9621-57E852F1C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98"/>
            <a:ext cx="9144000" cy="640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1531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Indexes</a:t>
            </a:r>
          </a:p>
        </p:txBody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0000"/>
            <a:ext cx="8229600" cy="3733800"/>
          </a:xfrm>
        </p:spPr>
        <p:txBody>
          <a:bodyPr/>
          <a:lstStyle/>
          <a:p>
            <a:r>
              <a:rPr lang="en-US" sz="2000" dirty="0"/>
              <a:t>Primary index</a:t>
            </a:r>
          </a:p>
          <a:p>
            <a:pPr lvl="1"/>
            <a:r>
              <a:rPr lang="en-US" sz="1800" dirty="0"/>
              <a:t>The relation is sorted on the search key of the index</a:t>
            </a:r>
          </a:p>
          <a:p>
            <a:r>
              <a:rPr lang="en-US" sz="2000" dirty="0"/>
              <a:t>Secondary index</a:t>
            </a:r>
          </a:p>
          <a:p>
            <a:pPr lvl="1"/>
            <a:r>
              <a:rPr lang="en-US" sz="1800" dirty="0"/>
              <a:t>It is not</a:t>
            </a:r>
          </a:p>
          <a:p>
            <a:r>
              <a:rPr lang="en-US" sz="2000" dirty="0"/>
              <a:t>Can have only one primary index on a relation</a:t>
            </a:r>
          </a:p>
        </p:txBody>
      </p:sp>
      <p:sp>
        <p:nvSpPr>
          <p:cNvPr id="1370117" name="Text Box 5"/>
          <p:cNvSpPr txBox="1">
            <a:spLocks noChangeArrowheads="1"/>
          </p:cNvSpPr>
          <p:nvPr/>
        </p:nvSpPr>
        <p:spPr bwMode="auto">
          <a:xfrm>
            <a:off x="5105400" y="6172200"/>
            <a:ext cx="1073150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</a:t>
            </a:r>
          </a:p>
        </p:txBody>
      </p:sp>
      <p:sp>
        <p:nvSpPr>
          <p:cNvPr id="1370118" name="Text Box 6"/>
          <p:cNvSpPr txBox="1">
            <a:spLocks noChangeArrowheads="1"/>
          </p:cNvSpPr>
          <p:nvPr/>
        </p:nvSpPr>
        <p:spPr bwMode="auto">
          <a:xfrm>
            <a:off x="116787" y="4690110"/>
            <a:ext cx="776288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</a:t>
            </a:r>
          </a:p>
        </p:txBody>
      </p:sp>
      <p:sp>
        <p:nvSpPr>
          <p:cNvPr id="1370119" name="Line 7"/>
          <p:cNvSpPr>
            <a:spLocks noChangeShapeType="1"/>
          </p:cNvSpPr>
          <p:nvPr/>
        </p:nvSpPr>
        <p:spPr bwMode="auto">
          <a:xfrm flipV="1">
            <a:off x="802587" y="4156710"/>
            <a:ext cx="53340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5434E-98D2-3E42-BF45-529445FD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87" y="3210386"/>
            <a:ext cx="5786225" cy="29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0115" grpId="0" uiExpand="1" build="p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</a:t>
            </a:r>
            <a:r>
              <a:rPr lang="en-US" i="1" u="sng"/>
              <a:t>Sparse</a:t>
            </a:r>
            <a:r>
              <a:rPr lang="en-US" i="1"/>
              <a:t> </a:t>
            </a:r>
            <a:r>
              <a:rPr lang="en-US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doesn’t have to appear in the index</a:t>
            </a:r>
          </a:p>
          <a:p>
            <a:r>
              <a:rPr lang="en-US" sz="2200" dirty="0"/>
              <a:t>Allows for very small indexes</a:t>
            </a:r>
          </a:p>
          <a:p>
            <a:pPr lvl="1"/>
            <a:r>
              <a:rPr lang="en-US" sz="2000" dirty="0"/>
              <a:t>Better chance of fitting in memory</a:t>
            </a:r>
          </a:p>
          <a:p>
            <a:pPr lvl="1"/>
            <a:r>
              <a:rPr lang="en-US" sz="2000" dirty="0"/>
              <a:t>Tradeoff: Must access the relation file even if the record is not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B8069-8A68-E745-94B0-39F71348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3" y="3074670"/>
            <a:ext cx="7198413" cy="36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281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i="1" u="sng" dirty="0"/>
              <a:t>Dense</a:t>
            </a:r>
            <a:r>
              <a:rPr lang="en-US" i="1" dirty="0"/>
              <a:t> </a:t>
            </a:r>
            <a:r>
              <a:rPr lang="en-US" dirty="0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must appear in the index</a:t>
            </a:r>
          </a:p>
          <a:p>
            <a:r>
              <a:rPr lang="en-US" sz="2200" dirty="0"/>
              <a:t>Index becomes pretty large, but can often avoid having to go to the relation</a:t>
            </a:r>
          </a:p>
          <a:p>
            <a:pPr lvl="1"/>
            <a:r>
              <a:rPr lang="en-US" sz="1800" dirty="0"/>
              <a:t>E.g., select * from instructor where ID = 10000</a:t>
            </a:r>
          </a:p>
          <a:p>
            <a:pPr lvl="2"/>
            <a:r>
              <a:rPr lang="en-US" sz="1500" dirty="0"/>
              <a:t>Not found in the index, so can return immediately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B361A-A66D-8A4A-BF4B-F53DB354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199130"/>
            <a:ext cx="7726680" cy="38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554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Secondary Index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962400"/>
          </a:xfrm>
        </p:spPr>
        <p:txBody>
          <a:bodyPr/>
          <a:lstStyle/>
          <a:p>
            <a:r>
              <a:rPr lang="en-US" sz="2600" dirty="0"/>
              <a:t>Relation sorted on</a:t>
            </a:r>
            <a:r>
              <a:rPr lang="en-US" sz="2600" i="1" dirty="0"/>
              <a:t> ID</a:t>
            </a:r>
          </a:p>
          <a:p>
            <a:r>
              <a:rPr lang="en-US" sz="2600" dirty="0"/>
              <a:t>But we want an index on </a:t>
            </a:r>
            <a:r>
              <a:rPr lang="en-US" sz="2600" i="1" dirty="0"/>
              <a:t>salary</a:t>
            </a:r>
          </a:p>
          <a:p>
            <a:r>
              <a:rPr lang="en-US" sz="2600" dirty="0"/>
              <a:t>Must be dense</a:t>
            </a:r>
          </a:p>
          <a:p>
            <a:pPr lvl="1"/>
            <a:r>
              <a:rPr lang="en-US" sz="2200" dirty="0"/>
              <a:t>Every search key must appear in the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BDE45-883E-B148-96E1-3936FEE9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95649"/>
            <a:ext cx="7467600" cy="36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Multi-level Indexes</a:t>
            </a:r>
          </a:p>
        </p:txBody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4876800" cy="4648200"/>
          </a:xfrm>
        </p:spPr>
        <p:txBody>
          <a:bodyPr/>
          <a:lstStyle/>
          <a:p>
            <a:r>
              <a:rPr lang="en-US" sz="2000"/>
              <a:t>What if the index itself is too big for memory ?</a:t>
            </a:r>
          </a:p>
          <a:p>
            <a:r>
              <a:rPr lang="en-US" sz="2000"/>
              <a:t>Relation size = n = 1,000,000,000</a:t>
            </a:r>
          </a:p>
          <a:p>
            <a:r>
              <a:rPr lang="en-US" sz="2000"/>
              <a:t>Block size = 100 tuples per block</a:t>
            </a:r>
          </a:p>
          <a:p>
            <a:r>
              <a:rPr lang="en-US" sz="2000"/>
              <a:t>So, number of pages = 10,000,000</a:t>
            </a:r>
          </a:p>
          <a:p>
            <a:r>
              <a:rPr lang="en-US" sz="2000"/>
              <a:t>Keeping one entry per page takes too much space</a:t>
            </a:r>
          </a:p>
          <a:p>
            <a:r>
              <a:rPr lang="en-US" sz="2000"/>
              <a:t>Solution</a:t>
            </a:r>
          </a:p>
          <a:p>
            <a:pPr lvl="1"/>
            <a:r>
              <a:rPr lang="en-US" sz="1800"/>
              <a:t>Build an index on the index itself</a:t>
            </a:r>
          </a:p>
        </p:txBody>
      </p:sp>
      <p:pic>
        <p:nvPicPr>
          <p:cNvPr id="1372165" name="Picture 5"/>
          <p:cNvPicPr>
            <a:picLocks noChangeAspect="1" noChangeArrowheads="1"/>
          </p:cNvPicPr>
          <p:nvPr/>
        </p:nvPicPr>
        <p:blipFill>
          <a:blip r:embed="rId2"/>
          <a:srcRect l="17699" t="591" r="17699" b="885"/>
          <a:stretch>
            <a:fillRect/>
          </a:stretch>
        </p:blipFill>
        <p:spPr bwMode="auto">
          <a:xfrm>
            <a:off x="5392738" y="2057400"/>
            <a:ext cx="3597275" cy="411480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62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7467600" cy="161121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3-Table Query to get a list of instructor-teaches-course information: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="1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 </a:t>
            </a:r>
            <a:r>
              <a:rPr lang="en-US" i="1" baseline="0" dirty="0" err="1">
                <a:latin typeface="Helvetica" charset="0"/>
              </a:rPr>
              <a:t>instructor_name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c.title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course_name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course c, teaches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teaches.ID</a:t>
            </a:r>
            <a:r>
              <a:rPr lang="en-US" i="1" baseline="0" dirty="0">
                <a:latin typeface="Helvetica" charset="0"/>
              </a:rPr>
              <a:t> and </a:t>
            </a:r>
            <a:r>
              <a:rPr lang="en-US" i="1" baseline="0" dirty="0" err="1">
                <a:latin typeface="Helvetica" charset="0"/>
              </a:rPr>
              <a:t>c.course_id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teaches.course_id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" y="3200400"/>
            <a:ext cx="8153400" cy="222060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Beware of unintended common names (happens often)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You may think the following query has the same result as above – it doesn’t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</a:t>
            </a:r>
            <a:r>
              <a:rPr kumimoji="1" lang="en-US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title</a:t>
            </a:r>
            <a:b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teaches;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kumimoji="1" lang="en-US" b="1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solidFill>
                  <a:srgbClr val="DA1F28"/>
                </a:solidFill>
                <a:latin typeface="Helvetica" charset="0"/>
              </a:rPr>
              <a:t>I prefer avoiding “natural joins” for that reason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2800" y="5410200"/>
            <a:ext cx="52578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Note: On the small dataset, the above two have the same answer, but not on the large dataset.</a:t>
            </a:r>
          </a:p>
          <a:p>
            <a:pPr algn="l"/>
            <a:r>
              <a:rPr lang="en-US" baseline="0" dirty="0"/>
              <a:t>Large dataset has cases where an instructor teaches a course from a different department.</a:t>
            </a:r>
          </a:p>
        </p:txBody>
      </p:sp>
    </p:spTree>
    <p:extLst>
      <p:ext uri="{BB962C8B-B14F-4D97-AF65-F5344CB8AC3E}">
        <p14:creationId xmlns:p14="http://schemas.microsoft.com/office/powerpoint/2010/main" val="52465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Multi-level Indexes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763000" cy="4648200"/>
          </a:xfrm>
        </p:spPr>
        <p:txBody>
          <a:bodyPr/>
          <a:lstStyle/>
          <a:p>
            <a:r>
              <a:rPr lang="en-US"/>
              <a:t>How do you search through a multi-level index ?</a:t>
            </a:r>
          </a:p>
          <a:p>
            <a:endParaRPr lang="en-US"/>
          </a:p>
          <a:p>
            <a:r>
              <a:rPr lang="en-US"/>
              <a:t>What about keeping the index up-to-date ?</a:t>
            </a:r>
          </a:p>
          <a:p>
            <a:pPr lvl="1"/>
            <a:r>
              <a:rPr lang="en-US"/>
              <a:t>Tuple insertions and deletions</a:t>
            </a:r>
          </a:p>
          <a:p>
            <a:pPr lvl="2"/>
            <a:r>
              <a:rPr lang="en-US"/>
              <a:t>This is a static structure</a:t>
            </a:r>
          </a:p>
          <a:p>
            <a:pPr lvl="2"/>
            <a:r>
              <a:rPr lang="en-US"/>
              <a:t>Need overflow pages to deal with insertions</a:t>
            </a:r>
          </a:p>
          <a:p>
            <a:pPr lvl="1"/>
            <a:r>
              <a:rPr lang="en-US"/>
              <a:t>Works well if no inserts/deletes</a:t>
            </a:r>
          </a:p>
          <a:p>
            <a:pPr lvl="1"/>
            <a:r>
              <a:rPr lang="en-US"/>
              <a:t>Not so good when inserts and deletes are common</a:t>
            </a:r>
          </a:p>
        </p:txBody>
      </p:sp>
    </p:spTree>
    <p:extLst>
      <p:ext uri="{BB962C8B-B14F-4D97-AF65-F5344CB8AC3E}">
        <p14:creationId xmlns:p14="http://schemas.microsoft.com/office/powerpoint/2010/main" val="130285161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B+-Trees: Basics</a:t>
            </a:r>
          </a:p>
        </p:txBody>
      </p:sp>
    </p:spTree>
    <p:extLst>
      <p:ext uri="{BB962C8B-B14F-4D97-AF65-F5344CB8AC3E}">
        <p14:creationId xmlns:p14="http://schemas.microsoft.com/office/powerpoint/2010/main" val="167141089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11.3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B+-Trees as a multi-level index, and basic properties</a:t>
            </a:r>
          </a:p>
          <a:p>
            <a:pPr lvl="1"/>
            <a:r>
              <a:rPr lang="en-US" dirty="0">
                <a:latin typeface="Calibri" charset="0"/>
              </a:rPr>
              <a:t>How to search in a B+-Tree?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B+-Trees</a:t>
            </a:r>
          </a:p>
        </p:txBody>
      </p:sp>
    </p:spTree>
    <p:extLst>
      <p:ext uri="{BB962C8B-B14F-4D97-AF65-F5344CB8AC3E}">
        <p14:creationId xmlns:p14="http://schemas.microsoft.com/office/powerpoint/2010/main" val="105069170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1447800"/>
            <a:ext cx="10058400" cy="5430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BD525-6025-024B-B934-6F3F6860021E}"/>
              </a:ext>
            </a:extLst>
          </p:cNvPr>
          <p:cNvSpPr txBox="1"/>
          <p:nvPr/>
        </p:nvSpPr>
        <p:spPr>
          <a:xfrm>
            <a:off x="0" y="1220232"/>
            <a:ext cx="20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 Disk Blocks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DC2F02-5E87-0248-9748-3C2660A34C6E}"/>
              </a:ext>
            </a:extLst>
          </p:cNvPr>
          <p:cNvCxnSpPr/>
          <p:nvPr/>
        </p:nvCxnSpPr>
        <p:spPr bwMode="auto">
          <a:xfrm>
            <a:off x="1600200" y="1664732"/>
            <a:ext cx="1676400" cy="1640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BD250-58CE-D34A-BB3C-51EBD486A90A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64732"/>
            <a:ext cx="152400" cy="6212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791520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 Node Structure</a:t>
            </a:r>
          </a:p>
        </p:txBody>
      </p:sp>
      <p:sp>
        <p:nvSpPr>
          <p:cNvPr id="138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53340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Typical node</a:t>
            </a:r>
            <a:br>
              <a:rPr lang="en-US" sz="2600"/>
            </a:br>
            <a:br>
              <a:rPr lang="en-US" sz="2600"/>
            </a:br>
            <a:br>
              <a:rPr lang="en-US" sz="2600"/>
            </a:br>
            <a:endParaRPr lang="en-US" sz="2600"/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K</a:t>
            </a:r>
            <a:r>
              <a:rPr lang="en-US" sz="2200" baseline="-25000"/>
              <a:t>i</a:t>
            </a:r>
            <a:r>
              <a:rPr lang="en-US" sz="2200"/>
              <a:t> are the search-key values </a:t>
            </a:r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P</a:t>
            </a:r>
            <a:r>
              <a:rPr lang="en-US" sz="2200" baseline="-25000"/>
              <a:t>i</a:t>
            </a:r>
            <a:r>
              <a:rPr lang="en-US" sz="2200"/>
              <a:t> are pointers to children (for non-leaf nodes) or pointers to records or buckets of records (for leaf nodes).</a:t>
            </a:r>
          </a:p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The search-keys in a node are ordered </a:t>
            </a:r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r>
              <a:rPr lang="en-US" sz="2600"/>
              <a:t>		 </a:t>
            </a:r>
            <a:r>
              <a:rPr lang="en-US" sz="2600" i="1"/>
              <a:t>K</a:t>
            </a:r>
            <a:r>
              <a:rPr lang="en-US" sz="2600" baseline="-25000"/>
              <a:t>1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2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3 </a:t>
            </a:r>
            <a:r>
              <a:rPr lang="en-US" sz="2600"/>
              <a:t>&lt; </a:t>
            </a:r>
            <a:r>
              <a:rPr lang="en-US" sz="2600" i="1"/>
              <a:t>. . .</a:t>
            </a:r>
            <a:r>
              <a:rPr lang="en-US" sz="2600" baseline="-25000"/>
              <a:t>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i="1" baseline="-25000"/>
              <a:t>n–</a:t>
            </a:r>
            <a:r>
              <a:rPr lang="en-US" sz="2600" baseline="-25000"/>
              <a:t>1</a:t>
            </a: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</p:txBody>
      </p:sp>
      <p:pic>
        <p:nvPicPr>
          <p:cNvPr id="1384452" name="Picture 4"/>
          <p:cNvPicPr>
            <a:picLocks noChangeAspect="1" noChangeArrowheads="1"/>
          </p:cNvPicPr>
          <p:nvPr/>
        </p:nvPicPr>
        <p:blipFill>
          <a:blip r:embed="rId3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41232498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B+-Trees</a:t>
            </a:r>
          </a:p>
        </p:txBody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3352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/>
              <a:t>It is </a:t>
            </a:r>
            <a:r>
              <a:rPr lang="en-US" sz="2100">
                <a:solidFill>
                  <a:srgbClr val="FF0000"/>
                </a:solidFill>
              </a:rPr>
              <a:t>balanced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Every path from the root to a leaf is same length</a:t>
            </a:r>
          </a:p>
          <a:p>
            <a:pPr>
              <a:lnSpc>
                <a:spcPct val="110000"/>
              </a:lnSpc>
            </a:pPr>
            <a:endParaRPr lang="en-US" sz="210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100">
                <a:solidFill>
                  <a:srgbClr val="FF0000"/>
                </a:solidFill>
              </a:rPr>
              <a:t>Leaf</a:t>
            </a:r>
            <a:r>
              <a:rPr lang="en-US" sz="2100"/>
              <a:t> nodes (at the bottom)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1</a:t>
            </a:r>
            <a:r>
              <a:rPr lang="en-US" sz="2000" i="1"/>
              <a:t> </a:t>
            </a:r>
            <a:r>
              <a:rPr lang="en-US" sz="2000"/>
              <a:t>contains the pointers to tuple(s) with key </a:t>
            </a:r>
            <a:r>
              <a:rPr lang="en-US" sz="2000" i="1"/>
              <a:t>K</a:t>
            </a:r>
            <a:r>
              <a:rPr lang="en-US" sz="1800" i="1"/>
              <a:t>1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n</a:t>
            </a:r>
            <a:r>
              <a:rPr lang="en-US" sz="2000" i="1"/>
              <a:t> </a:t>
            </a:r>
            <a:r>
              <a:rPr lang="en-US" sz="2000"/>
              <a:t>is a pointer to the</a:t>
            </a:r>
            <a:r>
              <a:rPr lang="en-US" sz="2000" i="1"/>
              <a:t> next </a:t>
            </a:r>
            <a:r>
              <a:rPr lang="en-US" sz="2000"/>
              <a:t>leaf node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Must contain at least n/2 entries</a:t>
            </a:r>
          </a:p>
        </p:txBody>
      </p:sp>
      <p:pic>
        <p:nvPicPr>
          <p:cNvPr id="1377284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914400" y="56388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231403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</a:t>
            </a:r>
          </a:p>
        </p:txBody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2100">
                <a:solidFill>
                  <a:srgbClr val="FF0000"/>
                </a:solidFill>
              </a:rPr>
              <a:t>Interior</a:t>
            </a:r>
            <a:r>
              <a:rPr lang="en-US" sz="2100"/>
              <a:t> nodes</a:t>
            </a:r>
          </a:p>
          <a:p>
            <a:pPr>
              <a:lnSpc>
                <a:spcPct val="140000"/>
              </a:lnSpc>
            </a:pPr>
            <a:endParaRPr lang="en-US" sz="2100"/>
          </a:p>
          <a:p>
            <a:pPr>
              <a:lnSpc>
                <a:spcPct val="140000"/>
              </a:lnSpc>
            </a:pPr>
            <a:endParaRPr lang="en-US" sz="2100"/>
          </a:p>
          <a:p>
            <a:pPr lvl="1">
              <a:lnSpc>
                <a:spcPct val="140000"/>
              </a:lnSpc>
            </a:pPr>
            <a:r>
              <a:rPr lang="en-US" sz="2000"/>
              <a:t>All tuples in the subtree pointed to by </a:t>
            </a:r>
            <a:r>
              <a:rPr lang="en-US" sz="2000" i="1"/>
              <a:t>P1, </a:t>
            </a:r>
            <a:r>
              <a:rPr lang="en-US" sz="2000"/>
              <a:t>have search key &lt; </a:t>
            </a:r>
            <a:r>
              <a:rPr lang="en-US" sz="2000" i="1"/>
              <a:t>K1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To find a tuple with key </a:t>
            </a:r>
            <a:r>
              <a:rPr lang="en-US" sz="2000" i="1"/>
              <a:t>K1’ &lt; K1, </a:t>
            </a:r>
            <a:r>
              <a:rPr lang="en-US" sz="2000"/>
              <a:t>follow </a:t>
            </a:r>
            <a:r>
              <a:rPr lang="en-US" sz="2000" i="1"/>
              <a:t>P1</a:t>
            </a:r>
          </a:p>
          <a:p>
            <a:pPr lvl="1">
              <a:lnSpc>
                <a:spcPct val="14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Finally, search keys in the tuples contained in the subtree pointed to by </a:t>
            </a:r>
            <a:r>
              <a:rPr lang="en-US" sz="2000" i="1"/>
              <a:t>P</a:t>
            </a:r>
            <a:r>
              <a:rPr lang="en-US" sz="1700" i="1"/>
              <a:t>n</a:t>
            </a:r>
            <a:r>
              <a:rPr lang="en-US" sz="2000" i="1"/>
              <a:t>, </a:t>
            </a:r>
            <a:r>
              <a:rPr lang="en-US" sz="2000"/>
              <a:t>are all larger than </a:t>
            </a:r>
            <a:r>
              <a:rPr lang="en-US" sz="2000" i="1"/>
              <a:t>K</a:t>
            </a:r>
            <a:r>
              <a:rPr lang="en-US" sz="1700" i="1"/>
              <a:t>n-1</a:t>
            </a:r>
          </a:p>
          <a:p>
            <a:pPr lvl="1">
              <a:lnSpc>
                <a:spcPct val="140000"/>
              </a:lnSpc>
            </a:pPr>
            <a:r>
              <a:rPr lang="en-US" sz="2100"/>
              <a:t>Must contain at least n/2 entries (unless root)</a:t>
            </a:r>
          </a:p>
        </p:txBody>
      </p:sp>
      <p:pic>
        <p:nvPicPr>
          <p:cNvPr id="1380356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83237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B+-Trees - Searching</a:t>
            </a:r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z="2200"/>
              <a:t>How to search ?</a:t>
            </a:r>
          </a:p>
          <a:p>
            <a:pPr lvl="1"/>
            <a:r>
              <a:rPr lang="en-US" sz="2000"/>
              <a:t>Follow the pointers</a:t>
            </a:r>
          </a:p>
          <a:p>
            <a:pPr>
              <a:lnSpc>
                <a:spcPct val="140000"/>
              </a:lnSpc>
            </a:pPr>
            <a:r>
              <a:rPr lang="en-US" sz="2200"/>
              <a:t>Logarithmic</a:t>
            </a:r>
          </a:p>
          <a:p>
            <a:pPr lvl="1"/>
            <a:r>
              <a:rPr lang="en-US" sz="2000" i="1"/>
              <a:t>log</a:t>
            </a:r>
            <a:r>
              <a:rPr lang="en-US" sz="2000" i="1" baseline="-25000"/>
              <a:t>B/2</a:t>
            </a:r>
            <a:r>
              <a:rPr lang="en-US" sz="2000" i="1"/>
              <a:t>(N), </a:t>
            </a:r>
            <a:r>
              <a:rPr lang="en-US" sz="2000"/>
              <a:t>where </a:t>
            </a:r>
            <a:r>
              <a:rPr lang="en-US" sz="2000" i="1"/>
              <a:t>B = Number of entries per block</a:t>
            </a:r>
          </a:p>
          <a:p>
            <a:pPr lvl="1"/>
            <a:r>
              <a:rPr lang="en-US" sz="2000" i="1"/>
              <a:t>B </a:t>
            </a:r>
            <a:r>
              <a:rPr lang="en-US" sz="2000"/>
              <a:t>is also called the order of the B+-Tree Index</a:t>
            </a:r>
          </a:p>
          <a:p>
            <a:pPr lvl="2"/>
            <a:r>
              <a:rPr lang="en-US" sz="1900"/>
              <a:t>Typically 100 or so</a:t>
            </a:r>
          </a:p>
          <a:p>
            <a:pPr>
              <a:lnSpc>
                <a:spcPct val="140000"/>
              </a:lnSpc>
            </a:pPr>
            <a:r>
              <a:rPr lang="en-US" sz="2200"/>
              <a:t>If a relation contains1,000,000,000 entries, takes only 4 random accesses</a:t>
            </a:r>
          </a:p>
          <a:p>
            <a:pPr>
              <a:lnSpc>
                <a:spcPct val="140000"/>
              </a:lnSpc>
            </a:pPr>
            <a:r>
              <a:rPr lang="en-US" sz="2200"/>
              <a:t>The top levels are typically in memory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So only requires 1 or 2 random accesses per request</a:t>
            </a:r>
          </a:p>
        </p:txBody>
      </p:sp>
    </p:spTree>
    <p:extLst>
      <p:ext uri="{BB962C8B-B14F-4D97-AF65-F5344CB8AC3E}">
        <p14:creationId xmlns:p14="http://schemas.microsoft.com/office/powerpoint/2010/main" val="20298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330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86A2D-8747-B548-ACA4-731A7D97B662}"/>
              </a:ext>
            </a:extLst>
          </p:cNvPr>
          <p:cNvSpPr txBox="1"/>
          <p:nvPr/>
        </p:nvSpPr>
        <p:spPr>
          <a:xfrm>
            <a:off x="152400" y="6298525"/>
            <a:ext cx="821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If this were a “primary” index, then not all ”keys” are present in the index</a:t>
            </a:r>
          </a:p>
        </p:txBody>
      </p:sp>
    </p:spTree>
    <p:extLst>
      <p:ext uri="{BB962C8B-B14F-4D97-AF65-F5344CB8AC3E}">
        <p14:creationId xmlns:p14="http://schemas.microsoft.com/office/powerpoint/2010/main" val="1240774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147609674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595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59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B+ Trees in Practice</a:t>
            </a:r>
          </a:p>
        </p:txBody>
      </p:sp>
      <p:sp>
        <p:nvSpPr>
          <p:cNvPr id="140595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sz="2600"/>
              <a:t>Typical order: 100.  Typical fill-factor: 67%.</a:t>
            </a:r>
          </a:p>
          <a:p>
            <a:pPr lvl="1"/>
            <a:r>
              <a:rPr lang="en-US" sz="2200"/>
              <a:t>average fanout = 133</a:t>
            </a:r>
          </a:p>
          <a:p>
            <a:r>
              <a:rPr lang="en-US" sz="2600"/>
              <a:t>Typical capacities:</a:t>
            </a:r>
          </a:p>
          <a:p>
            <a:pPr lvl="1"/>
            <a:r>
              <a:rPr lang="en-US" sz="2200"/>
              <a:t>Height 3: 133</a:t>
            </a:r>
            <a:r>
              <a:rPr lang="en-US" sz="2200" baseline="30000"/>
              <a:t>3</a:t>
            </a:r>
            <a:r>
              <a:rPr lang="en-US" sz="2200"/>
              <a:t> =     2,352,637 entries</a:t>
            </a:r>
          </a:p>
          <a:p>
            <a:pPr lvl="1"/>
            <a:r>
              <a:rPr lang="en-US" sz="2200"/>
              <a:t>Height 4: 133</a:t>
            </a:r>
            <a:r>
              <a:rPr lang="en-US" sz="2200" baseline="30000"/>
              <a:t>4</a:t>
            </a:r>
            <a:r>
              <a:rPr lang="en-US" sz="2200"/>
              <a:t> = 312,900,700 entries</a:t>
            </a:r>
          </a:p>
          <a:p>
            <a:r>
              <a:rPr lang="en-US" sz="2600"/>
              <a:t>Can often hold top levels in buffer pool:</a:t>
            </a:r>
          </a:p>
          <a:p>
            <a:pPr lvl="1"/>
            <a:r>
              <a:rPr lang="en-US" sz="2200"/>
              <a:t>Level 1 =           1 page  =     8 Kbytes</a:t>
            </a:r>
          </a:p>
          <a:p>
            <a:pPr lvl="1"/>
            <a:r>
              <a:rPr lang="en-US" sz="2200"/>
              <a:t>Level 2 =      133 pages =     1 Mbyte</a:t>
            </a:r>
          </a:p>
          <a:p>
            <a:pPr lvl="1"/>
            <a:r>
              <a:rPr lang="en-US" sz="2200"/>
              <a:t>Level 3 = 17,689 pages = 133 MBytes       </a:t>
            </a:r>
          </a:p>
        </p:txBody>
      </p:sp>
    </p:spTree>
    <p:extLst>
      <p:ext uri="{BB962C8B-B14F-4D97-AF65-F5344CB8AC3E}">
        <p14:creationId xmlns:p14="http://schemas.microsoft.com/office/powerpoint/2010/main" val="3347797283"/>
      </p:ext>
    </p:extLst>
  </p:cSld>
  <p:clrMapOvr>
    <a:masterClrMapping/>
  </p:clrMapOvr>
  <p:transition/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B+-Trees: Inserts</a:t>
            </a:r>
          </a:p>
        </p:txBody>
      </p:sp>
    </p:spTree>
    <p:extLst>
      <p:ext uri="{BB962C8B-B14F-4D97-AF65-F5344CB8AC3E}">
        <p14:creationId xmlns:p14="http://schemas.microsoft.com/office/powerpoint/2010/main" val="125496236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11.3.3.1 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insert a new entry in the index while keeping it balanced and satisfying half-full guarantees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B+-Trees: Inserts</a:t>
            </a:r>
          </a:p>
        </p:txBody>
      </p:sp>
    </p:spTree>
    <p:extLst>
      <p:ext uri="{BB962C8B-B14F-4D97-AF65-F5344CB8AC3E}">
        <p14:creationId xmlns:p14="http://schemas.microsoft.com/office/powerpoint/2010/main" val="395839494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Tuple Insertion</a:t>
            </a:r>
          </a:p>
        </p:txBody>
      </p:sp>
      <p:sp>
        <p:nvSpPr>
          <p:cNvPr id="137831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/>
              <a:t>Find the leaf node where the search key should go</a:t>
            </a:r>
          </a:p>
          <a:p>
            <a:pPr>
              <a:lnSpc>
                <a:spcPct val="110000"/>
              </a:lnSpc>
            </a:pPr>
            <a:r>
              <a:rPr lang="en-US" sz="2600"/>
              <a:t>If already present 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Insert record in the file. Update the bucket if necessary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This would be needed for secondary indexes</a:t>
            </a:r>
          </a:p>
          <a:p>
            <a:pPr>
              <a:lnSpc>
                <a:spcPct val="110000"/>
              </a:lnSpc>
            </a:pPr>
            <a:r>
              <a:rPr lang="en-US" sz="2600"/>
              <a:t>If not present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Insert the record in the file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Adjust the index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Add a new </a:t>
            </a:r>
            <a:r>
              <a:rPr lang="en-US" sz="2100" i="1"/>
              <a:t>(Ki, Pi)</a:t>
            </a:r>
            <a:r>
              <a:rPr lang="en-US" sz="2100"/>
              <a:t> pair to the leaf node 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Recall the keys in the nodes are sorted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What if there is no space ?</a:t>
            </a:r>
          </a:p>
        </p:txBody>
      </p:sp>
    </p:spTree>
    <p:extLst>
      <p:ext uri="{BB962C8B-B14F-4D97-AF65-F5344CB8AC3E}">
        <p14:creationId xmlns:p14="http://schemas.microsoft.com/office/powerpoint/2010/main" val="184767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8312" grpId="0" build="p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FD693-F80A-0D4B-A9C5-8346E024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609600"/>
            <a:ext cx="9911640" cy="24383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C2B523-1F4B-7F43-9FA1-13409A369833}"/>
              </a:ext>
            </a:extLst>
          </p:cNvPr>
          <p:cNvSpPr/>
          <p:nvPr/>
        </p:nvSpPr>
        <p:spPr bwMode="auto">
          <a:xfrm>
            <a:off x="4876800" y="22098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80017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Tuple Insertion</a:t>
            </a:r>
          </a:p>
        </p:txBody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Splitting a node</a:t>
            </a:r>
          </a:p>
          <a:p>
            <a:pPr lvl="1">
              <a:lnSpc>
                <a:spcPct val="110000"/>
              </a:lnSpc>
            </a:pPr>
            <a:r>
              <a:rPr lang="en-US"/>
              <a:t>Node has too many key-pointer pairs</a:t>
            </a:r>
          </a:p>
          <a:p>
            <a:pPr lvl="2">
              <a:lnSpc>
                <a:spcPct val="110000"/>
              </a:lnSpc>
            </a:pPr>
            <a:r>
              <a:rPr lang="en-US"/>
              <a:t>Needs to store </a:t>
            </a:r>
            <a:r>
              <a:rPr lang="en-US" i="1"/>
              <a:t>n, </a:t>
            </a:r>
            <a:r>
              <a:rPr lang="en-US"/>
              <a:t>only has space for </a:t>
            </a:r>
            <a:r>
              <a:rPr lang="en-US" i="1"/>
              <a:t>n-1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Split the node into two nodes</a:t>
            </a:r>
          </a:p>
          <a:p>
            <a:pPr lvl="2">
              <a:lnSpc>
                <a:spcPct val="110000"/>
              </a:lnSpc>
            </a:pPr>
            <a:r>
              <a:rPr lang="en-US"/>
              <a:t>Put about half in each</a:t>
            </a:r>
          </a:p>
          <a:p>
            <a:pPr lvl="1">
              <a:lnSpc>
                <a:spcPct val="110000"/>
              </a:lnSpc>
            </a:pPr>
            <a:r>
              <a:rPr lang="en-US"/>
              <a:t>Recursively go up the tree</a:t>
            </a:r>
          </a:p>
          <a:p>
            <a:pPr lvl="2">
              <a:lnSpc>
                <a:spcPct val="110000"/>
              </a:lnSpc>
            </a:pPr>
            <a:r>
              <a:rPr lang="en-US"/>
              <a:t>May result in splitting all the way to the root</a:t>
            </a:r>
          </a:p>
          <a:p>
            <a:pPr lvl="2">
              <a:lnSpc>
                <a:spcPct val="110000"/>
              </a:lnSpc>
            </a:pPr>
            <a:r>
              <a:rPr lang="en-US"/>
              <a:t>In fact, may end up adding a </a:t>
            </a:r>
            <a:r>
              <a:rPr lang="en-US" i="1"/>
              <a:t>level </a:t>
            </a:r>
            <a:r>
              <a:rPr lang="en-US"/>
              <a:t>to the tree</a:t>
            </a:r>
          </a:p>
          <a:p>
            <a:pPr lvl="1">
              <a:lnSpc>
                <a:spcPct val="110000"/>
              </a:lnSpc>
            </a:pPr>
            <a:r>
              <a:rPr lang="en-US"/>
              <a:t>Pseudocode in the book !!</a:t>
            </a:r>
          </a:p>
        </p:txBody>
      </p:sp>
    </p:spTree>
    <p:extLst>
      <p:ext uri="{BB962C8B-B14F-4D97-AF65-F5344CB8AC3E}">
        <p14:creationId xmlns:p14="http://schemas.microsoft.com/office/powerpoint/2010/main" val="342084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FD693-F80A-0D4B-A9C5-8346E024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609600"/>
            <a:ext cx="9911640" cy="2438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0" y="3682998"/>
            <a:ext cx="9661370" cy="32512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C2B523-1F4B-7F43-9FA1-13409A369833}"/>
              </a:ext>
            </a:extLst>
          </p:cNvPr>
          <p:cNvSpPr/>
          <p:nvPr/>
        </p:nvSpPr>
        <p:spPr bwMode="auto">
          <a:xfrm>
            <a:off x="0" y="21336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2E0E23-34BD-D84B-B13F-1BE743A851BB}"/>
              </a:ext>
            </a:extLst>
          </p:cNvPr>
          <p:cNvSpPr/>
          <p:nvPr/>
        </p:nvSpPr>
        <p:spPr bwMode="auto">
          <a:xfrm>
            <a:off x="0" y="5486400"/>
            <a:ext cx="34290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39C65-CC9C-194B-8677-E013170F8E20}"/>
              </a:ext>
            </a:extLst>
          </p:cNvPr>
          <p:cNvSpPr/>
          <p:nvPr/>
        </p:nvSpPr>
        <p:spPr bwMode="auto">
          <a:xfrm>
            <a:off x="1752600" y="4495800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14025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B25EE-D065-C240-A0C0-FD323388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939" y="3581400"/>
            <a:ext cx="9904224" cy="3086099"/>
          </a:xfrm>
          <a:prstGeom prst="rect">
            <a:avLst/>
          </a:prstGeom>
        </p:spPr>
      </p:pic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69"/>
          <a:stretch/>
        </p:blipFill>
        <p:spPr>
          <a:xfrm>
            <a:off x="-258685" y="304800"/>
            <a:ext cx="9661370" cy="2667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A7FF14-FFB2-6141-9674-6AECB9C6A94F}"/>
              </a:ext>
            </a:extLst>
          </p:cNvPr>
          <p:cNvSpPr/>
          <p:nvPr/>
        </p:nvSpPr>
        <p:spPr bwMode="auto">
          <a:xfrm>
            <a:off x="4051300" y="2159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C8A77F-50A5-354B-8027-9E554A265CE7}"/>
              </a:ext>
            </a:extLst>
          </p:cNvPr>
          <p:cNvSpPr/>
          <p:nvPr/>
        </p:nvSpPr>
        <p:spPr bwMode="auto">
          <a:xfrm>
            <a:off x="3657600" y="5410200"/>
            <a:ext cx="29718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E3C2C3-411E-B347-861C-02EDF56683DB}"/>
              </a:ext>
            </a:extLst>
          </p:cNvPr>
          <p:cNvSpPr/>
          <p:nvPr/>
        </p:nvSpPr>
        <p:spPr bwMode="auto">
          <a:xfrm>
            <a:off x="1600200" y="4419600"/>
            <a:ext cx="41910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94496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</a:t>
            </a:r>
            <a:r>
              <a:rPr lang="en-US" sz="3200" dirty="0" err="1"/>
              <a:t>B+Tree</a:t>
            </a:r>
            <a:r>
              <a:rPr lang="en-US" sz="3200" dirty="0"/>
              <a:t> Insertion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9159543" cy="281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565" y="1371600"/>
            <a:ext cx="2162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INITIAL TREE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486400"/>
            <a:ext cx="7420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Next slides show the insertion of (125) into this tree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According to the Algorithm in Figure 12.13, Page 495</a:t>
            </a:r>
          </a:p>
        </p:txBody>
      </p:sp>
    </p:spTree>
    <p:extLst>
      <p:ext uri="{BB962C8B-B14F-4D97-AF65-F5344CB8AC3E}">
        <p14:creationId xmlns:p14="http://schemas.microsoft.com/office/powerpoint/2010/main" val="228252834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3946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1: Split L to create L’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091535"/>
            <a:ext cx="8170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 the lowest value in L’ (130) upward into the parent 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663700"/>
            <a:ext cx="8981801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46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Keys as a mechanism to uniquely identify tuples in a relation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Super key vs Candidate key vs Primary key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Foreign keys and Referential Integrity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identify keys of a relation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Model: Keys</a:t>
            </a:r>
          </a:p>
        </p:txBody>
      </p:sp>
    </p:spTree>
    <p:extLst>
      <p:ext uri="{BB962C8B-B14F-4D97-AF65-F5344CB8AC3E}">
        <p14:creationId xmlns:p14="http://schemas.microsoft.com/office/powerpoint/2010/main" val="4030295178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777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2: Insert (130) into P by creating a temp node 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0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9622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7195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3: Create P’; distribute from T into P and P’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715000"/>
            <a:ext cx="8617989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New P has only 1 key, but two pointers so it is OKAY.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follows the last 4 lines of Figure 12.13 (note that “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= 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K’’ = 130. Insert upward into the root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2528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205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7145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4: Insert (130) into the parent (R); create R’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96335"/>
            <a:ext cx="9120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Once again following the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insert_in_parent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 procedure, K’’ = 1000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752600"/>
            <a:ext cx="10909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97377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3878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5: Create a new root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2057400"/>
            <a:ext cx="109093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283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B+-Trees: Deletions</a:t>
            </a:r>
          </a:p>
        </p:txBody>
      </p:sp>
    </p:spTree>
    <p:extLst>
      <p:ext uri="{BB962C8B-B14F-4D97-AF65-F5344CB8AC3E}">
        <p14:creationId xmlns:p14="http://schemas.microsoft.com/office/powerpoint/2010/main" val="167416579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11.3.3.2 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delete an existing entry in the index while keeping it balanced and satisfying half-full guarantees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B+-Trees: Deletions</a:t>
            </a:r>
          </a:p>
        </p:txBody>
      </p:sp>
    </p:spTree>
    <p:extLst>
      <p:ext uri="{BB962C8B-B14F-4D97-AF65-F5344CB8AC3E}">
        <p14:creationId xmlns:p14="http://schemas.microsoft.com/office/powerpoint/2010/main" val="348997138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Updates on B</a:t>
            </a:r>
            <a:r>
              <a:rPr lang="en-US" baseline="30000"/>
              <a:t>+</a:t>
            </a:r>
            <a:r>
              <a:rPr lang="en-US"/>
              <a:t>-Trees: Deletion</a:t>
            </a:r>
          </a:p>
        </p:txBody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183563" cy="4884738"/>
          </a:xfrm>
        </p:spPr>
        <p:txBody>
          <a:bodyPr/>
          <a:lstStyle/>
          <a:p>
            <a:pPr marL="571500" indent="-571500">
              <a:lnSpc>
                <a:spcPct val="110000"/>
              </a:lnSpc>
            </a:pPr>
            <a:r>
              <a:rPr lang="en-US" sz="2000"/>
              <a:t>Find the record, delete it.</a:t>
            </a:r>
          </a:p>
          <a:p>
            <a:pPr marL="571500" indent="-571500">
              <a:lnSpc>
                <a:spcPct val="110000"/>
              </a:lnSpc>
            </a:pPr>
            <a:r>
              <a:rPr lang="en-US" sz="2000"/>
              <a:t>Remove the corresponding (search-key, pointer) pair from a leaf node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Note that there might be another tuple with the same search-key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In that case, this is not needed</a:t>
            </a:r>
          </a:p>
          <a:p>
            <a:pPr marL="571500" indent="-571500">
              <a:lnSpc>
                <a:spcPct val="110000"/>
              </a:lnSpc>
            </a:pPr>
            <a:r>
              <a:rPr lang="en-US" sz="2000"/>
              <a:t>Issue: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The leaf node now may contain too few entries</a:t>
            </a:r>
          </a:p>
          <a:p>
            <a:pPr marL="1131888" lvl="2" indent="-438150">
              <a:lnSpc>
                <a:spcPct val="110000"/>
              </a:lnSpc>
            </a:pPr>
            <a:r>
              <a:rPr lang="en-US" sz="1700"/>
              <a:t>Why do we care ?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Solution:</a:t>
            </a:r>
          </a:p>
          <a:p>
            <a:pPr marL="1131888" lvl="2" indent="-438150">
              <a:lnSpc>
                <a:spcPct val="110000"/>
              </a:lnSpc>
              <a:buFont typeface="Wingdings" charset="2"/>
              <a:buAutoNum type="arabicPeriod"/>
            </a:pPr>
            <a:r>
              <a:rPr lang="en-US" sz="1700"/>
              <a:t>See if you can borrow some entries from a sibling</a:t>
            </a:r>
          </a:p>
          <a:p>
            <a:pPr marL="1131888" lvl="2" indent="-438150">
              <a:lnSpc>
                <a:spcPct val="110000"/>
              </a:lnSpc>
              <a:buFont typeface="Wingdings" charset="2"/>
              <a:buAutoNum type="arabicPeriod"/>
            </a:pPr>
            <a:r>
              <a:rPr lang="en-US" sz="1700"/>
              <a:t>If all the siblings are also just barely full, then </a:t>
            </a:r>
            <a:r>
              <a:rPr lang="en-US" sz="1700" i="1"/>
              <a:t>merge (opposite of split)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May end up merging all the way to the root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In fact, may reduce the height of the tree by one</a:t>
            </a:r>
          </a:p>
        </p:txBody>
      </p:sp>
    </p:spTree>
    <p:extLst>
      <p:ext uri="{BB962C8B-B14F-4D97-AF65-F5344CB8AC3E}">
        <p14:creationId xmlns:p14="http://schemas.microsoft.com/office/powerpoint/2010/main" val="285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C6DA6B-33D6-CE47-AB87-974409752C91}"/>
              </a:ext>
            </a:extLst>
          </p:cNvPr>
          <p:cNvSpPr/>
          <p:nvPr/>
        </p:nvSpPr>
        <p:spPr bwMode="auto">
          <a:xfrm>
            <a:off x="4343400" y="25146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694B8-BD60-6140-A605-44CE35AE158F}"/>
              </a:ext>
            </a:extLst>
          </p:cNvPr>
          <p:cNvSpPr txBox="1"/>
          <p:nvPr/>
        </p:nvSpPr>
        <p:spPr>
          <a:xfrm>
            <a:off x="71015" y="40386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“Katz” – No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BF921-B740-804A-8E4B-53DB1442BF91}"/>
              </a:ext>
            </a:extLst>
          </p:cNvPr>
          <p:cNvSpPr txBox="1"/>
          <p:nvPr/>
        </p:nvSpPr>
        <p:spPr>
          <a:xfrm>
            <a:off x="71015" y="4876800"/>
            <a:ext cx="869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“Gold” – Just delete from the leaf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Gold can stay in the “interior” node – no need to delete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The purpose of the search keys in the interior nodes is to “direct” searches</a:t>
            </a:r>
          </a:p>
        </p:txBody>
      </p:sp>
    </p:spTree>
    <p:extLst>
      <p:ext uri="{BB962C8B-B14F-4D97-AF65-F5344CB8AC3E}">
        <p14:creationId xmlns:p14="http://schemas.microsoft.com/office/powerpoint/2010/main" val="92242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C6DA6B-33D6-CE47-AB87-974409752C91}"/>
              </a:ext>
            </a:extLst>
          </p:cNvPr>
          <p:cNvSpPr/>
          <p:nvPr/>
        </p:nvSpPr>
        <p:spPr bwMode="auto">
          <a:xfrm>
            <a:off x="1562100" y="15621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694B8-BD60-6140-A605-44CE35AE158F}"/>
              </a:ext>
            </a:extLst>
          </p:cNvPr>
          <p:cNvSpPr txBox="1"/>
          <p:nvPr/>
        </p:nvSpPr>
        <p:spPr>
          <a:xfrm>
            <a:off x="71015" y="4038600"/>
            <a:ext cx="7571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“Brandt”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The first leaf node becomes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underful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Merge with the next node, and modify Parent appropriately.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Merged leaf node: Adams,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Califieri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Crick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Updated parent node: Einstein, Gold (one fewer entry)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131E18-7509-B540-9D66-A869824E2145}"/>
              </a:ext>
            </a:extLst>
          </p:cNvPr>
          <p:cNvSpPr/>
          <p:nvPr/>
        </p:nvSpPr>
        <p:spPr bwMode="auto">
          <a:xfrm>
            <a:off x="-381000" y="25908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21789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8934063-6195-9C4A-90AF-2DA2443E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73113"/>
            <a:ext cx="7815174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91CF7D1E-B744-0744-A595-8B60E1DD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3226728"/>
            <a:ext cx="557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Before and after deleting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Singh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Wu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874D5F4-FF11-E744-BEB4-48495DAE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93369"/>
            <a:ext cx="77514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3DE8AAF-4973-0E4D-A571-8C37F9F36A44}"/>
              </a:ext>
            </a:extLst>
          </p:cNvPr>
          <p:cNvSpPr/>
          <p:nvPr/>
        </p:nvSpPr>
        <p:spPr bwMode="auto">
          <a:xfrm>
            <a:off x="5257800" y="5715000"/>
            <a:ext cx="3352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DB5FF-F3E6-4643-A887-10757913A0CB}"/>
              </a:ext>
            </a:extLst>
          </p:cNvPr>
          <p:cNvSpPr/>
          <p:nvPr/>
        </p:nvSpPr>
        <p:spPr bwMode="auto">
          <a:xfrm>
            <a:off x="4953000" y="4622261"/>
            <a:ext cx="1828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6248400" y="2404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37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Text Box 2"/>
          <p:cNvSpPr txBox="1">
            <a:spLocks noChangeArrowheads="1"/>
          </p:cNvSpPr>
          <p:nvPr/>
        </p:nvSpPr>
        <p:spPr bwMode="auto">
          <a:xfrm>
            <a:off x="609600" y="1673225"/>
            <a:ext cx="8229600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Before = “Network Data Model” (Cobol as DDL, DML)</a:t>
            </a:r>
          </a:p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Very contentious:  Database Wars (Charlie Bachman vs. Ted Codd)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288925" y="1106488"/>
            <a:ext cx="6861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Introduced by Ted Codd (late 60’s – early 70’s)</a:t>
            </a:r>
            <a:endParaRPr lang="en-US" b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0" name="Text Box 4"/>
          <p:cNvSpPr txBox="1">
            <a:spLocks noChangeArrowheads="1"/>
          </p:cNvSpPr>
          <p:nvPr/>
        </p:nvSpPr>
        <p:spPr bwMode="auto">
          <a:xfrm>
            <a:off x="876300" y="3006725"/>
            <a:ext cx="709612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Separation of logical, physical data models (data independence)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Declarative query languages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Formal semantics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Query optimization (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key to commercial success)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1" name="Text Box 5"/>
          <p:cNvSpPr txBox="1">
            <a:spLocks noChangeArrowheads="1"/>
          </p:cNvSpPr>
          <p:nvPr/>
        </p:nvSpPr>
        <p:spPr bwMode="auto">
          <a:xfrm>
            <a:off x="288925" y="2490788"/>
            <a:ext cx="5213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Relational data model contributes:</a:t>
            </a:r>
          </a:p>
        </p:txBody>
      </p:sp>
      <p:sp>
        <p:nvSpPr>
          <p:cNvPr id="715782" name="Text Box 6"/>
          <p:cNvSpPr txBox="1">
            <a:spLocks noChangeArrowheads="1"/>
          </p:cNvSpPr>
          <p:nvPr/>
        </p:nvSpPr>
        <p:spPr bwMode="auto">
          <a:xfrm>
            <a:off x="876300" y="5089525"/>
            <a:ext cx="43529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Ingres 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  CA 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Postgres  Illustra  Informix  IBM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System R  Oracle, DB2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3" name="Text Box 7"/>
          <p:cNvSpPr txBox="1">
            <a:spLocks noChangeArrowheads="1"/>
          </p:cNvSpPr>
          <p:nvPr/>
        </p:nvSpPr>
        <p:spPr bwMode="auto">
          <a:xfrm>
            <a:off x="288925" y="4586288"/>
            <a:ext cx="2309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 prototypes:</a:t>
            </a:r>
          </a:p>
        </p:txBody>
      </p:sp>
      <p:sp>
        <p:nvSpPr>
          <p:cNvPr id="71578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Relational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0" grpId="0" build="p"/>
      <p:bldP spid="71578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Let K </a:t>
            </a:r>
            <a:r>
              <a:rPr lang="en-US" dirty="0">
                <a:sym typeface="Symbol" charset="2"/>
              </a:rPr>
              <a:t> 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K is a </a:t>
            </a:r>
            <a:r>
              <a:rPr lang="en-US" b="1" dirty="0" err="1">
                <a:solidFill>
                  <a:srgbClr val="FF0000"/>
                </a:solidFill>
                <a:sym typeface="Symbol" charset="2"/>
              </a:rPr>
              <a:t>superkey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of R if values for K are sufficient to identify a unique tuple of any possible relation r(R) 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and {</a:t>
            </a:r>
            <a:r>
              <a:rPr lang="en-US" i="1" dirty="0" err="1">
                <a:sym typeface="Symbol" charset="2"/>
              </a:rPr>
              <a:t>ID,name</a:t>
            </a:r>
            <a:r>
              <a:rPr lang="en-US" i="1" dirty="0">
                <a:sym typeface="Symbol" charset="2"/>
              </a:rPr>
              <a:t>} are both </a:t>
            </a:r>
            <a:r>
              <a:rPr lang="en-US" i="1" dirty="0" err="1">
                <a:sym typeface="Symbol" charset="2"/>
              </a:rPr>
              <a:t>superkeys</a:t>
            </a:r>
            <a:r>
              <a:rPr lang="en-US" i="1" dirty="0">
                <a:sym typeface="Symbol" charset="2"/>
              </a:rPr>
              <a:t> of instructor.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 K is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a candidate key </a:t>
            </a:r>
            <a:r>
              <a:rPr lang="en-US" dirty="0">
                <a:sym typeface="Symbol" charset="2"/>
              </a:rPr>
              <a:t>if K is </a:t>
            </a:r>
            <a:r>
              <a:rPr lang="en-US" dirty="0">
                <a:solidFill>
                  <a:srgbClr val="FF0000"/>
                </a:solidFill>
                <a:sym typeface="Symbol" charset="2"/>
              </a:rPr>
              <a:t>minimal</a:t>
            </a:r>
            <a:r>
              <a:rPr lang="en-US" dirty="0">
                <a:solidFill>
                  <a:srgbClr val="DA1F28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(i.e., no subset of it is a </a:t>
            </a: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is a candidate key for Instructor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One of the candidate keys is selected to be the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primary key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ym typeface="Symbol" charset="2"/>
              </a:rPr>
              <a:t>Typically one that is small and immutable (doesn’t change often)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Primary key typically highlighted (e.g., underlined) </a:t>
            </a: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386085640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D4626-E42E-5449-B49C-A87631E6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7551"/>
            <a:ext cx="9156700" cy="3150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7317848" y="25146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E7EC05-D85A-984A-8CC5-BA8037F6C52C}"/>
              </a:ext>
            </a:extLst>
          </p:cNvPr>
          <p:cNvSpPr/>
          <p:nvPr/>
        </p:nvSpPr>
        <p:spPr bwMode="auto">
          <a:xfrm>
            <a:off x="5638800" y="5638800"/>
            <a:ext cx="3352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4F45BC-4E7E-C844-9AEC-0032453F4A45}"/>
              </a:ext>
            </a:extLst>
          </p:cNvPr>
          <p:cNvSpPr/>
          <p:nvPr/>
        </p:nvSpPr>
        <p:spPr bwMode="auto">
          <a:xfrm>
            <a:off x="3657600" y="3535364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29AF43-5C3F-5747-AB51-4644886B2D9B}"/>
              </a:ext>
            </a:extLst>
          </p:cNvPr>
          <p:cNvSpPr/>
          <p:nvPr/>
        </p:nvSpPr>
        <p:spPr bwMode="auto">
          <a:xfrm>
            <a:off x="2209800" y="4449763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5F8A95-FA69-F04E-887D-29D352ED4090}"/>
              </a:ext>
            </a:extLst>
          </p:cNvPr>
          <p:cNvSpPr/>
          <p:nvPr/>
        </p:nvSpPr>
        <p:spPr bwMode="auto">
          <a:xfrm>
            <a:off x="5257800" y="4419600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7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E93543F-59DC-A84C-909D-AC453FFA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888151"/>
            <a:ext cx="7832724" cy="217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4685071" y="2548223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6C75DBE-D338-B442-8F68-851973F4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38" y="3657600"/>
            <a:ext cx="8089900" cy="1525588"/>
          </a:xfrm>
        </p:spPr>
        <p:txBody>
          <a:bodyPr/>
          <a:lstStyle/>
          <a:p>
            <a:pPr>
              <a:lnSpc>
                <a:spcPct val="90000"/>
              </a:lnSpc>
              <a:buSzPct val="100000"/>
            </a:pPr>
            <a:r>
              <a:rPr lang="en-US" altLang="en-US" sz="1600" dirty="0"/>
              <a:t>Rightmost two leaves merged into a single one: (Katz, Kim, Mozart) </a:t>
            </a:r>
            <a:endParaRPr lang="en-IN" altLang="en-US" sz="1600" dirty="0"/>
          </a:p>
          <a:p>
            <a:pPr>
              <a:lnSpc>
                <a:spcPct val="90000"/>
              </a:lnSpc>
              <a:buSzPct val="100000"/>
            </a:pPr>
            <a:r>
              <a:rPr lang="en-IN" altLang="en-US" sz="1600" dirty="0"/>
              <a:t>Need to remove a pointer from parent node (Kim), which also becomes </a:t>
            </a:r>
            <a:r>
              <a:rPr lang="en-IN" altLang="en-US" sz="1600" dirty="0" err="1"/>
              <a:t>underful</a:t>
            </a:r>
            <a:r>
              <a:rPr lang="en-IN" altLang="en-US" sz="1600" dirty="0"/>
              <a:t> and merged with its sibling (</a:t>
            </a:r>
            <a:r>
              <a:rPr lang="en-IN" altLang="en-US" sz="1600" dirty="0" err="1"/>
              <a:t>Califieri</a:t>
            </a:r>
            <a:r>
              <a:rPr lang="en-IN" altLang="en-US" sz="1600" dirty="0"/>
              <a:t>, Einstein)</a:t>
            </a:r>
            <a:r>
              <a:rPr lang="en-US" altLang="en-US" sz="1600" dirty="0"/>
              <a:t> </a:t>
            </a:r>
            <a:r>
              <a:rPr lang="en-US" altLang="en-US" sz="1600" dirty="0">
                <a:sym typeface="Wingdings" pitchFamily="2" charset="2"/>
              </a:rPr>
              <a:t> New root</a:t>
            </a:r>
            <a:endParaRPr lang="en-IN" altLang="en-US" sz="1600" dirty="0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29EB9D9-AA29-B24C-8DDB-0A1B1DC94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48000" y="786581"/>
            <a:ext cx="525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Deletion of 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Gold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5F66DAC0-552E-3248-A77C-8B1A0249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1" y="4703141"/>
            <a:ext cx="7386637" cy="13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415959C-C5B2-2242-A5A2-7F06DF2329B8}"/>
              </a:ext>
            </a:extLst>
          </p:cNvPr>
          <p:cNvSpPr/>
          <p:nvPr/>
        </p:nvSpPr>
        <p:spPr bwMode="auto">
          <a:xfrm>
            <a:off x="6258949" y="559599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B0B248-F8BA-9641-9F8A-577461418384}"/>
              </a:ext>
            </a:extLst>
          </p:cNvPr>
          <p:cNvSpPr/>
          <p:nvPr/>
        </p:nvSpPr>
        <p:spPr bwMode="auto">
          <a:xfrm>
            <a:off x="3580171" y="4436727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 animBg="1"/>
      <p:bldP spid="1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Hash Indexes</a:t>
            </a:r>
          </a:p>
        </p:txBody>
      </p:sp>
    </p:spTree>
    <p:extLst>
      <p:ext uri="{BB962C8B-B14F-4D97-AF65-F5344CB8AC3E}">
        <p14:creationId xmlns:p14="http://schemas.microsoft.com/office/powerpoint/2010/main" val="380832200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11.6, 11.7 (at a high level)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Hash-based file organization</a:t>
            </a:r>
          </a:p>
          <a:p>
            <a:pPr lvl="1"/>
            <a:r>
              <a:rPr lang="en-US" dirty="0">
                <a:latin typeface="Calibri" charset="0"/>
              </a:rPr>
              <a:t>Static hashing-based indexes</a:t>
            </a:r>
          </a:p>
          <a:p>
            <a:pPr lvl="1"/>
            <a:r>
              <a:rPr lang="en-US" dirty="0">
                <a:latin typeface="Calibri" charset="0"/>
              </a:rPr>
              <a:t>Handling of bucket overflows</a:t>
            </a:r>
          </a:p>
          <a:p>
            <a:pPr lvl="1"/>
            <a:r>
              <a:rPr lang="en-US" dirty="0">
                <a:latin typeface="Calibri" charset="0"/>
              </a:rPr>
              <a:t>Extendable hashing and benefits</a:t>
            </a:r>
          </a:p>
          <a:p>
            <a:pPr lvl="1"/>
            <a:r>
              <a:rPr lang="en-US" dirty="0">
                <a:latin typeface="Calibri" charset="0"/>
              </a:rPr>
              <a:t>Comparing ordered and hashing indexes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Hash Indexes</a:t>
            </a:r>
          </a:p>
        </p:txBody>
      </p:sp>
    </p:spTree>
    <p:extLst>
      <p:ext uri="{BB962C8B-B14F-4D97-AF65-F5344CB8AC3E}">
        <p14:creationId xmlns:p14="http://schemas.microsoft.com/office/powerpoint/2010/main" val="332227996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/>
              <a:t>Hash-based File Organization</a:t>
            </a:r>
          </a:p>
        </p:txBody>
      </p:sp>
      <p:sp>
        <p:nvSpPr>
          <p:cNvPr id="1415174" name="Text Box 6"/>
          <p:cNvSpPr txBox="1">
            <a:spLocks noChangeArrowheads="1"/>
          </p:cNvSpPr>
          <p:nvPr/>
        </p:nvSpPr>
        <p:spPr bwMode="auto">
          <a:xfrm>
            <a:off x="228600" y="1524000"/>
            <a:ext cx="4194418" cy="50783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Store record with search 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block number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h(k)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e.g. for a person file,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Blocks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called “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buckets”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if the block becomes full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Overflow pages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Uniformity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property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Don’t want all tuples to map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the same bucket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would be bad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Hash functions should also be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random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Should handle different real datasets</a:t>
            </a:r>
          </a:p>
        </p:txBody>
      </p:sp>
      <p:grpSp>
        <p:nvGrpSpPr>
          <p:cNvPr id="1415190" name="Group 22"/>
          <p:cNvGrpSpPr>
            <a:grpSpLocks/>
          </p:cNvGrpSpPr>
          <p:nvPr/>
        </p:nvGrpSpPr>
        <p:grpSpPr bwMode="auto">
          <a:xfrm>
            <a:off x="4876800" y="1447800"/>
            <a:ext cx="2686050" cy="4343400"/>
            <a:chOff x="3072" y="912"/>
            <a:chExt cx="1692" cy="2736"/>
          </a:xfrm>
        </p:grpSpPr>
        <p:sp>
          <p:nvSpPr>
            <p:cNvPr id="1415175" name="Rectangle 7"/>
            <p:cNvSpPr>
              <a:spLocks noChangeArrowheads="1"/>
            </p:cNvSpPr>
            <p:nvPr/>
          </p:nvSpPr>
          <p:spPr bwMode="auto">
            <a:xfrm>
              <a:off x="3072" y="960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(1000, “A”,…)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(200, “B”,…)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(4044, “C”, …)</a:t>
              </a:r>
            </a:p>
          </p:txBody>
        </p:sp>
        <p:sp>
          <p:nvSpPr>
            <p:cNvPr id="1415176" name="Rectangle 8"/>
            <p:cNvSpPr>
              <a:spLocks noChangeArrowheads="1"/>
            </p:cNvSpPr>
            <p:nvPr/>
          </p:nvSpPr>
          <p:spPr bwMode="auto">
            <a:xfrm>
              <a:off x="3072" y="1632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(401, “Ax”,…)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(21, “Bx”,…)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7" name="Rectangle 9"/>
            <p:cNvSpPr>
              <a:spLocks noChangeArrowheads="1"/>
            </p:cNvSpPr>
            <p:nvPr/>
          </p:nvSpPr>
          <p:spPr bwMode="auto">
            <a:xfrm>
              <a:off x="3072" y="2304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(1002, “Ay”,…)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(10, “By”,…)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8" name="Rectangle 10"/>
            <p:cNvSpPr>
              <a:spLocks noChangeArrowheads="1"/>
            </p:cNvSpPr>
            <p:nvPr/>
          </p:nvSpPr>
          <p:spPr bwMode="auto">
            <a:xfrm>
              <a:off x="3072" y="2976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(1003, “Az”,…)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(35, “Bz”,…)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1" name="Text Box 13"/>
            <p:cNvSpPr txBox="1">
              <a:spLocks noChangeArrowheads="1"/>
            </p:cNvSpPr>
            <p:nvPr/>
          </p:nvSpPr>
          <p:spPr bwMode="auto">
            <a:xfrm>
              <a:off x="4176" y="912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0</a:t>
              </a:r>
            </a:p>
          </p:txBody>
        </p:sp>
        <p:sp>
          <p:nvSpPr>
            <p:cNvPr id="1415182" name="Text Box 14"/>
            <p:cNvSpPr txBox="1">
              <a:spLocks noChangeArrowheads="1"/>
            </p:cNvSpPr>
            <p:nvPr/>
          </p:nvSpPr>
          <p:spPr bwMode="auto">
            <a:xfrm>
              <a:off x="4176" y="1584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1</a:t>
              </a:r>
            </a:p>
          </p:txBody>
        </p:sp>
        <p:sp>
          <p:nvSpPr>
            <p:cNvPr id="1415183" name="Text Box 15"/>
            <p:cNvSpPr txBox="1">
              <a:spLocks noChangeArrowheads="1"/>
            </p:cNvSpPr>
            <p:nvPr/>
          </p:nvSpPr>
          <p:spPr bwMode="auto">
            <a:xfrm>
              <a:off x="4176" y="2256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2</a:t>
              </a:r>
            </a:p>
          </p:txBody>
        </p:sp>
        <p:sp>
          <p:nvSpPr>
            <p:cNvPr id="1415184" name="Text Box 16"/>
            <p:cNvSpPr txBox="1">
              <a:spLocks noChangeArrowheads="1"/>
            </p:cNvSpPr>
            <p:nvPr/>
          </p:nvSpPr>
          <p:spPr bwMode="auto">
            <a:xfrm>
              <a:off x="4176" y="2928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3</a:t>
              </a:r>
            </a:p>
          </p:txBody>
        </p:sp>
      </p:grpSp>
      <p:grpSp>
        <p:nvGrpSpPr>
          <p:cNvPr id="1415189" name="Group 21"/>
          <p:cNvGrpSpPr>
            <a:grpSpLocks/>
          </p:cNvGrpSpPr>
          <p:nvPr/>
        </p:nvGrpSpPr>
        <p:grpSpPr bwMode="auto">
          <a:xfrm>
            <a:off x="6629400" y="2133600"/>
            <a:ext cx="2514600" cy="1828800"/>
            <a:chOff x="4176" y="1344"/>
            <a:chExt cx="1584" cy="1152"/>
          </a:xfrm>
        </p:grpSpPr>
        <p:sp>
          <p:nvSpPr>
            <p:cNvPr id="1415185" name="Text Box 17"/>
            <p:cNvSpPr txBox="1">
              <a:spLocks noChangeArrowheads="1"/>
            </p:cNvSpPr>
            <p:nvPr/>
          </p:nvSpPr>
          <p:spPr bwMode="auto">
            <a:xfrm>
              <a:off x="5132" y="2016"/>
              <a:ext cx="62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Buckets</a:t>
              </a:r>
            </a:p>
          </p:txBody>
        </p:sp>
        <p:sp>
          <p:nvSpPr>
            <p:cNvPr id="1415186" name="Line 18"/>
            <p:cNvSpPr>
              <a:spLocks noChangeShapeType="1"/>
            </p:cNvSpPr>
            <p:nvPr/>
          </p:nvSpPr>
          <p:spPr bwMode="auto">
            <a:xfrm flipH="1" flipV="1">
              <a:off x="4176" y="1344"/>
              <a:ext cx="960" cy="72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7" name="Line 19"/>
            <p:cNvSpPr>
              <a:spLocks noChangeShapeType="1"/>
            </p:cNvSpPr>
            <p:nvPr/>
          </p:nvSpPr>
          <p:spPr bwMode="auto">
            <a:xfrm flipH="1" flipV="1">
              <a:off x="4176" y="1920"/>
              <a:ext cx="96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8" name="Line 20"/>
            <p:cNvSpPr>
              <a:spLocks noChangeShapeType="1"/>
            </p:cNvSpPr>
            <p:nvPr/>
          </p:nvSpPr>
          <p:spPr bwMode="auto">
            <a:xfrm flipH="1">
              <a:off x="4176" y="2160"/>
              <a:ext cx="96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5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 dirty="0"/>
              <a:t>Overflow Pages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30DC7C1E-C1BD-6C41-9E81-489F55D0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53038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FDE0C3-F379-5D41-A216-CC4ABC43748F}"/>
              </a:ext>
            </a:extLst>
          </p:cNvPr>
          <p:cNvSpPr/>
          <p:nvPr/>
        </p:nvSpPr>
        <p:spPr>
          <a:xfrm>
            <a:off x="3505200" y="3782963"/>
            <a:ext cx="548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Overflow chaining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the overflow buckets of a given bucket are chained together in a linked list.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Above scheme is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closed hashing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An alternative,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open hashing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, which does not use overflow buckets,  is not suitable for database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072301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35814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Hashed on “branch-name”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 function: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a = 1, b = 2, .., z = 26</a:t>
            </a: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h(abz)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(1 + 2 + 26) % 10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9</a:t>
            </a:r>
            <a:endParaRPr lang="en-US" sz="2200"/>
          </a:p>
        </p:txBody>
      </p:sp>
      <p:sp>
        <p:nvSpPr>
          <p:cNvPr id="1416198" name="Rectangle 6"/>
          <p:cNvSpPr>
            <a:spLocks noChangeArrowheads="1"/>
          </p:cNvSpPr>
          <p:nvPr/>
        </p:nvSpPr>
        <p:spPr bwMode="auto">
          <a:xfrm>
            <a:off x="0" y="152400"/>
            <a:ext cx="7543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 Rounded MT Bold" charset="0"/>
                <a:ea typeface="+mn-ea"/>
                <a:cs typeface="+mn-cs"/>
              </a:rPr>
              <a:t>Hash-based File Organization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1A806B4-4811-2D4A-B191-13C4D82E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96" y="1828800"/>
            <a:ext cx="5332304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6480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8575"/>
            <a:ext cx="7543800" cy="1020762"/>
          </a:xfrm>
        </p:spPr>
        <p:txBody>
          <a:bodyPr/>
          <a:lstStyle/>
          <a:p>
            <a:r>
              <a:rPr lang="en-US" dirty="0"/>
              <a:t>Hash Indexes</a:t>
            </a:r>
          </a:p>
        </p:txBody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5400" y="1562100"/>
            <a:ext cx="34290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Extends the basic idea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Search: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Find the block with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         search key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Follow the pointer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Range search ?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a &lt; X &lt; b 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2854365-9335-5E49-B1FB-D72BF0D0B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1036637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86DB886-736F-2E4E-8F07-E74342470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6537324"/>
            <a:ext cx="4679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hash index on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instructor,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 on attribute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51337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Indexes</a:t>
            </a:r>
          </a:p>
        </p:txBody>
      </p:sp>
      <p:sp>
        <p:nvSpPr>
          <p:cNvPr id="141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34400" cy="45720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600" dirty="0"/>
              <a:t>Very fast search on equality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Can’t search for “ranges” at all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Must scan the file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Inserts/Deletes	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Overflow pages can degrade the performance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Can do periodic reorganization (by modifying hash functions)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A better approach is to use “dynamic hashing”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Allow use of a hash function that can be modified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We discuss one such technique: </a:t>
            </a:r>
            <a:r>
              <a:rPr lang="en-US" sz="2200" dirty="0">
                <a:solidFill>
                  <a:srgbClr val="FF0000"/>
                </a:solidFill>
              </a:rPr>
              <a:t>Extendable Hashing</a:t>
            </a:r>
          </a:p>
        </p:txBody>
      </p:sp>
    </p:spTree>
    <p:extLst>
      <p:ext uri="{BB962C8B-B14F-4D97-AF65-F5344CB8AC3E}">
        <p14:creationId xmlns:p14="http://schemas.microsoft.com/office/powerpoint/2010/main" val="185551681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4" name="Rectangle 2">
            <a:extLst>
              <a:ext uri="{FF2B5EF4-FFF2-40B4-BE49-F238E27FC236}">
                <a16:creationId xmlns:a16="http://schemas.microsoft.com/office/drawing/2014/main" id="{54AF924D-2B8A-1E44-855F-14288EFC8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Extendable Hashing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59A2733-44EB-7A4D-890F-773779A9F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1752600"/>
            <a:ext cx="7785100" cy="4851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Use a hash function that outputs a large number of bits, e.g., 32 bits or 64 bits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However, only use a “prefix” of that hash function based on the size of the database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Different parts of the database may use different length prefix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When “inserting”, if the bucket becomes too big, split it and use an extra bit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9722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172354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</p:txBody>
      </p:sp>
    </p:spTree>
    <p:extLst>
      <p:ext uri="{BB962C8B-B14F-4D97-AF65-F5344CB8AC3E}">
        <p14:creationId xmlns:p14="http://schemas.microsoft.com/office/powerpoint/2010/main" val="367815309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>
            <a:extLst>
              <a:ext uri="{FF2B5EF4-FFF2-40B4-BE49-F238E27FC236}">
                <a16:creationId xmlns:a16="http://schemas.microsoft.com/office/drawing/2014/main" id="{22136651-F363-7E40-9835-8269A890B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-1524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ea typeface="+mj-ea"/>
              </a:rPr>
              <a:t>General Extendable Hash Structure </a:t>
            </a:r>
          </a:p>
        </p:txBody>
      </p:sp>
      <p:pic>
        <p:nvPicPr>
          <p:cNvPr id="66564" name="Picture 6">
            <a:extLst>
              <a:ext uri="{FF2B5EF4-FFF2-40B4-BE49-F238E27FC236}">
                <a16:creationId xmlns:a16="http://schemas.microsoft.com/office/drawing/2014/main" id="{12EF2871-6766-1745-A22B-F1A5417A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5883275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070459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>
            <a:extLst>
              <a:ext uri="{FF2B5EF4-FFF2-40B4-BE49-F238E27FC236}">
                <a16:creationId xmlns:a16="http://schemas.microsoft.com/office/drawing/2014/main" id="{4A2C479E-1B7C-324B-9DA3-944B75109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Example</a:t>
            </a: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AC399B74-D85C-8041-A3ED-2D6E15C2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93" y="319881"/>
            <a:ext cx="5622507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3150C64-B09F-EF46-9DE6-4CBFA431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05200"/>
            <a:ext cx="7513638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F642A-0DC1-EB47-A168-149BAF88AADA}"/>
              </a:ext>
            </a:extLst>
          </p:cNvPr>
          <p:cNvSpPr txBox="1"/>
          <p:nvPr/>
        </p:nvSpPr>
        <p:spPr>
          <a:xfrm>
            <a:off x="0" y="5688013"/>
            <a:ext cx="264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Using only first bit so far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373C91-F511-7F48-BEE5-7705588EFBBB}"/>
              </a:ext>
            </a:extLst>
          </p:cNvPr>
          <p:cNvCxnSpPr/>
          <p:nvPr/>
        </p:nvCxnSpPr>
        <p:spPr bwMode="auto">
          <a:xfrm flipV="1">
            <a:off x="457200" y="4011613"/>
            <a:ext cx="1447800" cy="15240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89144916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>
            <a:extLst>
              <a:ext uri="{FF2B5EF4-FFF2-40B4-BE49-F238E27FC236}">
                <a16:creationId xmlns:a16="http://schemas.microsoft.com/office/drawing/2014/main" id="{4A2C479E-1B7C-324B-9DA3-944B75109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Example</a:t>
            </a: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AC399B74-D85C-8041-A3ED-2D6E15C2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93" y="319881"/>
            <a:ext cx="5622507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F642A-0DC1-EB47-A168-149BAF88AADA}"/>
              </a:ext>
            </a:extLst>
          </p:cNvPr>
          <p:cNvSpPr txBox="1"/>
          <p:nvPr/>
        </p:nvSpPr>
        <p:spPr>
          <a:xfrm>
            <a:off x="-165139" y="6211669"/>
            <a:ext cx="393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Using first two bits now, but both 00 and 01 point to first bucket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373C91-F511-7F48-BEE5-7705588EFBB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" y="3886200"/>
            <a:ext cx="2590800" cy="2209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C5AEA5-53CA-A74A-A5FE-323C52DC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79" y="3361192"/>
            <a:ext cx="5716051" cy="328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8900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>
            <a:extLst>
              <a:ext uri="{FF2B5EF4-FFF2-40B4-BE49-F238E27FC236}">
                <a16:creationId xmlns:a16="http://schemas.microsoft.com/office/drawing/2014/main" id="{4A2C479E-1B7C-324B-9DA3-944B75109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Example</a:t>
            </a: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AC399B74-D85C-8041-A3ED-2D6E15C2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4918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F642A-0DC1-EB47-A168-149BAF88AADA}"/>
              </a:ext>
            </a:extLst>
          </p:cNvPr>
          <p:cNvSpPr txBox="1"/>
          <p:nvPr/>
        </p:nvSpPr>
        <p:spPr>
          <a:xfrm>
            <a:off x="-165139" y="6211669"/>
            <a:ext cx="393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Using first three bits now, but 0xx point to the first bucket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373C91-F511-7F48-BEE5-7705588EFBB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" y="2819400"/>
            <a:ext cx="3937039" cy="32766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" name="Picture 6">
            <a:extLst>
              <a:ext uri="{FF2B5EF4-FFF2-40B4-BE49-F238E27FC236}">
                <a16:creationId xmlns:a16="http://schemas.microsoft.com/office/drawing/2014/main" id="{2C9A3B9B-C0AF-1F4A-91BF-67EC5897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1803928"/>
            <a:ext cx="5020622" cy="489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21697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>
            <a:extLst>
              <a:ext uri="{FF2B5EF4-FFF2-40B4-BE49-F238E27FC236}">
                <a16:creationId xmlns:a16="http://schemas.microsoft.com/office/drawing/2014/main" id="{88B0770F-CACC-3B4C-95F6-71178ECEE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7543800" cy="639762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ea typeface="+mj-ea"/>
              </a:rPr>
              <a:t>Extendable Hashing vs. Other Schemes</a:t>
            </a:r>
          </a:p>
        </p:txBody>
      </p:sp>
      <p:sp>
        <p:nvSpPr>
          <p:cNvPr id="1470467" name="Rectangle 3">
            <a:extLst>
              <a:ext uri="{FF2B5EF4-FFF2-40B4-BE49-F238E27FC236}">
                <a16:creationId xmlns:a16="http://schemas.microsoft.com/office/drawing/2014/main" id="{ADEB6A75-C050-654A-B90C-225548CECA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420813"/>
            <a:ext cx="8285162" cy="490378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000" dirty="0"/>
              <a:t>Benefits of extendable hashing:  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Hash performance does not degrade with growth of file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Minimal space overhead</a:t>
            </a:r>
          </a:p>
          <a:p>
            <a:pPr>
              <a:lnSpc>
                <a:spcPct val="110000"/>
              </a:lnSpc>
            </a:pPr>
            <a:r>
              <a:rPr lang="en-US" altLang="en-US" sz="2000" dirty="0"/>
              <a:t>Disadvantages of extendable hashing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Extra level of indirection to find desired record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Bucket address table may itself become very big (larger than memory)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Changing size of bucket address table is an expensive operation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3366CC"/>
                </a:solidFill>
              </a:rPr>
              <a:t>Linear hashing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/>
              <a:t>is an alternative mechanism 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Allows incremental growth of its directory (equivalent to bucket address table)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At the cost of more bucket overflows</a:t>
            </a:r>
          </a:p>
        </p:txBody>
      </p:sp>
    </p:spTree>
    <p:extLst>
      <p:ext uri="{BB962C8B-B14F-4D97-AF65-F5344CB8AC3E}">
        <p14:creationId xmlns:p14="http://schemas.microsoft.com/office/powerpoint/2010/main" val="8113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>
            <a:extLst>
              <a:ext uri="{FF2B5EF4-FFF2-40B4-BE49-F238E27FC236}">
                <a16:creationId xmlns:a16="http://schemas.microsoft.com/office/drawing/2014/main" id="{905FB1AB-E559-FC40-BD25-770B55E4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7620000" cy="4572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Comparison of Ordered Indexing and Hashing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F6CAC0A-D016-D341-A50E-95638A5CE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843" y="1420813"/>
            <a:ext cx="8088313" cy="4903787"/>
          </a:xfrm>
        </p:spPr>
        <p:txBody>
          <a:bodyPr/>
          <a:lstStyle/>
          <a:p>
            <a:r>
              <a:rPr lang="en-US" altLang="en-US" sz="2000" dirty="0"/>
              <a:t>Cost of periodic re-organization</a:t>
            </a:r>
          </a:p>
          <a:p>
            <a:r>
              <a:rPr lang="en-US" altLang="en-US" sz="2000" dirty="0"/>
              <a:t>Relative frequency of insertions and deletions</a:t>
            </a:r>
          </a:p>
          <a:p>
            <a:r>
              <a:rPr lang="en-US" altLang="en-US" sz="2000" dirty="0"/>
              <a:t>Is it desirable to optimize average access time at the expense of worst-case access time?</a:t>
            </a:r>
          </a:p>
          <a:p>
            <a:r>
              <a:rPr lang="en-US" altLang="en-US" sz="2000" dirty="0"/>
              <a:t>Expected type of queries: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Hashing is generally better at retrieving records having a specified value of the key.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range queries are common, ordered indices are to be preferred</a:t>
            </a: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Hashing very common in distributed settings (e.g., in key-value stores)</a:t>
            </a:r>
          </a:p>
        </p:txBody>
      </p:sp>
    </p:spTree>
    <p:extLst>
      <p:ext uri="{BB962C8B-B14F-4D97-AF65-F5344CB8AC3E}">
        <p14:creationId xmlns:p14="http://schemas.microsoft.com/office/powerpoint/2010/main" val="1466406339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Indexes: Miscellaneous</a:t>
            </a:r>
          </a:p>
        </p:txBody>
      </p:sp>
    </p:spTree>
    <p:extLst>
      <p:ext uri="{BB962C8B-B14F-4D97-AF65-F5344CB8AC3E}">
        <p14:creationId xmlns:p14="http://schemas.microsoft.com/office/powerpoint/2010/main" val="415317015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11.4.1, 11.4.5, 11.5, 11.9 (briefly)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B-Tree Indexes</a:t>
            </a:r>
          </a:p>
          <a:p>
            <a:pPr lvl="1"/>
            <a:r>
              <a:rPr lang="en-US" dirty="0">
                <a:latin typeface="Calibri" charset="0"/>
              </a:rPr>
              <a:t>B+-Tree File Organization</a:t>
            </a:r>
          </a:p>
          <a:p>
            <a:pPr lvl="1"/>
            <a:r>
              <a:rPr lang="en-US" dirty="0">
                <a:latin typeface="Calibri" charset="0"/>
              </a:rPr>
              <a:t>Multi-key indexes</a:t>
            </a:r>
          </a:p>
          <a:p>
            <a:pPr lvl="1"/>
            <a:r>
              <a:rPr lang="en-US" dirty="0">
                <a:latin typeface="Calibri" charset="0"/>
              </a:rPr>
              <a:t>Bitmap indexes</a:t>
            </a:r>
          </a:p>
          <a:p>
            <a:pPr lvl="1"/>
            <a:r>
              <a:rPr lang="en-US" dirty="0">
                <a:latin typeface="Calibri" charset="0"/>
              </a:rPr>
              <a:t>R-Trees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Indexes: Miscellaneous</a:t>
            </a:r>
          </a:p>
        </p:txBody>
      </p:sp>
    </p:spTree>
    <p:extLst>
      <p:ext uri="{BB962C8B-B14F-4D97-AF65-F5344CB8AC3E}">
        <p14:creationId xmlns:p14="http://schemas.microsoft.com/office/powerpoint/2010/main" val="3597558207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>
            <a:extLst>
              <a:ext uri="{FF2B5EF4-FFF2-40B4-BE49-F238E27FC236}">
                <a16:creationId xmlns:a16="http://schemas.microsoft.com/office/drawing/2014/main" id="{BB927358-C910-B84B-8D9B-A19E380903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275" y="-2286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B-Tree Index Example</a:t>
            </a:r>
          </a:p>
        </p:txBody>
      </p:sp>
      <p:sp>
        <p:nvSpPr>
          <p:cNvPr id="49155" name="Text Box 4">
            <a:extLst>
              <a:ext uri="{FF2B5EF4-FFF2-40B4-BE49-F238E27FC236}">
                <a16:creationId xmlns:a16="http://schemas.microsoft.com/office/drawing/2014/main" id="{D4288EC8-6296-7B41-AB83-5CD3A71C2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650" y="3565525"/>
            <a:ext cx="7848600" cy="463550"/>
          </a:xfrm>
          <a:noFill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B-tree (above) and B+-tree (below) on same data – B-Trees have ”record pointers” at interior nodes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50011AC1-4DD9-9049-B45D-175965EE1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262063"/>
            <a:ext cx="72571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>
            <a:extLst>
              <a:ext uri="{FF2B5EF4-FFF2-40B4-BE49-F238E27FC236}">
                <a16:creationId xmlns:a16="http://schemas.microsoft.com/office/drawing/2014/main" id="{6F30A195-2A17-A346-BDC1-C13DB1E8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56"/>
          <a:stretch>
            <a:fillRect/>
          </a:stretch>
        </p:blipFill>
        <p:spPr bwMode="auto">
          <a:xfrm>
            <a:off x="247650" y="4876800"/>
            <a:ext cx="8045450" cy="182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3441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>
            <a:extLst>
              <a:ext uri="{FF2B5EF4-FFF2-40B4-BE49-F238E27FC236}">
                <a16:creationId xmlns:a16="http://schemas.microsoft.com/office/drawing/2014/main" id="{59FC3456-2817-0A40-AA7C-D879849D9F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Files (Cont.)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8F1D9D4-D28C-3549-B42D-711DFE0C51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118475" cy="4545012"/>
          </a:xfrm>
        </p:spPr>
        <p:txBody>
          <a:bodyPr/>
          <a:lstStyle/>
          <a:p>
            <a:r>
              <a:rPr lang="en-US" altLang="en-US" sz="2400" dirty="0"/>
              <a:t>Advantages of B-Tree indices: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May use less tree nodes than a corresponding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-Tree.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Sometimes possible to find search-key value before reaching leaf node.</a:t>
            </a:r>
          </a:p>
          <a:p>
            <a:r>
              <a:rPr lang="en-US" altLang="en-US" sz="2400" dirty="0"/>
              <a:t>Disadvantages of B-Tree indices: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Only small fraction of all search-key values are found early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Non-leaf nodes are larger, so fan-out is reduced.  Thus, B-Trees typically have greater depth than corresponding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Insertion and deletion more complicated than in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-Trees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Implementation is harder than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-Trees.</a:t>
            </a:r>
          </a:p>
          <a:p>
            <a:r>
              <a:rPr lang="en-US" altLang="en-US" sz="2400" dirty="0"/>
              <a:t>Typically, advantages of B-Trees do not outweigh disadvantages. </a:t>
            </a:r>
          </a:p>
        </p:txBody>
      </p:sp>
    </p:spTree>
    <p:extLst>
      <p:ext uri="{BB962C8B-B14F-4D97-AF65-F5344CB8AC3E}">
        <p14:creationId xmlns:p14="http://schemas.microsoft.com/office/powerpoint/2010/main" val="1976393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15321"/>
            <a:ext cx="8620125" cy="604267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No. 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“102”,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“101”,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semester?</a:t>
            </a:r>
          </a:p>
          <a:p>
            <a:pPr marL="109537" indent="0">
              <a:buNone/>
            </a:pPr>
            <a:r>
              <a:rPr lang="en-US" sz="2400" dirty="0"/>
              <a:t>	Still no:     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      (“1011049”, “CMSC424”, “101”, “Spring”, 2015, null)</a:t>
            </a:r>
          </a:p>
          <a:p>
            <a:pPr marL="109537" indent="0">
              <a:buNone/>
            </a:pPr>
            <a:endParaRPr lang="en-US" sz="2000" dirty="0"/>
          </a:p>
          <a:p>
            <a:pPr marL="109537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58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uiExpand="1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B+-Tree File Organization</a:t>
            </a:r>
          </a:p>
        </p:txBody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Store the records at the leaves</a:t>
            </a:r>
          </a:p>
          <a:p>
            <a:r>
              <a:rPr lang="en-US"/>
              <a:t>Sorted order etc..</a:t>
            </a:r>
          </a:p>
        </p:txBody>
      </p:sp>
      <p:pic>
        <p:nvPicPr>
          <p:cNvPr id="1411076" name="Picture 4"/>
          <p:cNvPicPr>
            <a:picLocks noChangeAspect="1" noChangeArrowheads="1"/>
          </p:cNvPicPr>
          <p:nvPr/>
        </p:nvPicPr>
        <p:blipFill>
          <a:blip r:embed="rId2"/>
          <a:srcRect l="1109" t="28329" r="1109" b="28752"/>
          <a:stretch>
            <a:fillRect/>
          </a:stretch>
        </p:blipFill>
        <p:spPr bwMode="auto">
          <a:xfrm>
            <a:off x="228600" y="3505200"/>
            <a:ext cx="8448675" cy="27813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6474709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>
            <a:extLst>
              <a:ext uri="{FF2B5EF4-FFF2-40B4-BE49-F238E27FC236}">
                <a16:creationId xmlns:a16="http://schemas.microsoft.com/office/drawing/2014/main" id="{7154CFF4-F172-D34F-BDC0-645F7A2A6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Multiple-Key Access</a:t>
            </a:r>
          </a:p>
        </p:txBody>
      </p:sp>
      <p:sp>
        <p:nvSpPr>
          <p:cNvPr id="1411075" name="Rectangle 3">
            <a:extLst>
              <a:ext uri="{FF2B5EF4-FFF2-40B4-BE49-F238E27FC236}">
                <a16:creationId xmlns:a16="http://schemas.microsoft.com/office/drawing/2014/main" id="{D755BA71-F0A0-504B-B028-D6645755C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648200"/>
          </a:xfrm>
        </p:spPr>
        <p:txBody>
          <a:bodyPr/>
          <a:lstStyle/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select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ID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from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instructor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where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= “Finance” 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and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80000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Possible strategies for processing query using indices on single attributes: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 on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department name Finance; test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 = 80000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on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a salary of $80000; test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= </a:t>
            </a:r>
            <a:r>
              <a:rPr lang="en-US" altLang="en-US" sz="2000" dirty="0">
                <a:ea typeface="ＭＳ Ｐゴシック" panose="020B0600070205080204" pitchFamily="34" charset="-128"/>
              </a:rPr>
              <a:t>“Finance”.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index to find pointers to all records pertaining to the “Finance” department.  Similarly use index on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.  Take intersection of both sets of pointers obtained.</a:t>
            </a:r>
          </a:p>
          <a:p>
            <a:pPr marL="1096962" lvl="2" indent="-457200">
              <a:lnSpc>
                <a:spcPct val="90000"/>
              </a:lnSpc>
            </a:pPr>
            <a:r>
              <a:rPr lang="en-US" altLang="en-US" sz="1700" dirty="0">
                <a:ea typeface="ＭＳ Ｐゴシック" panose="020B0600070205080204" pitchFamily="34" charset="-128"/>
              </a:rPr>
              <a:t>Called “INDEX-ANDING”</a:t>
            </a:r>
          </a:p>
        </p:txBody>
      </p:sp>
    </p:spTree>
    <p:extLst>
      <p:ext uri="{BB962C8B-B14F-4D97-AF65-F5344CB8AC3E}">
        <p14:creationId xmlns:p14="http://schemas.microsoft.com/office/powerpoint/2010/main" val="32658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>
            <a:extLst>
              <a:ext uri="{FF2B5EF4-FFF2-40B4-BE49-F238E27FC236}">
                <a16:creationId xmlns:a16="http://schemas.microsoft.com/office/drawing/2014/main" id="{63E5478D-44EE-7C4C-8071-6B7BFEFAB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Keys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3C42767-2A30-B246-BE56-1D822ECCA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3366CC"/>
                </a:solidFill>
              </a:rPr>
              <a:t>Composite search keys</a:t>
            </a:r>
            <a:r>
              <a:rPr lang="en-US" altLang="en-US" sz="2000" dirty="0"/>
              <a:t> are search keys containing more than one attribute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E.g. (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sz="2000" dirty="0"/>
              <a:t>Lexicographic ordering: (a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a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&lt; (b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b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if either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, or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=b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and  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Ideal for something like:</a:t>
            </a:r>
          </a:p>
          <a:p>
            <a:pPr marL="344487" lvl="1" indent="0">
              <a:buNone/>
            </a:pPr>
            <a:r>
              <a:rPr lang="en-US" altLang="en-US" sz="2000" b="1" dirty="0"/>
              <a:t>          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=</a:t>
            </a:r>
            <a:r>
              <a:rPr lang="en-US" altLang="en-US" sz="2000" dirty="0"/>
              <a:t>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salary = </a:t>
            </a:r>
            <a:r>
              <a:rPr lang="en-US" altLang="en-US" sz="2000" dirty="0"/>
              <a:t>80000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/>
              <a:t>Can also efficiently handle </a:t>
            </a:r>
            <a:br>
              <a:rPr lang="en-US" altLang="en-US" sz="2000" dirty="0"/>
            </a:br>
            <a:r>
              <a:rPr lang="en-US" altLang="en-US" sz="2000" dirty="0"/>
              <a:t> 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dirty="0"/>
              <a:t> = “Finance” </a:t>
            </a:r>
            <a:r>
              <a:rPr lang="en-US" altLang="en-US" sz="2000" b="1" dirty="0"/>
              <a:t>and </a:t>
            </a:r>
            <a:r>
              <a:rPr lang="en-US" altLang="en-US" sz="2000" i="1" dirty="0"/>
              <a:t>salary </a:t>
            </a:r>
            <a:r>
              <a:rPr lang="en-US" altLang="en-US" sz="2000" dirty="0"/>
              <a:t>&lt; 80000</a:t>
            </a:r>
          </a:p>
          <a:p>
            <a:r>
              <a:rPr lang="en-US" altLang="en-US" sz="2000" dirty="0"/>
              <a:t>But cannot efficiently handle</a:t>
            </a:r>
            <a:br>
              <a:rPr lang="en-US" altLang="en-US" sz="2000" dirty="0"/>
            </a:br>
            <a:r>
              <a:rPr lang="en-US" altLang="en-US" sz="2000" dirty="0"/>
              <a:t>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</a:t>
            </a:r>
            <a:r>
              <a:rPr lang="en-US" altLang="en-US" sz="2000" dirty="0"/>
              <a:t>&lt;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balance = </a:t>
            </a:r>
            <a:r>
              <a:rPr lang="en-US" altLang="en-US" sz="2000" dirty="0"/>
              <a:t>80000</a:t>
            </a: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359173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>
            <a:extLst>
              <a:ext uri="{FF2B5EF4-FFF2-40B4-BE49-F238E27FC236}">
                <a16:creationId xmlns:a16="http://schemas.microsoft.com/office/drawing/2014/main" id="{EB621FDA-61A3-442F-BA71-505BD0374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E98C0208-69E7-4D57-8EBE-6ADDE7208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528264" cy="5263469"/>
          </a:xfrm>
        </p:spPr>
        <p:txBody>
          <a:bodyPr/>
          <a:lstStyle/>
          <a:p>
            <a:r>
              <a:rPr lang="en-US" altLang="en-US" sz="2400" dirty="0"/>
              <a:t>Specialized indexes used in data warehouses</a:t>
            </a:r>
          </a:p>
          <a:p>
            <a:endParaRPr lang="en-US" altLang="en-US" sz="2400" dirty="0"/>
          </a:p>
          <a:p>
            <a:r>
              <a:rPr lang="en-US" altLang="en-US" sz="2400" dirty="0"/>
              <a:t>Assume records numbered sequentially from 0</a:t>
            </a:r>
          </a:p>
          <a:p>
            <a:pPr lvl="1"/>
            <a:r>
              <a:rPr lang="en-US" altLang="en-US" sz="2000" dirty="0"/>
              <a:t>Given a number </a:t>
            </a:r>
            <a:r>
              <a:rPr lang="en-US" altLang="en-US" sz="2000" i="1" dirty="0"/>
              <a:t>n</a:t>
            </a:r>
            <a:r>
              <a:rPr lang="en-US" altLang="en-US" sz="2000" dirty="0"/>
              <a:t> it must be easy to retrieve record </a:t>
            </a:r>
            <a:r>
              <a:rPr lang="en-US" altLang="en-US" sz="2000" i="1" dirty="0"/>
              <a:t>n</a:t>
            </a:r>
            <a:endParaRPr lang="en-US" altLang="en-US" sz="2000" dirty="0"/>
          </a:p>
          <a:p>
            <a:pPr lvl="2"/>
            <a:r>
              <a:rPr lang="en-US" altLang="en-US" sz="1800" dirty="0"/>
              <a:t>Particularly easy if records are of fixed size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Best for attributes that with a small domain</a:t>
            </a:r>
          </a:p>
          <a:p>
            <a:pPr lvl="1"/>
            <a:r>
              <a:rPr lang="en-US" altLang="en-US" sz="2000" dirty="0"/>
              <a:t>E.g., gender, country, state, …</a:t>
            </a:r>
          </a:p>
          <a:p>
            <a:pPr lvl="1"/>
            <a:r>
              <a:rPr lang="en-US" altLang="en-US" sz="2000" dirty="0"/>
              <a:t>E.g., income-level (income broken up into a small number of  levels such as 0-9999, 10000-19999, 20000-50000, 50000- infinity)</a:t>
            </a:r>
          </a:p>
          <a:p>
            <a:endParaRPr lang="en-US" altLang="en-US" sz="2400" dirty="0"/>
          </a:p>
          <a:p>
            <a:r>
              <a:rPr lang="en-US" altLang="en-US" sz="2400" dirty="0"/>
              <a:t>A bitmap is simply an array of bits</a:t>
            </a:r>
          </a:p>
        </p:txBody>
      </p:sp>
    </p:spTree>
    <p:extLst>
      <p:ext uri="{BB962C8B-B14F-4D97-AF65-F5344CB8AC3E}">
        <p14:creationId xmlns:p14="http://schemas.microsoft.com/office/powerpoint/2010/main" val="2978366775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>
            <a:extLst>
              <a:ext uri="{FF2B5EF4-FFF2-40B4-BE49-F238E27FC236}">
                <a16:creationId xmlns:a16="http://schemas.microsoft.com/office/drawing/2014/main" id="{2C5472FF-C093-4031-8337-24ECB6AE9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753F9D6-9728-4779-998F-F111D8EE8A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80461"/>
            <a:ext cx="7641162" cy="4976643"/>
          </a:xfrm>
        </p:spPr>
        <p:txBody>
          <a:bodyPr/>
          <a:lstStyle/>
          <a:p>
            <a:r>
              <a:rPr lang="en-US" altLang="en-US" sz="2400" dirty="0"/>
              <a:t>Bitmap index on an attribute has one bitmap </a:t>
            </a:r>
            <a:r>
              <a:rPr lang="en-US" altLang="en-US" sz="2400" b="1" dirty="0"/>
              <a:t>for each value of the attribute</a:t>
            </a:r>
          </a:p>
          <a:p>
            <a:pPr lvl="1"/>
            <a:r>
              <a:rPr lang="en-US" altLang="en-US" sz="2000" dirty="0"/>
              <a:t>Bitmap has as many bits as records</a:t>
            </a:r>
          </a:p>
          <a:p>
            <a:pPr lvl="1"/>
            <a:r>
              <a:rPr lang="en-US" altLang="en-US" sz="2000" dirty="0"/>
              <a:t>Keeps track of whether a record has that value for the </a:t>
            </a:r>
            <a:r>
              <a:rPr lang="en-US" altLang="en-US" sz="2000" dirty="0" err="1"/>
              <a:t>attr</a:t>
            </a:r>
            <a:endParaRPr lang="en-US" altLang="en-US" sz="2000" dirty="0"/>
          </a:p>
        </p:txBody>
      </p:sp>
      <p:pic>
        <p:nvPicPr>
          <p:cNvPr id="157700" name="Picture 7">
            <a:extLst>
              <a:ext uri="{FF2B5EF4-FFF2-40B4-BE49-F238E27FC236}">
                <a16:creationId xmlns:a16="http://schemas.microsoft.com/office/drawing/2014/main" id="{2291BD59-780C-4B0E-A14D-DBAEFB6E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17" y="3276600"/>
            <a:ext cx="6038127" cy="26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40204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4611B1AB-25D7-42D6-8DFD-D7E5A169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5775" y="1424387"/>
            <a:ext cx="7732450" cy="5311375"/>
          </a:xfrm>
        </p:spPr>
        <p:txBody>
          <a:bodyPr/>
          <a:lstStyle/>
          <a:p>
            <a:pPr marL="381000" indent="-381000"/>
            <a:r>
              <a:rPr lang="en-US" altLang="en-US" sz="2000" dirty="0"/>
              <a:t>Not particularly useful for single attribute queries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But consider a query: gender = m and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730250" lvl="1" indent="-381000"/>
            <a:r>
              <a:rPr lang="en-US" altLang="en-US" sz="2000" dirty="0"/>
              <a:t>Retrieve individual bitmaps for those two</a:t>
            </a:r>
          </a:p>
          <a:p>
            <a:pPr marL="730250" lvl="1" indent="-381000"/>
            <a:r>
              <a:rPr lang="en-US" altLang="en-US" sz="2000" dirty="0"/>
              <a:t>Do an AND to find all records that satisfy both conditions</a:t>
            </a:r>
          </a:p>
          <a:p>
            <a:pPr marL="730250" lvl="1" indent="-381000"/>
            <a:r>
              <a:rPr lang="en-US" altLang="en-US" sz="2000" dirty="0"/>
              <a:t>Retrieve only those records</a:t>
            </a:r>
          </a:p>
          <a:p>
            <a:pPr marL="730250" lvl="1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Can also be used for gender = m or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Really useful when queries have many predicates, and relations are large (i.e., a data warehouse)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Updating bitmap indexes is very expensive</a:t>
            </a:r>
          </a:p>
        </p:txBody>
      </p:sp>
    </p:spTree>
    <p:extLst>
      <p:ext uri="{BB962C8B-B14F-4D97-AF65-F5344CB8AC3E}">
        <p14:creationId xmlns:p14="http://schemas.microsoft.com/office/powerpoint/2010/main" val="314424702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R-Trees</a:t>
            </a:r>
          </a:p>
        </p:txBody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229600" cy="838200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2600"/>
              <a:t>For spatial data (e.g. maps, rectangles, GPS data etc)</a:t>
            </a:r>
          </a:p>
        </p:txBody>
      </p:sp>
      <p:pic>
        <p:nvPicPr>
          <p:cNvPr id="1421316" name="Picture 4"/>
          <p:cNvPicPr>
            <a:picLocks noChangeAspect="1" noChangeArrowheads="1"/>
          </p:cNvPicPr>
          <p:nvPr/>
        </p:nvPicPr>
        <p:blipFill>
          <a:blip r:embed="rId2"/>
          <a:srcRect l="870" t="13043" r="652" b="13043"/>
          <a:stretch>
            <a:fillRect/>
          </a:stretch>
        </p:blipFill>
        <p:spPr bwMode="auto">
          <a:xfrm>
            <a:off x="1295400" y="2590800"/>
            <a:ext cx="7046913" cy="3967163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903295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Indexing Goal: “Quickly find the </a:t>
            </a:r>
            <a:r>
              <a:rPr lang="en-US" sz="2100" dirty="0" err="1"/>
              <a:t>tuples</a:t>
            </a:r>
            <a:r>
              <a:rPr lang="en-US" sz="2100" dirty="0"/>
              <a:t> that match certain conditions”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Equality and range queries most common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Hence B+-Trees the predominant structure for on-disk representation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Hashing is used more commonly for in-memory operations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Many many more types of indexing structures exist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data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queries</a:t>
            </a:r>
          </a:p>
          <a:p>
            <a:pPr lvl="2">
              <a:lnSpc>
                <a:spcPct val="130000"/>
              </a:lnSpc>
            </a:pPr>
            <a:r>
              <a:rPr lang="en-US" sz="1800" dirty="0"/>
              <a:t>E.g. “nearest-neighbor” queries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 lvl="2">
              <a:lnSpc>
                <a:spcPct val="13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924348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0983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Shifting into discussing the internals of a DBMS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How data stored? How queries/transactions executed?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Topics:</a:t>
            </a:r>
          </a:p>
          <a:p>
            <a:pPr lvl="1"/>
            <a:r>
              <a:rPr lang="en-US" sz="2400" dirty="0">
                <a:latin typeface="Calibri" charset="0"/>
              </a:rPr>
              <a:t>Storage: How is data stored? Important features of the storage devices (RAM, Disks, SSDs, </a:t>
            </a:r>
            <a:r>
              <a:rPr lang="en-US" sz="2400" dirty="0" err="1">
                <a:latin typeface="Calibri" charset="0"/>
              </a:rPr>
              <a:t>etc</a:t>
            </a:r>
            <a:r>
              <a:rPr lang="en-US" sz="2400" dirty="0">
                <a:latin typeface="Calibri" charset="0"/>
              </a:rPr>
              <a:t>)</a:t>
            </a:r>
          </a:p>
          <a:p>
            <a:pPr lvl="1"/>
            <a:r>
              <a:rPr lang="en-US" sz="2400" dirty="0">
                <a:latin typeface="Calibri" charset="0"/>
              </a:rPr>
              <a:t>File Organization: How are tuples mapped to blocks</a:t>
            </a:r>
          </a:p>
          <a:p>
            <a:pPr lvl="1"/>
            <a:r>
              <a:rPr lang="en-US" sz="2400" dirty="0">
                <a:latin typeface="Calibri" charset="0"/>
              </a:rPr>
              <a:t>Indexes: How to quickly find specific tuples of interest (e.g., all ‘friends’ of ‘user0’)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Query processing: How to execute different relational operations? How to combine them to execute an SQL query?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Query optimization: How to choose the best way to execute a query?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4064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</a:t>
            </a:r>
            <a:r>
              <a:rPr lang="en-US" sz="2400" dirty="0">
                <a:solidFill>
                  <a:srgbClr val="FF0000"/>
                </a:solidFill>
              </a:rPr>
              <a:t>building, </a:t>
            </a:r>
            <a:r>
              <a:rPr lang="en-US" sz="2400" dirty="0" err="1">
                <a:solidFill>
                  <a:srgbClr val="FF0000"/>
                </a:solidFill>
              </a:rPr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>
                <a:solidFill>
                  <a:srgbClr val="FF0000"/>
                </a:solidFill>
              </a:rPr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student(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>
                <a:solidFill>
                  <a:srgbClr val="FF0000"/>
                </a:solidFill>
              </a:rPr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time_slot_id</a:t>
            </a:r>
            <a:r>
              <a:rPr lang="en-US" sz="2400" dirty="0">
                <a:solidFill>
                  <a:srgbClr val="FF0000"/>
                </a:solidFill>
              </a:rPr>
              <a:t>, day, </a:t>
            </a:r>
            <a:r>
              <a:rPr lang="en-US" sz="2400" dirty="0" err="1">
                <a:solidFill>
                  <a:srgbClr val="FF0000"/>
                </a:solidFill>
              </a:rPr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0901775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Midterm 2 will also be online</a:t>
            </a:r>
          </a:p>
          <a:p>
            <a:pPr lvl="1"/>
            <a:r>
              <a:rPr lang="en-US" sz="2000" dirty="0">
                <a:latin typeface="Calibri" charset="0"/>
              </a:rPr>
              <a:t>Final will be in person </a:t>
            </a:r>
          </a:p>
          <a:p>
            <a:pPr lvl="1"/>
            <a:r>
              <a:rPr lang="en-US" sz="2000" dirty="0">
                <a:latin typeface="Calibri" charset="0"/>
              </a:rPr>
              <a:t>Similar format as Midterm 1</a:t>
            </a:r>
          </a:p>
          <a:p>
            <a:pPr lvl="1"/>
            <a:endParaRPr lang="en-US" sz="2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We will finish up remaining Indexing stuff next week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Today’s focus:</a:t>
            </a:r>
          </a:p>
          <a:p>
            <a:pPr lvl="1"/>
            <a:r>
              <a:rPr lang="en-US" sz="2000" dirty="0">
                <a:latin typeface="Calibri" charset="0"/>
              </a:rPr>
              <a:t>Query processing basics</a:t>
            </a:r>
          </a:p>
          <a:p>
            <a:pPr lvl="1"/>
            <a:r>
              <a:rPr lang="en-US" sz="2000" dirty="0">
                <a:latin typeface="Calibri" charset="0"/>
              </a:rPr>
              <a:t>Discussion of the Iterator Model (Assignment 4)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Other Stuff</a:t>
            </a:r>
          </a:p>
        </p:txBody>
      </p:sp>
    </p:spTree>
    <p:extLst>
      <p:ext uri="{BB962C8B-B14F-4D97-AF65-F5344CB8AC3E}">
        <p14:creationId xmlns:p14="http://schemas.microsoft.com/office/powerpoint/2010/main" val="3342387676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Storage hierarchy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relations mapped to files?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Bringing pages from disk to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Given an input user query, decide how to “execute” it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Specify sequence of pages to be brought in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Operate upon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pointers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67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Query Processing: Overview, and Cost Measures</a:t>
            </a:r>
          </a:p>
        </p:txBody>
      </p:sp>
    </p:spTree>
    <p:extLst>
      <p:ext uri="{BB962C8B-B14F-4D97-AF65-F5344CB8AC3E}">
        <p14:creationId xmlns:p14="http://schemas.microsoft.com/office/powerpoint/2010/main" val="3629030119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12.1, 12.2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Main steps in Query Processing</a:t>
            </a:r>
          </a:p>
          <a:p>
            <a:pPr lvl="1"/>
            <a:r>
              <a:rPr lang="en-US" dirty="0">
                <a:latin typeface="Calibri" charset="0"/>
              </a:rPr>
              <a:t>How to measure the ”cost” of an operation so we can compare alternatives?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Overview and Cost Measures</a:t>
            </a:r>
          </a:p>
        </p:txBody>
      </p:sp>
    </p:spTree>
    <p:extLst>
      <p:ext uri="{BB962C8B-B14F-4D97-AF65-F5344CB8AC3E}">
        <p14:creationId xmlns:p14="http://schemas.microsoft.com/office/powerpoint/2010/main" val="552618092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6225"/>
            <a:ext cx="7543800" cy="1020763"/>
          </a:xfrm>
        </p:spPr>
        <p:txBody>
          <a:bodyPr/>
          <a:lstStyle/>
          <a:p>
            <a:r>
              <a:rPr lang="en-US" sz="2800" dirty="0"/>
              <a:t>Getting Deeper into Query Processing</a:t>
            </a:r>
          </a:p>
        </p:txBody>
      </p:sp>
      <p:grpSp>
        <p:nvGrpSpPr>
          <p:cNvPr id="1402900" name="Group 20"/>
          <p:cNvGrpSpPr>
            <a:grpSpLocks/>
          </p:cNvGrpSpPr>
          <p:nvPr/>
        </p:nvGrpSpPr>
        <p:grpSpPr bwMode="auto">
          <a:xfrm>
            <a:off x="2193925" y="752475"/>
            <a:ext cx="1476375" cy="1141413"/>
            <a:chOff x="1382" y="474"/>
            <a:chExt cx="930" cy="719"/>
          </a:xfrm>
        </p:grpSpPr>
        <p:sp>
          <p:nvSpPr>
            <p:cNvPr id="1402885" name="Text Box 5"/>
            <p:cNvSpPr txBox="1">
              <a:spLocks noChangeArrowheads="1"/>
            </p:cNvSpPr>
            <p:nvPr/>
          </p:nvSpPr>
          <p:spPr bwMode="auto">
            <a:xfrm>
              <a:off x="1382" y="474"/>
              <a:ext cx="43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</a:t>
              </a:r>
            </a:p>
          </p:txBody>
        </p:sp>
        <p:sp>
          <p:nvSpPr>
            <p:cNvPr id="1402886" name="Line 6"/>
            <p:cNvSpPr>
              <a:spLocks noChangeShapeType="1"/>
            </p:cNvSpPr>
            <p:nvPr/>
          </p:nvSpPr>
          <p:spPr bwMode="auto">
            <a:xfrm>
              <a:off x="1608" y="761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87" name="Text Box 7"/>
            <p:cNvSpPr txBox="1">
              <a:spLocks noChangeArrowheads="1"/>
            </p:cNvSpPr>
            <p:nvPr/>
          </p:nvSpPr>
          <p:spPr bwMode="auto">
            <a:xfrm>
              <a:off x="1724" y="713"/>
              <a:ext cx="588" cy="48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select *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from R, 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where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…</a:t>
              </a:r>
            </a:p>
          </p:txBody>
        </p:sp>
      </p:grpSp>
      <p:grpSp>
        <p:nvGrpSpPr>
          <p:cNvPr id="1402901" name="Group 21"/>
          <p:cNvGrpSpPr>
            <a:grpSpLocks/>
          </p:cNvGrpSpPr>
          <p:nvPr/>
        </p:nvGrpSpPr>
        <p:grpSpPr bwMode="auto">
          <a:xfrm>
            <a:off x="481013" y="5357813"/>
            <a:ext cx="4659312" cy="1301750"/>
            <a:chOff x="303" y="3375"/>
            <a:chExt cx="2935" cy="820"/>
          </a:xfrm>
        </p:grpSpPr>
        <p:sp>
          <p:nvSpPr>
            <p:cNvPr id="1402892" name="Line 12"/>
            <p:cNvSpPr>
              <a:spLocks noChangeShapeType="1"/>
            </p:cNvSpPr>
            <p:nvPr/>
          </p:nvSpPr>
          <p:spPr bwMode="auto">
            <a:xfrm>
              <a:off x="303" y="3375"/>
              <a:ext cx="2935" cy="0"/>
            </a:xfrm>
            <a:prstGeom prst="line">
              <a:avLst/>
            </a:prstGeom>
            <a:noFill/>
            <a:ln w="38100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3" name="Rectangle 13"/>
            <p:cNvSpPr>
              <a:spLocks noChangeArrowheads="1"/>
            </p:cNvSpPr>
            <p:nvPr/>
          </p:nvSpPr>
          <p:spPr bwMode="auto">
            <a:xfrm>
              <a:off x="691" y="3646"/>
              <a:ext cx="1981" cy="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R, B+Tree on R.a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S, Hash Index on S.a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402905" name="Group 25"/>
          <p:cNvGrpSpPr>
            <a:grpSpLocks/>
          </p:cNvGrpSpPr>
          <p:nvPr/>
        </p:nvGrpSpPr>
        <p:grpSpPr bwMode="auto">
          <a:xfrm>
            <a:off x="3603625" y="1077913"/>
            <a:ext cx="2203450" cy="3167062"/>
            <a:chOff x="2270" y="679"/>
            <a:chExt cx="1388" cy="1995"/>
          </a:xfrm>
        </p:grpSpPr>
        <p:sp>
          <p:nvSpPr>
            <p:cNvPr id="1402898" name="Freeform 18"/>
            <p:cNvSpPr>
              <a:spLocks/>
            </p:cNvSpPr>
            <p:nvPr/>
          </p:nvSpPr>
          <p:spPr bwMode="auto">
            <a:xfrm>
              <a:off x="2270" y="679"/>
              <a:ext cx="852" cy="1995"/>
            </a:xfrm>
            <a:custGeom>
              <a:avLst/>
              <a:gdLst/>
              <a:ahLst/>
              <a:cxnLst>
                <a:cxn ang="0">
                  <a:pos x="329" y="1995"/>
                </a:cxn>
                <a:cxn ang="0">
                  <a:pos x="788" y="1241"/>
                </a:cxn>
                <a:cxn ang="0">
                  <a:pos x="713" y="411"/>
                </a:cxn>
                <a:cxn ang="0">
                  <a:pos x="0" y="0"/>
                </a:cxn>
              </a:cxnLst>
              <a:rect l="0" t="0" r="r" b="b"/>
              <a:pathLst>
                <a:path w="852" h="1995">
                  <a:moveTo>
                    <a:pt x="329" y="1995"/>
                  </a:moveTo>
                  <a:cubicBezTo>
                    <a:pt x="526" y="1750"/>
                    <a:pt x="724" y="1505"/>
                    <a:pt x="788" y="1241"/>
                  </a:cubicBezTo>
                  <a:cubicBezTo>
                    <a:pt x="852" y="977"/>
                    <a:pt x="844" y="618"/>
                    <a:pt x="713" y="411"/>
                  </a:cubicBezTo>
                  <a:cubicBezTo>
                    <a:pt x="582" y="204"/>
                    <a:pt x="291" y="102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9" name="Text Box 19"/>
            <p:cNvSpPr txBox="1">
              <a:spLocks noChangeArrowheads="1"/>
            </p:cNvSpPr>
            <p:nvPr/>
          </p:nvSpPr>
          <p:spPr bwMode="auto">
            <a:xfrm>
              <a:off x="3062" y="1922"/>
              <a:ext cx="59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</p:grpSp>
      <p:grpSp>
        <p:nvGrpSpPr>
          <p:cNvPr id="1402909" name="Group 29"/>
          <p:cNvGrpSpPr>
            <a:grpSpLocks/>
          </p:cNvGrpSpPr>
          <p:nvPr/>
        </p:nvGrpSpPr>
        <p:grpSpPr bwMode="auto">
          <a:xfrm>
            <a:off x="1030288" y="1181100"/>
            <a:ext cx="7675562" cy="1757363"/>
            <a:chOff x="649" y="744"/>
            <a:chExt cx="4835" cy="1107"/>
          </a:xfrm>
        </p:grpSpPr>
        <p:grpSp>
          <p:nvGrpSpPr>
            <p:cNvPr id="1402902" name="Group 22"/>
            <p:cNvGrpSpPr>
              <a:grpSpLocks/>
            </p:cNvGrpSpPr>
            <p:nvPr/>
          </p:nvGrpSpPr>
          <p:grpSpPr bwMode="auto">
            <a:xfrm>
              <a:off x="649" y="1223"/>
              <a:ext cx="1968" cy="628"/>
              <a:chOff x="649" y="1223"/>
              <a:chExt cx="1968" cy="628"/>
            </a:xfrm>
          </p:grpSpPr>
          <p:sp>
            <p:nvSpPr>
              <p:cNvPr id="1402884" name="Rectangle 4"/>
              <p:cNvSpPr>
                <a:spLocks noChangeArrowheads="1"/>
              </p:cNvSpPr>
              <p:nvPr/>
            </p:nvSpPr>
            <p:spPr bwMode="auto">
              <a:xfrm>
                <a:off x="649" y="1223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Parser</a:t>
                </a:r>
              </a:p>
            </p:txBody>
          </p:sp>
          <p:sp>
            <p:nvSpPr>
              <p:cNvPr id="1402889" name="Line 9"/>
              <p:cNvSpPr>
                <a:spLocks noChangeShapeType="1"/>
              </p:cNvSpPr>
              <p:nvPr/>
            </p:nvSpPr>
            <p:spPr bwMode="auto">
              <a:xfrm>
                <a:off x="1590" y="1657"/>
                <a:ext cx="0" cy="19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6" name="Text Box 26"/>
            <p:cNvSpPr txBox="1">
              <a:spLocks noChangeArrowheads="1"/>
            </p:cNvSpPr>
            <p:nvPr/>
          </p:nvSpPr>
          <p:spPr bwMode="auto">
            <a:xfrm>
              <a:off x="3929" y="744"/>
              <a:ext cx="1555" cy="903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Resolve the references,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Syntax errors etc.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Converts the query to an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internal format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relational algebra like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402912" name="Group 32"/>
          <p:cNvGrpSpPr>
            <a:grpSpLocks/>
          </p:cNvGrpSpPr>
          <p:nvPr/>
        </p:nvGrpSpPr>
        <p:grpSpPr bwMode="auto">
          <a:xfrm>
            <a:off x="1011238" y="2933700"/>
            <a:ext cx="8107362" cy="1760538"/>
            <a:chOff x="637" y="1848"/>
            <a:chExt cx="5107" cy="1109"/>
          </a:xfrm>
        </p:grpSpPr>
        <p:sp>
          <p:nvSpPr>
            <p:cNvPr id="1402888" name="Rectangle 8"/>
            <p:cNvSpPr>
              <a:spLocks noChangeArrowheads="1"/>
            </p:cNvSpPr>
            <p:nvPr/>
          </p:nvSpPr>
          <p:spPr bwMode="auto">
            <a:xfrm>
              <a:off x="637" y="1848"/>
              <a:ext cx="1968" cy="432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Query Optimizer</a:t>
              </a:r>
            </a:p>
          </p:txBody>
        </p:sp>
        <p:sp>
          <p:nvSpPr>
            <p:cNvPr id="1402891" name="Line 11"/>
            <p:cNvSpPr>
              <a:spLocks noChangeShapeType="1"/>
            </p:cNvSpPr>
            <p:nvPr/>
          </p:nvSpPr>
          <p:spPr bwMode="auto">
            <a:xfrm>
              <a:off x="1584" y="2275"/>
              <a:ext cx="0" cy="19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907" name="Text Box 27"/>
            <p:cNvSpPr txBox="1">
              <a:spLocks noChangeArrowheads="1"/>
            </p:cNvSpPr>
            <p:nvPr/>
          </p:nvSpPr>
          <p:spPr bwMode="auto">
            <a:xfrm>
              <a:off x="3924" y="2054"/>
              <a:ext cx="1820" cy="9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Find the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best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way to evaluate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the query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Which index to use ?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What join method to use ?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 </a:t>
              </a:r>
            </a:p>
          </p:txBody>
        </p:sp>
      </p:grpSp>
      <p:grpSp>
        <p:nvGrpSpPr>
          <p:cNvPr id="1402911" name="Group 31"/>
          <p:cNvGrpSpPr>
            <a:grpSpLocks/>
          </p:cNvGrpSpPr>
          <p:nvPr/>
        </p:nvGrpSpPr>
        <p:grpSpPr bwMode="auto">
          <a:xfrm>
            <a:off x="1014413" y="3903663"/>
            <a:ext cx="8050212" cy="2439987"/>
            <a:chOff x="639" y="2459"/>
            <a:chExt cx="5071" cy="1537"/>
          </a:xfrm>
        </p:grpSpPr>
        <p:grpSp>
          <p:nvGrpSpPr>
            <p:cNvPr id="1402904" name="Group 24"/>
            <p:cNvGrpSpPr>
              <a:grpSpLocks/>
            </p:cNvGrpSpPr>
            <p:nvPr/>
          </p:nvGrpSpPr>
          <p:grpSpPr bwMode="auto">
            <a:xfrm>
              <a:off x="639" y="2459"/>
              <a:ext cx="1968" cy="1182"/>
              <a:chOff x="639" y="2459"/>
              <a:chExt cx="1968" cy="1182"/>
            </a:xfrm>
          </p:grpSpPr>
          <p:sp>
            <p:nvSpPr>
              <p:cNvPr id="1402890" name="Rectangle 10"/>
              <p:cNvSpPr>
                <a:spLocks noChangeArrowheads="1"/>
              </p:cNvSpPr>
              <p:nvPr/>
            </p:nvSpPr>
            <p:spPr bwMode="auto">
              <a:xfrm>
                <a:off x="639" y="2459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Processor</a:t>
                </a:r>
              </a:p>
            </p:txBody>
          </p:sp>
          <p:sp>
            <p:nvSpPr>
              <p:cNvPr id="1402896" name="Line 16"/>
              <p:cNvSpPr>
                <a:spLocks noChangeShapeType="1"/>
              </p:cNvSpPr>
              <p:nvPr/>
            </p:nvSpPr>
            <p:spPr bwMode="auto">
              <a:xfrm>
                <a:off x="1583" y="2894"/>
                <a:ext cx="0" cy="74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8" name="Text Box 28"/>
            <p:cNvSpPr txBox="1">
              <a:spLocks noChangeArrowheads="1"/>
            </p:cNvSpPr>
            <p:nvPr/>
          </p:nvSpPr>
          <p:spPr bwMode="auto">
            <a:xfrm>
              <a:off x="3800" y="3262"/>
              <a:ext cx="1910" cy="73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Read the data from the files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 the query processing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joins, selections, aggregates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387036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6225"/>
            <a:ext cx="7543800" cy="1020763"/>
          </a:xfrm>
        </p:spPr>
        <p:txBody>
          <a:bodyPr/>
          <a:lstStyle/>
          <a:p>
            <a:r>
              <a:rPr lang="en-US" sz="2800" dirty="0"/>
              <a:t>Getting Deeper into Query Processing</a:t>
            </a: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42D3FCFA-4A1F-8849-81A2-05E9F4A8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7" y="1695181"/>
            <a:ext cx="8157506" cy="489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33381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“Cost”</a:t>
            </a:r>
          </a:p>
        </p:txBody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524000"/>
            <a:ext cx="8583769" cy="496695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Complicated to compute, but very important to decide early on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Need to know what you are “optimizing” for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Many competing factors in today’s computing environment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CPU Instructions 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Disk I/</a:t>
            </a:r>
            <a:r>
              <a:rPr lang="en-US" sz="1800" dirty="0" err="1"/>
              <a:t>Os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Network Usage – either peak or average (for distributed settings)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Memory Usage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Cache Misses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… and so 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Want to pick the one (or combination) that’s actually a bottleneck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No sense in optimizing for “memory usage” if you have a TB of memory and a single disk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Can do combinations by doing a weighted sum: e.g., 10 * Memory + 50 * Disk I/</a:t>
            </a:r>
            <a:r>
              <a:rPr lang="en-US" sz="1600" dirty="0" err="1"/>
              <a:t>Os</a:t>
            </a:r>
            <a:endParaRPr lang="en-US" sz="1600" dirty="0"/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 lvl="1">
              <a:lnSpc>
                <a:spcPct val="12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71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5955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“Cost”</a:t>
            </a:r>
          </a:p>
        </p:txBody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19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We will focus on disk for simplicity: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Number of I/</a:t>
            </a:r>
            <a:r>
              <a:rPr lang="en-US" sz="2000" dirty="0" err="1"/>
              <a:t>Os</a:t>
            </a:r>
            <a:r>
              <a:rPr lang="en-US" sz="2000" dirty="0"/>
              <a:t> ?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Not sufficient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Number of seeks matters a lot… why ?</a:t>
            </a:r>
          </a:p>
          <a:p>
            <a:pPr lvl="1">
              <a:lnSpc>
                <a:spcPct val="120000"/>
              </a:lnSpc>
            </a:pPr>
            <a:r>
              <a:rPr lang="en-US" sz="2000" i="1" dirty="0" err="1">
                <a:solidFill>
                  <a:schemeClr val="tx2"/>
                </a:solidFill>
              </a:rPr>
              <a:t>t</a:t>
            </a:r>
            <a:r>
              <a:rPr lang="en-US" sz="2000" i="1" baseline="-25000" dirty="0" err="1">
                <a:solidFill>
                  <a:schemeClr val="tx2"/>
                </a:solidFill>
              </a:rPr>
              <a:t>T</a:t>
            </a:r>
            <a:r>
              <a:rPr lang="en-US" sz="2000" dirty="0"/>
              <a:t> – time to transfer one block</a:t>
            </a:r>
          </a:p>
          <a:p>
            <a:pPr lvl="1">
              <a:lnSpc>
                <a:spcPct val="120000"/>
              </a:lnSpc>
            </a:pPr>
            <a:r>
              <a:rPr lang="en-US" sz="2000" i="1" dirty="0" err="1">
                <a:solidFill>
                  <a:schemeClr val="tx2"/>
                </a:solidFill>
              </a:rPr>
              <a:t>t</a:t>
            </a:r>
            <a:r>
              <a:rPr lang="en-US" sz="2000" i="1" baseline="-25000" dirty="0" err="1">
                <a:solidFill>
                  <a:schemeClr val="tx2"/>
                </a:solidFill>
              </a:rPr>
              <a:t>S</a:t>
            </a:r>
            <a:r>
              <a:rPr lang="en-US" sz="2000" dirty="0"/>
              <a:t> – time for one seek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Cost for </a:t>
            </a:r>
            <a:r>
              <a:rPr lang="en-US" sz="2000" i="1" dirty="0"/>
              <a:t>b</a:t>
            </a:r>
            <a:r>
              <a:rPr lang="en-US" sz="2000" dirty="0"/>
              <a:t> block transfers plus </a:t>
            </a:r>
            <a:r>
              <a:rPr lang="en-US" sz="2000" i="1" dirty="0"/>
              <a:t>S</a:t>
            </a:r>
            <a:r>
              <a:rPr lang="en-US" sz="2000" dirty="0"/>
              <a:t> seeks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i="1" dirty="0"/>
              <a:t>b * </a:t>
            </a:r>
            <a:r>
              <a:rPr lang="en-US" sz="2000" i="1" dirty="0" err="1"/>
              <a:t>t</a:t>
            </a:r>
            <a:r>
              <a:rPr lang="en-US" sz="2000" i="1" baseline="-25000" dirty="0" err="1"/>
              <a:t>T</a:t>
            </a:r>
            <a:r>
              <a:rPr lang="en-US" sz="2000" i="1" dirty="0"/>
              <a:t> + S * </a:t>
            </a:r>
            <a:r>
              <a:rPr lang="en-US" sz="2000" i="1" dirty="0" err="1"/>
              <a:t>t</a:t>
            </a:r>
            <a:r>
              <a:rPr lang="en-US" sz="2000" i="1" baseline="-25000" dirty="0" err="1"/>
              <a:t>S</a:t>
            </a:r>
            <a:r>
              <a:rPr lang="en-US" sz="20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Measured in </a:t>
            </a:r>
            <a:r>
              <a:rPr lang="en-US" sz="2000" i="1" dirty="0"/>
              <a:t>seconds</a:t>
            </a:r>
          </a:p>
          <a:p>
            <a:pPr>
              <a:lnSpc>
                <a:spcPct val="12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Real systems do take CPU cost into account</a:t>
            </a:r>
          </a:p>
          <a:p>
            <a:pPr>
              <a:lnSpc>
                <a:spcPct val="120000"/>
              </a:lnSpc>
            </a:pPr>
            <a:endParaRPr lang="en-US" sz="2400" i="1" dirty="0"/>
          </a:p>
          <a:p>
            <a:pPr lvl="1">
              <a:lnSpc>
                <a:spcPct val="12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96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“Cost” Example</a:t>
            </a:r>
          </a:p>
        </p:txBody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19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100" dirty="0" err="1"/>
              <a:t>t</a:t>
            </a:r>
            <a:r>
              <a:rPr lang="en-US" altLang="en-US" sz="2100" baseline="-25000" dirty="0" err="1"/>
              <a:t>S</a:t>
            </a:r>
            <a:r>
              <a:rPr lang="en-US" altLang="en-US" sz="2100" dirty="0"/>
              <a:t> = 10 </a:t>
            </a:r>
            <a:r>
              <a:rPr lang="en-US" altLang="en-US" sz="2100" dirty="0" err="1"/>
              <a:t>ms</a:t>
            </a:r>
            <a:r>
              <a:rPr lang="en-US" altLang="en-US" sz="2100" dirty="0"/>
              <a:t> (seek time)</a:t>
            </a:r>
          </a:p>
          <a:p>
            <a:pPr>
              <a:lnSpc>
                <a:spcPct val="120000"/>
              </a:lnSpc>
            </a:pPr>
            <a:r>
              <a:rPr lang="en-US" altLang="en-US" sz="2100" dirty="0" err="1">
                <a:ea typeface="ＭＳ Ｐゴシック" panose="020B0600070205080204" pitchFamily="34" charset="-128"/>
              </a:rPr>
              <a:t>t</a:t>
            </a:r>
            <a:r>
              <a:rPr lang="en-US" altLang="en-US" sz="2100" baseline="-25000" dirty="0" err="1">
                <a:ea typeface="ＭＳ Ｐゴシック" panose="020B0600070205080204" pitchFamily="34" charset="-128"/>
              </a:rPr>
              <a:t>T</a:t>
            </a:r>
            <a:r>
              <a:rPr lang="en-US" altLang="en-US" sz="2100" dirty="0">
                <a:ea typeface="ＭＳ Ｐゴシック" panose="020B0600070205080204" pitchFamily="34" charset="-128"/>
              </a:rPr>
              <a:t> = ?</a:t>
            </a:r>
          </a:p>
          <a:p>
            <a:pPr lvl="1">
              <a:lnSpc>
                <a:spcPct val="120000"/>
              </a:lnSpc>
            </a:pPr>
            <a:r>
              <a:rPr lang="en-US" altLang="en-US" sz="1700" dirty="0">
                <a:ea typeface="ＭＳ Ｐゴシック" panose="020B0600070205080204" pitchFamily="34" charset="-128"/>
              </a:rPr>
              <a:t>Typical block size = 4kB</a:t>
            </a:r>
          </a:p>
          <a:p>
            <a:pPr lvl="1">
              <a:lnSpc>
                <a:spcPct val="120000"/>
              </a:lnSpc>
            </a:pPr>
            <a:r>
              <a:rPr lang="en-US" altLang="en-US" sz="1700" dirty="0">
                <a:ea typeface="ＭＳ Ｐゴシック" panose="020B0600070205080204" pitchFamily="34" charset="-128"/>
              </a:rPr>
              <a:t>Say transfer rate = 200MB/s </a:t>
            </a:r>
            <a:r>
              <a:rPr lang="en-US" altLang="en-US" sz="1700" dirty="0">
                <a:ea typeface="ＭＳ Ｐゴシック" panose="020B0600070205080204" pitchFamily="34" charset="-128"/>
                <a:sym typeface="Wingdings" pitchFamily="2" charset="2"/>
              </a:rPr>
              <a:t> 200kB/</a:t>
            </a:r>
            <a:r>
              <a:rPr lang="en-US" altLang="en-US" sz="1700" dirty="0" err="1">
                <a:ea typeface="ＭＳ Ｐゴシック" panose="020B0600070205080204" pitchFamily="34" charset="-128"/>
                <a:sym typeface="Wingdings" pitchFamily="2" charset="2"/>
              </a:rPr>
              <a:t>ms</a:t>
            </a:r>
            <a:r>
              <a:rPr lang="en-US" altLang="en-US" sz="1700" dirty="0">
                <a:ea typeface="ＭＳ Ｐゴシック" panose="020B0600070205080204" pitchFamily="34" charset="-128"/>
                <a:sym typeface="Wingdings" pitchFamily="2" charset="2"/>
              </a:rPr>
              <a:t>  0.02ms per 4kB</a:t>
            </a:r>
            <a:endParaRPr lang="en-US" altLang="en-US" sz="100" dirty="0">
              <a:ea typeface="ＭＳ Ｐゴシック" panose="020B0600070205080204" pitchFamily="34" charset="-128"/>
            </a:endParaRPr>
          </a:p>
          <a:p>
            <a:pPr>
              <a:lnSpc>
                <a:spcPct val="120000"/>
              </a:lnSpc>
            </a:pPr>
            <a:r>
              <a:rPr lang="en-US" sz="2000" dirty="0"/>
              <a:t>If a plan makes 100 seeks, and transfer 100 blocks: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Cost = 100 * 10 + 0.02 * 100 = 1002ms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If a plan makes 1 seek, and transfer 5000 blocks: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Cost = 10 + 0.02 * 5000 = 110ms</a:t>
            </a:r>
            <a:r>
              <a:rPr lang="en-US" sz="20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Transfer rates keep going up (through better hardware and parallelization), but seek times are constant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The gap keeps increasing</a:t>
            </a:r>
          </a:p>
        </p:txBody>
      </p:sp>
    </p:spTree>
    <p:extLst>
      <p:ext uri="{BB962C8B-B14F-4D97-AF65-F5344CB8AC3E}">
        <p14:creationId xmlns:p14="http://schemas.microsoft.com/office/powerpoint/2010/main" val="16828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5955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43F0-B0BD-5F44-A9B5-622AD0E1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B0B07-8F4F-8143-B3A8-6C49B3EAF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065" y="1523999"/>
            <a:ext cx="8130363" cy="4979831"/>
          </a:xfrm>
        </p:spPr>
        <p:txBody>
          <a:bodyPr/>
          <a:lstStyle/>
          <a:p>
            <a:r>
              <a:rPr lang="en-US" sz="2000" dirty="0"/>
              <a:t>For each relational operation, we will discuss different techniques for doing them</a:t>
            </a:r>
          </a:p>
          <a:p>
            <a:pPr lvl="1"/>
            <a:r>
              <a:rPr lang="en-US" sz="1800" dirty="0"/>
              <a:t>The basic technique usually straightforward, adaptations more complex</a:t>
            </a:r>
          </a:p>
          <a:p>
            <a:pPr lvl="1"/>
            <a:endParaRPr lang="en-US" sz="2000" dirty="0"/>
          </a:p>
          <a:p>
            <a:r>
              <a:rPr lang="en-US" sz="2000" dirty="0"/>
              <a:t>For each technique, we will try to figure out roughly the number of seeks and I/</a:t>
            </a:r>
            <a:r>
              <a:rPr lang="en-US" sz="2000" dirty="0" err="1"/>
              <a:t>Os</a:t>
            </a:r>
            <a:endParaRPr lang="en-US" sz="2000" dirty="0"/>
          </a:p>
          <a:p>
            <a:pPr lvl="1"/>
            <a:endParaRPr lang="en-US" sz="1800" dirty="0"/>
          </a:p>
          <a:p>
            <a:r>
              <a:rPr lang="en-US" sz="2200" dirty="0"/>
              <a:t>Try to focus on the abstract principles involved, and not the details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Very similar techniques used in data processing in other systems like Apache Spark, Hadoop, Python Pandas, etc.</a:t>
            </a:r>
          </a:p>
        </p:txBody>
      </p:sp>
    </p:spTree>
    <p:extLst>
      <p:ext uri="{BB962C8B-B14F-4D97-AF65-F5344CB8AC3E}">
        <p14:creationId xmlns:p14="http://schemas.microsoft.com/office/powerpoint/2010/main" val="238707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Foreign key: </a:t>
            </a:r>
            <a:r>
              <a:rPr lang="en-US"/>
              <a:t>Primary key of a relation that appears in another relation</a:t>
            </a:r>
          </a:p>
          <a:p>
            <a:pPr lvl="1"/>
            <a:r>
              <a:rPr lang="en-US"/>
              <a:t>{ID} from </a:t>
            </a:r>
            <a:r>
              <a:rPr lang="en-US" i="1"/>
              <a:t>student</a:t>
            </a:r>
            <a:r>
              <a:rPr lang="en-US"/>
              <a:t> appears in </a:t>
            </a:r>
            <a:r>
              <a:rPr lang="en-US" i="1"/>
              <a:t>takes, advisor</a:t>
            </a:r>
          </a:p>
          <a:p>
            <a:pPr lvl="1"/>
            <a:r>
              <a:rPr lang="en-US" i="1"/>
              <a:t>student </a:t>
            </a:r>
            <a:r>
              <a:rPr lang="en-US"/>
              <a:t>called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referenced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</a:t>
            </a:r>
          </a:p>
          <a:p>
            <a:pPr lvl="1"/>
            <a:r>
              <a:rPr lang="en-US" i="1"/>
              <a:t>takes </a:t>
            </a:r>
            <a:r>
              <a:rPr lang="en-US"/>
              <a:t>is the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referencing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 </a:t>
            </a:r>
          </a:p>
          <a:p>
            <a:pPr lvl="1"/>
            <a:r>
              <a:rPr lang="en-US"/>
              <a:t>Typically shown by an arrow from referencing to referenced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Foreign key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constraint</a:t>
            </a:r>
            <a:r>
              <a:rPr lang="en-US"/>
              <a:t>: the tuple corresponding to that primary key must exist</a:t>
            </a:r>
          </a:p>
          <a:p>
            <a:pPr lvl="1"/>
            <a:r>
              <a:rPr lang="en-US"/>
              <a:t>Imagine:</a:t>
            </a:r>
          </a:p>
          <a:p>
            <a:pPr lvl="2"/>
            <a:r>
              <a:rPr lang="en-US"/>
              <a:t>Tuple: (‘student101’, ‘CMSC424’) in </a:t>
            </a:r>
            <a:r>
              <a:rPr lang="en-US" i="1"/>
              <a:t>takes</a:t>
            </a:r>
          </a:p>
          <a:p>
            <a:pPr lvl="2"/>
            <a:r>
              <a:rPr lang="en-US"/>
              <a:t>But no tuple corresponding to ‘student101’ in </a:t>
            </a:r>
            <a:r>
              <a:rPr lang="en-US" i="1"/>
              <a:t>student</a:t>
            </a:r>
            <a:endParaRPr lang="en-US"/>
          </a:p>
          <a:p>
            <a:pPr lvl="1"/>
            <a:r>
              <a:rPr lang="en-US"/>
              <a:t>Also called </a:t>
            </a:r>
            <a:r>
              <a:rPr lang="en-US" b="1" i="1">
                <a:solidFill>
                  <a:srgbClr val="FF0000"/>
                </a:solidFill>
              </a:rPr>
              <a:t>referential integrity constraint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3139625526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Selection Operation</a:t>
            </a:r>
          </a:p>
        </p:txBody>
      </p:sp>
    </p:spTree>
    <p:extLst>
      <p:ext uri="{BB962C8B-B14F-4D97-AF65-F5344CB8AC3E}">
        <p14:creationId xmlns:p14="http://schemas.microsoft.com/office/powerpoint/2010/main" val="58136804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12.3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Different ways to do a ”selection” operation (“where” clause) based on the properties of the predicates and the availability of indexes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Selections</a:t>
            </a:r>
          </a:p>
        </p:txBody>
      </p:sp>
    </p:spTree>
    <p:extLst>
      <p:ext uri="{BB962C8B-B14F-4D97-AF65-F5344CB8AC3E}">
        <p14:creationId xmlns:p14="http://schemas.microsoft.com/office/powerpoint/2010/main" val="1926758354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0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562636"/>
            <a:ext cx="8519375" cy="50442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select * from person where SSN = “123”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0000"/>
                </a:solidFill>
              </a:rPr>
              <a:t>Option 1:</a:t>
            </a:r>
            <a:r>
              <a:rPr lang="en-US" sz="2000" dirty="0"/>
              <a:t> </a:t>
            </a:r>
            <a:r>
              <a:rPr lang="en-US" sz="2000" u="sng" dirty="0"/>
              <a:t>Sequential Scan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Read the relation start to end and look for “123”</a:t>
            </a:r>
          </a:p>
          <a:p>
            <a:pPr lvl="2">
              <a:lnSpc>
                <a:spcPct val="110000"/>
              </a:lnSpc>
            </a:pPr>
            <a:r>
              <a:rPr lang="en-US" sz="1800" dirty="0">
                <a:solidFill>
                  <a:srgbClr val="FF0000"/>
                </a:solidFill>
              </a:rPr>
              <a:t>Can always be used (not true for the other options)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Cost ?</a:t>
            </a:r>
          </a:p>
          <a:p>
            <a:pPr lvl="2">
              <a:lnSpc>
                <a:spcPct val="110000"/>
              </a:lnSpc>
            </a:pPr>
            <a:r>
              <a:rPr lang="en-US" sz="1800" i="1" dirty="0"/>
              <a:t>Let </a:t>
            </a:r>
            <a:r>
              <a:rPr lang="en-US" sz="1800" i="1" dirty="0" err="1"/>
              <a:t>b</a:t>
            </a:r>
            <a:r>
              <a:rPr lang="en-US" sz="1800" i="1" baseline="-25000" dirty="0" err="1"/>
              <a:t>r</a:t>
            </a:r>
            <a:r>
              <a:rPr lang="en-US" sz="1800" i="1" baseline="-25000" dirty="0"/>
              <a:t> </a:t>
            </a:r>
            <a:r>
              <a:rPr lang="en-US" sz="1800" i="1" dirty="0"/>
              <a:t> = Number of relation blocks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Then:</a:t>
            </a:r>
          </a:p>
          <a:p>
            <a:pPr lvl="3">
              <a:lnSpc>
                <a:spcPct val="110000"/>
              </a:lnSpc>
            </a:pPr>
            <a:r>
              <a:rPr lang="en-US" sz="1600" dirty="0"/>
              <a:t>1 seek and </a:t>
            </a:r>
            <a:r>
              <a:rPr lang="en-US" sz="1600" dirty="0" err="1"/>
              <a:t>b</a:t>
            </a:r>
            <a:r>
              <a:rPr lang="en-US" sz="1600" baseline="-25000" dirty="0" err="1"/>
              <a:t>r</a:t>
            </a:r>
            <a:r>
              <a:rPr lang="en-US" sz="1600" dirty="0"/>
              <a:t> block transfers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So:</a:t>
            </a:r>
          </a:p>
          <a:p>
            <a:pPr lvl="3">
              <a:lnSpc>
                <a:spcPct val="110000"/>
              </a:lnSpc>
            </a:pPr>
            <a:r>
              <a:rPr lang="en-US" sz="1600" i="1" dirty="0" err="1"/>
              <a:t>t</a:t>
            </a:r>
            <a:r>
              <a:rPr lang="en-US" sz="1600" i="1" baseline="-25000" dirty="0" err="1"/>
              <a:t>S</a:t>
            </a:r>
            <a:r>
              <a:rPr lang="en-US" sz="1600" i="1" dirty="0"/>
              <a:t> + </a:t>
            </a:r>
            <a:r>
              <a:rPr lang="en-US" sz="1600" i="1" dirty="0" err="1"/>
              <a:t>b</a:t>
            </a:r>
            <a:r>
              <a:rPr lang="en-US" sz="1600" i="1" baseline="-25000" dirty="0" err="1"/>
              <a:t>r</a:t>
            </a:r>
            <a:r>
              <a:rPr lang="en-US" sz="1600" i="1" dirty="0"/>
              <a:t> * </a:t>
            </a:r>
            <a:r>
              <a:rPr lang="en-US" sz="1600" i="1" dirty="0" err="1"/>
              <a:t>t</a:t>
            </a:r>
            <a:r>
              <a:rPr lang="en-US" sz="1600" i="1" baseline="-25000" dirty="0" err="1"/>
              <a:t>T</a:t>
            </a:r>
            <a:r>
              <a:rPr lang="en-US" sz="1600" i="1" baseline="-25000" dirty="0"/>
              <a:t>  </a:t>
            </a:r>
            <a:r>
              <a:rPr lang="en-US" sz="1600" i="1" dirty="0"/>
              <a:t>sec</a:t>
            </a:r>
          </a:p>
          <a:p>
            <a:pPr lvl="2">
              <a:lnSpc>
                <a:spcPct val="110000"/>
              </a:lnSpc>
            </a:pPr>
            <a:r>
              <a:rPr lang="en-US" sz="1800" i="1" dirty="0"/>
              <a:t>Improvements:</a:t>
            </a:r>
          </a:p>
          <a:p>
            <a:pPr lvl="3">
              <a:lnSpc>
                <a:spcPct val="110000"/>
              </a:lnSpc>
            </a:pPr>
            <a:r>
              <a:rPr lang="en-US" sz="1600" i="1" dirty="0"/>
              <a:t>If SSN is a key, then can stop when found</a:t>
            </a:r>
          </a:p>
          <a:p>
            <a:pPr lvl="4">
              <a:lnSpc>
                <a:spcPct val="110000"/>
              </a:lnSpc>
            </a:pPr>
            <a:r>
              <a:rPr lang="en-US" sz="1600" i="1" dirty="0"/>
              <a:t>So on average, </a:t>
            </a:r>
            <a:r>
              <a:rPr lang="en-US" sz="1600" i="1" dirty="0" err="1"/>
              <a:t>b</a:t>
            </a:r>
            <a:r>
              <a:rPr lang="en-US" sz="1600" i="1" baseline="-25000" dirty="0" err="1"/>
              <a:t>r</a:t>
            </a:r>
            <a:r>
              <a:rPr lang="en-US" sz="1600" i="1" dirty="0"/>
              <a:t>/2 blocks accessed</a:t>
            </a:r>
          </a:p>
        </p:txBody>
      </p:sp>
    </p:spTree>
    <p:extLst>
      <p:ext uri="{BB962C8B-B14F-4D97-AF65-F5344CB8AC3E}">
        <p14:creationId xmlns:p14="http://schemas.microsoft.com/office/powerpoint/2010/main" val="139565490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4031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200" dirty="0"/>
              <a:t>select * from person where SSN = “123”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solidFill>
                  <a:srgbClr val="FF0000"/>
                </a:solidFill>
              </a:rPr>
              <a:t>Option 2 : </a:t>
            </a:r>
            <a:r>
              <a:rPr lang="en-US" sz="2200" u="sng" dirty="0"/>
              <a:t>Use Index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Pre-condition:</a:t>
            </a:r>
          </a:p>
          <a:p>
            <a:pPr lvl="2">
              <a:lnSpc>
                <a:spcPct val="130000"/>
              </a:lnSpc>
            </a:pPr>
            <a:r>
              <a:rPr lang="en-US" sz="1900" i="1" dirty="0"/>
              <a:t>An appropriate index must exist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Use the index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Find the first leaf page that contains the search key</a:t>
            </a:r>
          </a:p>
          <a:p>
            <a:pPr lvl="2">
              <a:lnSpc>
                <a:spcPct val="130000"/>
              </a:lnSpc>
            </a:pPr>
            <a:r>
              <a:rPr lang="en-US" sz="1800" dirty="0"/>
              <a:t>Retrieve all the tuples that match by following the pointers</a:t>
            </a:r>
          </a:p>
          <a:p>
            <a:pPr lvl="3">
              <a:lnSpc>
                <a:spcPct val="130000"/>
              </a:lnSpc>
            </a:pPr>
            <a:r>
              <a:rPr lang="en-US" sz="1600" dirty="0"/>
              <a:t>If primary index, the relation is sorted by the search key</a:t>
            </a:r>
          </a:p>
          <a:p>
            <a:pPr lvl="4">
              <a:lnSpc>
                <a:spcPct val="130000"/>
              </a:lnSpc>
            </a:pPr>
            <a:r>
              <a:rPr lang="en-US" sz="1600" dirty="0"/>
              <a:t>Go to the relation and read blocks sequentially</a:t>
            </a:r>
          </a:p>
          <a:p>
            <a:pPr lvl="3">
              <a:lnSpc>
                <a:spcPct val="130000"/>
              </a:lnSpc>
            </a:pPr>
            <a:r>
              <a:rPr lang="en-US" sz="1600" dirty="0"/>
              <a:t>If secondary index, must follow all pointers using the index</a:t>
            </a:r>
          </a:p>
        </p:txBody>
      </p:sp>
    </p:spTree>
    <p:extLst>
      <p:ext uri="{BB962C8B-B14F-4D97-AF65-F5344CB8AC3E}">
        <p14:creationId xmlns:p14="http://schemas.microsoft.com/office/powerpoint/2010/main" val="1543205590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w/ B+-Tree Indexes</a:t>
            </a:r>
          </a:p>
        </p:txBody>
      </p:sp>
      <p:sp>
        <p:nvSpPr>
          <p:cNvPr id="1410108" name="Rectangle 60"/>
          <p:cNvSpPr>
            <a:spLocks noChangeArrowheads="1"/>
          </p:cNvSpPr>
          <p:nvPr/>
        </p:nvSpPr>
        <p:spPr bwMode="auto">
          <a:xfrm>
            <a:off x="5802313" y="5133975"/>
            <a:ext cx="2743200" cy="13001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 * (t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+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 = number of records that match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can be bad</a:t>
            </a:r>
          </a:p>
        </p:txBody>
      </p:sp>
      <p:sp>
        <p:nvSpPr>
          <p:cNvPr id="1410106" name="Rectangle 58"/>
          <p:cNvSpPr>
            <a:spLocks noChangeArrowheads="1"/>
          </p:cNvSpPr>
          <p:nvPr/>
        </p:nvSpPr>
        <p:spPr bwMode="auto">
          <a:xfrm>
            <a:off x="3059113" y="5133975"/>
            <a:ext cx="2743200" cy="13001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* (t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+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</p:txBody>
      </p:sp>
      <p:sp>
        <p:nvSpPr>
          <p:cNvPr id="1410104" name="Rectangle 56"/>
          <p:cNvSpPr>
            <a:spLocks noChangeArrowheads="1"/>
          </p:cNvSpPr>
          <p:nvPr/>
        </p:nvSpPr>
        <p:spPr bwMode="auto">
          <a:xfrm>
            <a:off x="315913" y="5133975"/>
            <a:ext cx="2743200" cy="13001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secondary index, not a key, equality</a:t>
            </a:r>
          </a:p>
        </p:txBody>
      </p:sp>
      <p:sp>
        <p:nvSpPr>
          <p:cNvPr id="1410101" name="Rectangle 53"/>
          <p:cNvSpPr>
            <a:spLocks noChangeArrowheads="1"/>
          </p:cNvSpPr>
          <p:nvPr/>
        </p:nvSpPr>
        <p:spPr bwMode="auto">
          <a:xfrm>
            <a:off x="5802313" y="4430713"/>
            <a:ext cx="2743200" cy="7032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 * (t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+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</p:txBody>
      </p:sp>
      <p:sp>
        <p:nvSpPr>
          <p:cNvPr id="1410099" name="Rectangle 51"/>
          <p:cNvSpPr>
            <a:spLocks noChangeArrowheads="1"/>
          </p:cNvSpPr>
          <p:nvPr/>
        </p:nvSpPr>
        <p:spPr bwMode="auto">
          <a:xfrm>
            <a:off x="3059113" y="4430713"/>
            <a:ext cx="2743200" cy="7032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* (t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+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</p:txBody>
      </p:sp>
      <p:sp>
        <p:nvSpPr>
          <p:cNvPr id="1410097" name="Rectangle 49"/>
          <p:cNvSpPr>
            <a:spLocks noChangeArrowheads="1"/>
          </p:cNvSpPr>
          <p:nvPr/>
        </p:nvSpPr>
        <p:spPr bwMode="auto">
          <a:xfrm>
            <a:off x="315913" y="4430713"/>
            <a:ext cx="2743200" cy="7032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secondary index, candidate key, equality</a:t>
            </a:r>
          </a:p>
        </p:txBody>
      </p:sp>
      <p:sp>
        <p:nvSpPr>
          <p:cNvPr id="1410094" name="Rectangle 46"/>
          <p:cNvSpPr>
            <a:spLocks noChangeArrowheads="1"/>
          </p:cNvSpPr>
          <p:nvPr/>
        </p:nvSpPr>
        <p:spPr bwMode="auto">
          <a:xfrm>
            <a:off x="5802313" y="3130550"/>
            <a:ext cx="2743200" cy="13001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 * (t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+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+ (b – 1) *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Note: primary == sorted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 = number of pages that contain the matches</a:t>
            </a:r>
          </a:p>
        </p:txBody>
      </p:sp>
      <p:sp>
        <p:nvSpPr>
          <p:cNvPr id="1410092" name="Rectangle 44"/>
          <p:cNvSpPr>
            <a:spLocks noChangeArrowheads="1"/>
          </p:cNvSpPr>
          <p:nvPr/>
        </p:nvSpPr>
        <p:spPr bwMode="auto">
          <a:xfrm>
            <a:off x="3059113" y="3130550"/>
            <a:ext cx="2743200" cy="13001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* (t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+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</p:txBody>
      </p:sp>
      <p:sp>
        <p:nvSpPr>
          <p:cNvPr id="1410090" name="Rectangle 42"/>
          <p:cNvSpPr>
            <a:spLocks noChangeArrowheads="1"/>
          </p:cNvSpPr>
          <p:nvPr/>
        </p:nvSpPr>
        <p:spPr bwMode="auto">
          <a:xfrm>
            <a:off x="315913" y="3130550"/>
            <a:ext cx="2743200" cy="13001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primary index, not a key, equality</a:t>
            </a:r>
          </a:p>
        </p:txBody>
      </p:sp>
      <p:sp>
        <p:nvSpPr>
          <p:cNvPr id="1410059" name="Rectangle 11"/>
          <p:cNvSpPr>
            <a:spLocks noChangeArrowheads="1"/>
          </p:cNvSpPr>
          <p:nvPr/>
        </p:nvSpPr>
        <p:spPr bwMode="auto">
          <a:xfrm>
            <a:off x="5802313" y="2490788"/>
            <a:ext cx="2743200" cy="6397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 * (t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+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</p:txBody>
      </p:sp>
      <p:sp>
        <p:nvSpPr>
          <p:cNvPr id="1410058" name="Rectangle 10"/>
          <p:cNvSpPr>
            <a:spLocks noChangeArrowheads="1"/>
          </p:cNvSpPr>
          <p:nvPr/>
        </p:nvSpPr>
        <p:spPr bwMode="auto">
          <a:xfrm>
            <a:off x="3059113" y="2490788"/>
            <a:ext cx="2743200" cy="6397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* (t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+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</p:txBody>
      </p:sp>
      <p:sp>
        <p:nvSpPr>
          <p:cNvPr id="1410057" name="Rectangle 9"/>
          <p:cNvSpPr>
            <a:spLocks noChangeArrowheads="1"/>
          </p:cNvSpPr>
          <p:nvPr/>
        </p:nvSpPr>
        <p:spPr bwMode="auto">
          <a:xfrm>
            <a:off x="315913" y="2490788"/>
            <a:ext cx="2743200" cy="6397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primary index, candidate key, equality</a:t>
            </a:r>
          </a:p>
        </p:txBody>
      </p:sp>
      <p:sp>
        <p:nvSpPr>
          <p:cNvPr id="1410056" name="Rectangle 8"/>
          <p:cNvSpPr>
            <a:spLocks noChangeArrowheads="1"/>
          </p:cNvSpPr>
          <p:nvPr/>
        </p:nvSpPr>
        <p:spPr bwMode="auto">
          <a:xfrm>
            <a:off x="5802313" y="1501775"/>
            <a:ext cx="2743200" cy="9890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cost of retrieving the tuples</a:t>
            </a:r>
          </a:p>
        </p:txBody>
      </p:sp>
      <p:sp>
        <p:nvSpPr>
          <p:cNvPr id="1410055" name="Rectangle 7"/>
          <p:cNvSpPr>
            <a:spLocks noChangeArrowheads="1"/>
          </p:cNvSpPr>
          <p:nvPr/>
        </p:nvSpPr>
        <p:spPr bwMode="auto">
          <a:xfrm>
            <a:off x="3059113" y="1501775"/>
            <a:ext cx="2743200" cy="9890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cost of finding the first leaf</a:t>
            </a:r>
          </a:p>
        </p:txBody>
      </p:sp>
      <p:sp>
        <p:nvSpPr>
          <p:cNvPr id="1410054" name="Rectangle 6"/>
          <p:cNvSpPr>
            <a:spLocks noChangeArrowheads="1"/>
          </p:cNvSpPr>
          <p:nvPr/>
        </p:nvSpPr>
        <p:spPr bwMode="auto">
          <a:xfrm>
            <a:off x="315913" y="1501775"/>
            <a:ext cx="2743200" cy="9890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72" name="Line 24"/>
          <p:cNvSpPr>
            <a:spLocks noChangeShapeType="1"/>
          </p:cNvSpPr>
          <p:nvPr/>
        </p:nvSpPr>
        <p:spPr bwMode="auto">
          <a:xfrm>
            <a:off x="315913" y="1501775"/>
            <a:ext cx="82296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73" name="Line 25"/>
          <p:cNvSpPr>
            <a:spLocks noChangeShapeType="1"/>
          </p:cNvSpPr>
          <p:nvPr/>
        </p:nvSpPr>
        <p:spPr bwMode="auto">
          <a:xfrm>
            <a:off x="315913" y="2490788"/>
            <a:ext cx="822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74" name="Line 26"/>
          <p:cNvSpPr>
            <a:spLocks noChangeShapeType="1"/>
          </p:cNvSpPr>
          <p:nvPr/>
        </p:nvSpPr>
        <p:spPr bwMode="auto">
          <a:xfrm>
            <a:off x="315913" y="3130550"/>
            <a:ext cx="822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78" name="Line 30"/>
          <p:cNvSpPr>
            <a:spLocks noChangeShapeType="1"/>
          </p:cNvSpPr>
          <p:nvPr/>
        </p:nvSpPr>
        <p:spPr bwMode="auto">
          <a:xfrm>
            <a:off x="315913" y="6434138"/>
            <a:ext cx="82296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79" name="Line 31"/>
          <p:cNvSpPr>
            <a:spLocks noChangeShapeType="1"/>
          </p:cNvSpPr>
          <p:nvPr/>
        </p:nvSpPr>
        <p:spPr bwMode="auto">
          <a:xfrm>
            <a:off x="315913" y="1501775"/>
            <a:ext cx="0" cy="4932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80" name="Line 32"/>
          <p:cNvSpPr>
            <a:spLocks noChangeShapeType="1"/>
          </p:cNvSpPr>
          <p:nvPr/>
        </p:nvSpPr>
        <p:spPr bwMode="auto">
          <a:xfrm>
            <a:off x="3059113" y="1501775"/>
            <a:ext cx="0" cy="4932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81" name="Line 33"/>
          <p:cNvSpPr>
            <a:spLocks noChangeShapeType="1"/>
          </p:cNvSpPr>
          <p:nvPr/>
        </p:nvSpPr>
        <p:spPr bwMode="auto">
          <a:xfrm>
            <a:off x="5802313" y="1501775"/>
            <a:ext cx="0" cy="4932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82" name="Line 34"/>
          <p:cNvSpPr>
            <a:spLocks noChangeShapeType="1"/>
          </p:cNvSpPr>
          <p:nvPr/>
        </p:nvSpPr>
        <p:spPr bwMode="auto">
          <a:xfrm>
            <a:off x="8545513" y="1501775"/>
            <a:ext cx="0" cy="4932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91" name="Line 43"/>
          <p:cNvSpPr>
            <a:spLocks noChangeShapeType="1"/>
          </p:cNvSpPr>
          <p:nvPr/>
        </p:nvSpPr>
        <p:spPr bwMode="auto">
          <a:xfrm>
            <a:off x="315913" y="4430713"/>
            <a:ext cx="822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0098" name="Line 50"/>
          <p:cNvSpPr>
            <a:spLocks noChangeShapeType="1"/>
          </p:cNvSpPr>
          <p:nvPr/>
        </p:nvSpPr>
        <p:spPr bwMode="auto">
          <a:xfrm>
            <a:off x="315913" y="5133975"/>
            <a:ext cx="822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7684" y="6380108"/>
            <a:ext cx="25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</a:t>
            </a:r>
            <a:r>
              <a:rPr kumimoji="0" 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height of the index</a:t>
            </a:r>
          </a:p>
        </p:txBody>
      </p:sp>
    </p:spTree>
    <p:extLst>
      <p:ext uri="{BB962C8B-B14F-4D97-AF65-F5344CB8AC3E}">
        <p14:creationId xmlns:p14="http://schemas.microsoft.com/office/powerpoint/2010/main" val="2833039431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4031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200"/>
              <a:t>Selections involving ranges</a:t>
            </a:r>
          </a:p>
          <a:p>
            <a:pPr lvl="1">
              <a:lnSpc>
                <a:spcPct val="130000"/>
              </a:lnSpc>
            </a:pPr>
            <a:r>
              <a:rPr lang="en-US" sz="2000" i="1"/>
              <a:t>select * from accounts where balance &gt; 100000</a:t>
            </a:r>
          </a:p>
          <a:p>
            <a:pPr lvl="1">
              <a:lnSpc>
                <a:spcPct val="130000"/>
              </a:lnSpc>
            </a:pPr>
            <a:r>
              <a:rPr lang="en-US" sz="2000" i="1"/>
              <a:t>select * from matches where matchdate between ’10/20/06’ and ’10/30/06’</a:t>
            </a:r>
          </a:p>
          <a:p>
            <a:pPr lvl="1">
              <a:lnSpc>
                <a:spcPct val="130000"/>
              </a:lnSpc>
            </a:pPr>
            <a:r>
              <a:rPr lang="en-US" sz="2000">
                <a:solidFill>
                  <a:srgbClr val="FF0000"/>
                </a:solidFill>
              </a:rPr>
              <a:t>Option 1:</a:t>
            </a:r>
            <a:r>
              <a:rPr lang="en-US" sz="2000"/>
              <a:t> Sequential scan</a:t>
            </a:r>
          </a:p>
          <a:p>
            <a:pPr lvl="1">
              <a:lnSpc>
                <a:spcPct val="130000"/>
              </a:lnSpc>
            </a:pPr>
            <a:r>
              <a:rPr lang="en-US" sz="2000">
                <a:solidFill>
                  <a:srgbClr val="FF0000"/>
                </a:solidFill>
              </a:rPr>
              <a:t>Option 2:</a:t>
            </a:r>
            <a:r>
              <a:rPr lang="en-US" sz="2000"/>
              <a:t> Using an appropriate index</a:t>
            </a:r>
          </a:p>
          <a:p>
            <a:pPr lvl="2">
              <a:lnSpc>
                <a:spcPct val="130000"/>
              </a:lnSpc>
            </a:pPr>
            <a:r>
              <a:rPr lang="en-US" sz="1900"/>
              <a:t>Can’t use hash indexes for this purpose</a:t>
            </a:r>
          </a:p>
          <a:p>
            <a:pPr lvl="2">
              <a:lnSpc>
                <a:spcPct val="130000"/>
              </a:lnSpc>
            </a:pPr>
            <a:r>
              <a:rPr lang="en-US" sz="1900"/>
              <a:t>Cost formulas:</a:t>
            </a:r>
          </a:p>
          <a:p>
            <a:pPr lvl="3">
              <a:lnSpc>
                <a:spcPct val="130000"/>
              </a:lnSpc>
            </a:pPr>
            <a:r>
              <a:rPr lang="en-US" sz="1700"/>
              <a:t>Range queries == “equality” on “non-key” attributes</a:t>
            </a:r>
          </a:p>
          <a:p>
            <a:pPr lvl="3">
              <a:lnSpc>
                <a:spcPct val="130000"/>
              </a:lnSpc>
            </a:pPr>
            <a:r>
              <a:rPr lang="en-US" sz="1700"/>
              <a:t>So rows 3 and 5 in the preceding page</a:t>
            </a:r>
          </a:p>
        </p:txBody>
      </p:sp>
    </p:spTree>
    <p:extLst>
      <p:ext uri="{BB962C8B-B14F-4D97-AF65-F5344CB8AC3E}">
        <p14:creationId xmlns:p14="http://schemas.microsoft.com/office/powerpoint/2010/main" val="3322232373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67738" cy="50403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700"/>
              <a:t>Complex selections</a:t>
            </a:r>
          </a:p>
          <a:p>
            <a:pPr lvl="1">
              <a:lnSpc>
                <a:spcPct val="150000"/>
              </a:lnSpc>
            </a:pPr>
            <a:r>
              <a:rPr lang="en-US" sz="1700" i="1" u="sng"/>
              <a:t>Conjunctive</a:t>
            </a:r>
            <a:r>
              <a:rPr lang="en-US" sz="1700" i="1"/>
              <a:t>:  select * from accounts where balance &gt; 100000 </a:t>
            </a:r>
            <a:r>
              <a:rPr lang="en-US" sz="1700" i="1">
                <a:solidFill>
                  <a:srgbClr val="FF0000"/>
                </a:solidFill>
              </a:rPr>
              <a:t>and</a:t>
            </a:r>
            <a:r>
              <a:rPr lang="en-US" sz="1700" i="1"/>
              <a:t> SSN = “123”</a:t>
            </a:r>
          </a:p>
          <a:p>
            <a:pPr lvl="1">
              <a:lnSpc>
                <a:spcPct val="150000"/>
              </a:lnSpc>
            </a:pPr>
            <a:r>
              <a:rPr lang="en-US" sz="1700" u="sng"/>
              <a:t>Disjunctive</a:t>
            </a:r>
            <a:r>
              <a:rPr lang="en-US" sz="1700"/>
              <a:t>:   </a:t>
            </a:r>
            <a:r>
              <a:rPr lang="en-US" sz="1700" i="1"/>
              <a:t>select * from accounts where balance &gt; 100000 </a:t>
            </a:r>
            <a:r>
              <a:rPr lang="en-US" sz="1700" i="1">
                <a:solidFill>
                  <a:srgbClr val="FF0000"/>
                </a:solidFill>
              </a:rPr>
              <a:t>or</a:t>
            </a:r>
            <a:r>
              <a:rPr lang="en-US" sz="1700" i="1"/>
              <a:t> SSN = “123”</a:t>
            </a:r>
            <a:endParaRPr lang="en-US" sz="1700"/>
          </a:p>
          <a:p>
            <a:pPr lvl="1">
              <a:lnSpc>
                <a:spcPct val="150000"/>
              </a:lnSpc>
            </a:pPr>
            <a:r>
              <a:rPr lang="en-US" sz="1700">
                <a:solidFill>
                  <a:srgbClr val="FF0000"/>
                </a:solidFill>
              </a:rPr>
              <a:t>Option 1:</a:t>
            </a:r>
            <a:r>
              <a:rPr lang="en-US" sz="1700"/>
              <a:t> Sequential scan</a:t>
            </a:r>
          </a:p>
          <a:p>
            <a:pPr lvl="1">
              <a:lnSpc>
                <a:spcPct val="150000"/>
              </a:lnSpc>
            </a:pPr>
            <a:r>
              <a:rPr lang="en-US" sz="1700">
                <a:solidFill>
                  <a:srgbClr val="FF0000"/>
                </a:solidFill>
              </a:rPr>
              <a:t>Option 2 </a:t>
            </a:r>
            <a:r>
              <a:rPr lang="en-US" sz="1700" i="1">
                <a:solidFill>
                  <a:srgbClr val="FF0000"/>
                </a:solidFill>
              </a:rPr>
              <a:t>(Conjunctive only)</a:t>
            </a:r>
            <a:r>
              <a:rPr lang="en-US" sz="1700">
                <a:solidFill>
                  <a:srgbClr val="FF0000"/>
                </a:solidFill>
              </a:rPr>
              <a:t>:</a:t>
            </a:r>
            <a:r>
              <a:rPr lang="en-US" sz="1700"/>
              <a:t> Using an appropriate index </a:t>
            </a:r>
            <a:r>
              <a:rPr lang="en-US" sz="1700" i="1"/>
              <a:t>on one of the conditions</a:t>
            </a:r>
            <a:endParaRPr lang="en-US" sz="1700"/>
          </a:p>
          <a:p>
            <a:pPr lvl="2">
              <a:lnSpc>
                <a:spcPct val="150000"/>
              </a:lnSpc>
            </a:pPr>
            <a:r>
              <a:rPr lang="en-US" sz="1500"/>
              <a:t>E.g. Use SSN index to evaluate SSN = “123”. Apply the second condtion to the tuples that match</a:t>
            </a:r>
          </a:p>
          <a:p>
            <a:pPr lvl="2">
              <a:lnSpc>
                <a:spcPct val="150000"/>
              </a:lnSpc>
            </a:pPr>
            <a:r>
              <a:rPr lang="en-US" sz="1500"/>
              <a:t>Or do the other way around (if index on balance exists)</a:t>
            </a:r>
          </a:p>
          <a:p>
            <a:pPr lvl="2">
              <a:lnSpc>
                <a:spcPct val="150000"/>
              </a:lnSpc>
            </a:pPr>
            <a:r>
              <a:rPr lang="en-US" sz="1500"/>
              <a:t>Which is better ?</a:t>
            </a:r>
          </a:p>
          <a:p>
            <a:pPr lvl="1">
              <a:lnSpc>
                <a:spcPct val="150000"/>
              </a:lnSpc>
            </a:pPr>
            <a:r>
              <a:rPr lang="en-US" sz="1700">
                <a:solidFill>
                  <a:srgbClr val="FF0000"/>
                </a:solidFill>
              </a:rPr>
              <a:t>Option 3 </a:t>
            </a:r>
            <a:r>
              <a:rPr lang="en-US" sz="1700" i="1">
                <a:solidFill>
                  <a:srgbClr val="FF0000"/>
                </a:solidFill>
              </a:rPr>
              <a:t>(Conjunctive only)</a:t>
            </a:r>
            <a:r>
              <a:rPr lang="en-US" sz="1700"/>
              <a:t> </a:t>
            </a:r>
            <a:r>
              <a:rPr lang="en-US" sz="1700">
                <a:solidFill>
                  <a:srgbClr val="FF0000"/>
                </a:solidFill>
              </a:rPr>
              <a:t>:</a:t>
            </a:r>
            <a:r>
              <a:rPr lang="en-US" sz="1700"/>
              <a:t> Choose a multi-key index </a:t>
            </a:r>
          </a:p>
          <a:p>
            <a:pPr lvl="2">
              <a:lnSpc>
                <a:spcPct val="150000"/>
              </a:lnSpc>
            </a:pPr>
            <a:r>
              <a:rPr lang="en-US" sz="1500"/>
              <a:t>Not commonly available</a:t>
            </a:r>
          </a:p>
        </p:txBody>
      </p:sp>
    </p:spTree>
    <p:extLst>
      <p:ext uri="{BB962C8B-B14F-4D97-AF65-F5344CB8AC3E}">
        <p14:creationId xmlns:p14="http://schemas.microsoft.com/office/powerpoint/2010/main" val="73167496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77263" cy="4625975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1700"/>
              <a:t>Complex selections</a:t>
            </a:r>
          </a:p>
          <a:p>
            <a:pPr lvl="1">
              <a:lnSpc>
                <a:spcPct val="140000"/>
              </a:lnSpc>
            </a:pPr>
            <a:r>
              <a:rPr lang="en-US" sz="1700" i="1" u="sng"/>
              <a:t>Conjunctive</a:t>
            </a:r>
            <a:r>
              <a:rPr lang="en-US" sz="1700" i="1"/>
              <a:t>:  select * from accounts where balance &gt; 100000 </a:t>
            </a:r>
            <a:r>
              <a:rPr lang="en-US" sz="1700" i="1">
                <a:solidFill>
                  <a:srgbClr val="FF0000"/>
                </a:solidFill>
              </a:rPr>
              <a:t>and</a:t>
            </a:r>
            <a:r>
              <a:rPr lang="en-US" sz="1700" i="1"/>
              <a:t> SSN = “123”</a:t>
            </a:r>
          </a:p>
          <a:p>
            <a:pPr lvl="1">
              <a:lnSpc>
                <a:spcPct val="140000"/>
              </a:lnSpc>
            </a:pPr>
            <a:r>
              <a:rPr lang="en-US" sz="1700" u="sng"/>
              <a:t>Disjunctive</a:t>
            </a:r>
            <a:r>
              <a:rPr lang="en-US" sz="1700"/>
              <a:t>:   </a:t>
            </a:r>
            <a:r>
              <a:rPr lang="en-US" sz="1700" i="1"/>
              <a:t>select * from accounts where balance &gt; 100000 </a:t>
            </a:r>
            <a:r>
              <a:rPr lang="en-US" sz="1700" i="1">
                <a:solidFill>
                  <a:srgbClr val="FF0000"/>
                </a:solidFill>
              </a:rPr>
              <a:t>or</a:t>
            </a:r>
            <a:r>
              <a:rPr lang="en-US" sz="1700" i="1"/>
              <a:t> SSN = “123”</a:t>
            </a:r>
            <a:endParaRPr lang="en-US" sz="1700"/>
          </a:p>
          <a:p>
            <a:pPr lvl="1">
              <a:lnSpc>
                <a:spcPct val="140000"/>
              </a:lnSpc>
            </a:pPr>
            <a:endParaRPr lang="en-US" sz="1700"/>
          </a:p>
          <a:p>
            <a:pPr lvl="1">
              <a:lnSpc>
                <a:spcPct val="140000"/>
              </a:lnSpc>
            </a:pPr>
            <a:r>
              <a:rPr lang="en-US" sz="1700">
                <a:solidFill>
                  <a:srgbClr val="FF0000"/>
                </a:solidFill>
              </a:rPr>
              <a:t>Option 4:</a:t>
            </a:r>
            <a:r>
              <a:rPr lang="en-US" sz="1700"/>
              <a:t> Conjunction or disjunction of </a:t>
            </a:r>
            <a:r>
              <a:rPr lang="en-US" sz="1600" i="1"/>
              <a:t>record identifiers</a:t>
            </a:r>
          </a:p>
          <a:p>
            <a:pPr lvl="2">
              <a:lnSpc>
                <a:spcPct val="140000"/>
              </a:lnSpc>
            </a:pPr>
            <a:r>
              <a:rPr lang="en-US" sz="1600"/>
              <a:t>Use indexes to find all RIDs that match each of the conditions</a:t>
            </a:r>
          </a:p>
          <a:p>
            <a:pPr lvl="2">
              <a:lnSpc>
                <a:spcPct val="140000"/>
              </a:lnSpc>
            </a:pPr>
            <a:r>
              <a:rPr lang="en-US" sz="1600"/>
              <a:t>Do an intersection (for conjunction) or a union (for disjunction)</a:t>
            </a:r>
          </a:p>
          <a:p>
            <a:pPr lvl="2">
              <a:lnSpc>
                <a:spcPct val="140000"/>
              </a:lnSpc>
            </a:pPr>
            <a:r>
              <a:rPr lang="en-US" sz="1600"/>
              <a:t>Sort the records and fetch them in one shot</a:t>
            </a:r>
          </a:p>
          <a:p>
            <a:pPr lvl="2">
              <a:lnSpc>
                <a:spcPct val="140000"/>
              </a:lnSpc>
            </a:pPr>
            <a:r>
              <a:rPr lang="en-US" sz="1600"/>
              <a:t>Called “Index-ANDing” or “Index-ORing”</a:t>
            </a:r>
          </a:p>
          <a:p>
            <a:pPr lvl="1">
              <a:lnSpc>
                <a:spcPct val="140000"/>
              </a:lnSpc>
            </a:pPr>
            <a:r>
              <a:rPr lang="en-US" sz="1600"/>
              <a:t>Heavily used in commercial systems</a:t>
            </a:r>
          </a:p>
          <a:p>
            <a:pPr lvl="2">
              <a:lnSpc>
                <a:spcPct val="14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61283704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2314964406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</a:rPr>
              <a:t>12.5.1, 12.5.2, 12.5.3, </a:t>
            </a:r>
            <a:r>
              <a:rPr lang="en-US" dirty="0">
                <a:latin typeface="Calibri" charset="0"/>
              </a:rPr>
              <a:t>12.5.5</a:t>
            </a:r>
            <a:endParaRPr lang="en-US" dirty="0">
              <a:solidFill>
                <a:srgbClr val="FF0000"/>
              </a:solidFill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Simplest way to do a join as a nested for loop</a:t>
            </a:r>
          </a:p>
          <a:p>
            <a:pPr lvl="1"/>
            <a:r>
              <a:rPr lang="en-US" dirty="0">
                <a:latin typeface="Calibri" charset="0"/>
              </a:rPr>
              <a:t>Block Nested Loops Joins</a:t>
            </a:r>
          </a:p>
          <a:p>
            <a:pPr lvl="1"/>
            <a:r>
              <a:rPr lang="en-US" dirty="0">
                <a:latin typeface="Calibri" charset="0"/>
              </a:rPr>
              <a:t>Using “indexes” for more efficient joins</a:t>
            </a:r>
          </a:p>
          <a:p>
            <a:pPr lvl="1"/>
            <a:r>
              <a:rPr lang="en-US" dirty="0">
                <a:latin typeface="Calibri" charset="0"/>
              </a:rPr>
              <a:t>Hash Joins</a:t>
            </a:r>
          </a:p>
          <a:p>
            <a:pPr lvl="1"/>
            <a:r>
              <a:rPr lang="en-US" dirty="0">
                <a:latin typeface="Calibri" charset="0"/>
              </a:rPr>
              <a:t>Sort-merge Joins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4119560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180693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</a:t>
            </a:r>
          </a:p>
        </p:txBody>
      </p:sp>
      <p:sp>
        <p:nvSpPr>
          <p:cNvPr id="141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686800" cy="4953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900" i="1" dirty="0"/>
              <a:t>select * from R, S where </a:t>
            </a:r>
            <a:r>
              <a:rPr lang="en-US" sz="1900" i="1" dirty="0" err="1"/>
              <a:t>R.a</a:t>
            </a:r>
            <a:r>
              <a:rPr lang="en-US" sz="1900" i="1" dirty="0"/>
              <a:t> = </a:t>
            </a:r>
            <a:r>
              <a:rPr lang="en-US" sz="1900" i="1" dirty="0" err="1"/>
              <a:t>S.a</a:t>
            </a:r>
            <a:endParaRPr lang="en-US" sz="1900" i="1" dirty="0"/>
          </a:p>
          <a:p>
            <a:pPr lvl="1">
              <a:lnSpc>
                <a:spcPct val="110000"/>
              </a:lnSpc>
            </a:pPr>
            <a:r>
              <a:rPr lang="en-US" sz="1800" dirty="0"/>
              <a:t>Called an “</a:t>
            </a:r>
            <a:r>
              <a:rPr lang="en-US" sz="1800" i="1" dirty="0" err="1"/>
              <a:t>equi</a:t>
            </a:r>
            <a:r>
              <a:rPr lang="en-US" sz="1800" i="1" dirty="0"/>
              <a:t>-join”</a:t>
            </a:r>
          </a:p>
          <a:p>
            <a:pPr>
              <a:lnSpc>
                <a:spcPct val="110000"/>
              </a:lnSpc>
            </a:pPr>
            <a:r>
              <a:rPr lang="en-US" sz="1900" i="1" dirty="0"/>
              <a:t>select * from R, S where |</a:t>
            </a:r>
            <a:r>
              <a:rPr lang="en-US" sz="1900" i="1" dirty="0" err="1"/>
              <a:t>R.a</a:t>
            </a:r>
            <a:r>
              <a:rPr lang="en-US" sz="1900" i="1" dirty="0"/>
              <a:t> – </a:t>
            </a:r>
            <a:r>
              <a:rPr lang="en-US" sz="1900" i="1" dirty="0" err="1"/>
              <a:t>S.a</a:t>
            </a:r>
            <a:r>
              <a:rPr lang="en-US" sz="1900" i="1" dirty="0"/>
              <a:t> | &lt; 0.5</a:t>
            </a:r>
          </a:p>
          <a:p>
            <a:pPr lvl="1">
              <a:lnSpc>
                <a:spcPct val="110000"/>
              </a:lnSpc>
            </a:pPr>
            <a:r>
              <a:rPr lang="en-US" sz="1800" i="1" dirty="0"/>
              <a:t>Not an “</a:t>
            </a:r>
            <a:r>
              <a:rPr lang="en-US" sz="1800" i="1" dirty="0" err="1"/>
              <a:t>equi</a:t>
            </a:r>
            <a:r>
              <a:rPr lang="en-US" sz="1800" i="1" dirty="0"/>
              <a:t>-join”</a:t>
            </a:r>
          </a:p>
          <a:p>
            <a:pPr lvl="1"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r>
              <a:rPr lang="en-US" sz="2000" i="1" dirty="0">
                <a:solidFill>
                  <a:srgbClr val="C00000"/>
                </a:solidFill>
              </a:rPr>
              <a:t>Goal: For each tuple r in R, find all “matching” tuples in S (or vice versa)</a:t>
            </a:r>
          </a:p>
          <a:p>
            <a:pPr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1900" dirty="0"/>
              <a:t>Simplest Algorithm (“nested loops” join)</a:t>
            </a:r>
            <a:endParaRPr lang="en-US" sz="1900" u="sng" dirty="0"/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900" dirty="0"/>
              <a:t>        </a:t>
            </a:r>
            <a:r>
              <a:rPr lang="en-US" sz="1900" i="1" dirty="0">
                <a:solidFill>
                  <a:srgbClr val="FF0000"/>
                </a:solidFill>
              </a:rPr>
              <a:t>for</a:t>
            </a:r>
            <a:r>
              <a:rPr lang="en-US" sz="1900" i="1" dirty="0"/>
              <a:t> each tuple r</a:t>
            </a:r>
            <a:r>
              <a:rPr lang="en-US" sz="1900" i="1" dirty="0">
                <a:solidFill>
                  <a:srgbClr val="FF0000"/>
                </a:solidFill>
              </a:rPr>
              <a:t> in</a:t>
            </a:r>
            <a:r>
              <a:rPr lang="en-US" sz="1900" i="1" dirty="0"/>
              <a:t> R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900" i="1" dirty="0"/>
              <a:t>             </a:t>
            </a:r>
            <a:r>
              <a:rPr lang="en-US" sz="1900" i="1" dirty="0">
                <a:solidFill>
                  <a:srgbClr val="FF0000"/>
                </a:solidFill>
              </a:rPr>
              <a:t>for</a:t>
            </a:r>
            <a:r>
              <a:rPr lang="en-US" sz="1900" i="1" dirty="0"/>
              <a:t> each tuple s </a:t>
            </a:r>
            <a:r>
              <a:rPr lang="en-US" sz="1900" i="1" dirty="0">
                <a:solidFill>
                  <a:srgbClr val="FF0000"/>
                </a:solidFill>
              </a:rPr>
              <a:t>in</a:t>
            </a:r>
            <a:r>
              <a:rPr lang="en-US" sz="1900" i="1" dirty="0"/>
              <a:t> S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900" i="1" dirty="0"/>
              <a:t>                 </a:t>
            </a:r>
            <a:r>
              <a:rPr lang="en-US" sz="1900" i="1" dirty="0">
                <a:solidFill>
                  <a:srgbClr val="FF0000"/>
                </a:solidFill>
              </a:rPr>
              <a:t>check</a:t>
            </a:r>
            <a:r>
              <a:rPr lang="en-US" sz="1900" i="1" dirty="0"/>
              <a:t> </a:t>
            </a:r>
            <a:r>
              <a:rPr lang="en-US" sz="1900" i="1" dirty="0">
                <a:solidFill>
                  <a:srgbClr val="FF0000"/>
                </a:solidFill>
              </a:rPr>
              <a:t>if</a:t>
            </a:r>
            <a:r>
              <a:rPr lang="en-US" sz="1900" i="1" dirty="0"/>
              <a:t> </a:t>
            </a:r>
            <a:r>
              <a:rPr lang="en-US" sz="1900" i="1" dirty="0" err="1"/>
              <a:t>r.a</a:t>
            </a:r>
            <a:r>
              <a:rPr lang="en-US" sz="1900" i="1" dirty="0"/>
              <a:t> = </a:t>
            </a:r>
            <a:r>
              <a:rPr lang="en-US" sz="1900" i="1" dirty="0" err="1"/>
              <a:t>s.a</a:t>
            </a:r>
            <a:r>
              <a:rPr lang="en-US" sz="1900" i="1" dirty="0"/>
              <a:t> (or whether |</a:t>
            </a:r>
            <a:r>
              <a:rPr lang="en-US" sz="1900" i="1" dirty="0" err="1"/>
              <a:t>r.a</a:t>
            </a:r>
            <a:r>
              <a:rPr lang="en-US" sz="1900" i="1" dirty="0"/>
              <a:t> – </a:t>
            </a:r>
            <a:r>
              <a:rPr lang="en-US" sz="1900" i="1" dirty="0" err="1"/>
              <a:t>s.a</a:t>
            </a:r>
            <a:r>
              <a:rPr lang="en-US" sz="1900" i="1" dirty="0"/>
              <a:t>| &lt; 0.5)</a:t>
            </a:r>
          </a:p>
          <a:p>
            <a:pPr lvl="1"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sz="1900" dirty="0"/>
              <a:t>Complexity too high– also not disk efficient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e.g., imagine if |R| and |S| both in millions of tuples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endParaRPr lang="en-US" sz="1900" i="1" dirty="0"/>
          </a:p>
        </p:txBody>
      </p:sp>
    </p:spTree>
    <p:extLst>
      <p:ext uri="{BB962C8B-B14F-4D97-AF65-F5344CB8AC3E}">
        <p14:creationId xmlns:p14="http://schemas.microsoft.com/office/powerpoint/2010/main" val="15676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Nested-loops Join</a:t>
            </a:r>
          </a:p>
        </p:txBody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839200" cy="48228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 dirty="0"/>
              <a:t>Simple modification to the basic “nested-loops join” that is disk efficient</a:t>
            </a:r>
          </a:p>
          <a:p>
            <a:pPr>
              <a:lnSpc>
                <a:spcPct val="120000"/>
              </a:lnSpc>
            </a:pPr>
            <a:r>
              <a:rPr lang="en-US" sz="1900" dirty="0"/>
              <a:t>Read a chunk of blocks of R from disk at a time; go through S for each chunk</a:t>
            </a:r>
            <a:endParaRPr lang="en-US" sz="1700" dirty="0"/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1700" dirty="0"/>
              <a:t> </a:t>
            </a:r>
            <a:r>
              <a:rPr lang="en-US" sz="1700" i="1" dirty="0">
                <a:solidFill>
                  <a:srgbClr val="FF0000"/>
                </a:solidFill>
              </a:rPr>
              <a:t>for each k blocks of R</a:t>
            </a:r>
            <a:endParaRPr lang="en-US" sz="1700" i="1" dirty="0"/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1700" i="1" dirty="0"/>
              <a:t>   </a:t>
            </a:r>
            <a:r>
              <a:rPr lang="en-US" sz="1700" i="1" dirty="0">
                <a:solidFill>
                  <a:srgbClr val="FF0000"/>
                </a:solidFill>
              </a:rPr>
              <a:t>for</a:t>
            </a:r>
            <a:r>
              <a:rPr lang="en-US" sz="1700" i="1" dirty="0"/>
              <a:t> each block B</a:t>
            </a:r>
            <a:r>
              <a:rPr lang="en-US" sz="1700" i="1" baseline="-25000" dirty="0"/>
              <a:t>s</a:t>
            </a:r>
            <a:r>
              <a:rPr lang="en-US" sz="1700" i="1" dirty="0"/>
              <a:t> </a:t>
            </a:r>
            <a:r>
              <a:rPr lang="en-US" sz="1700" i="1" dirty="0">
                <a:solidFill>
                  <a:srgbClr val="FF0000"/>
                </a:solidFill>
              </a:rPr>
              <a:t>of</a:t>
            </a:r>
            <a:r>
              <a:rPr lang="en-US" sz="1700" i="1" dirty="0"/>
              <a:t> S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700" i="1" dirty="0">
                <a:solidFill>
                  <a:srgbClr val="FF0000"/>
                </a:solidFill>
              </a:rPr>
              <a:t>          for</a:t>
            </a:r>
            <a:r>
              <a:rPr lang="en-US" sz="1700" i="1" dirty="0"/>
              <a:t> each tuple r</a:t>
            </a:r>
            <a:r>
              <a:rPr lang="en-US" sz="1700" i="1" dirty="0">
                <a:solidFill>
                  <a:srgbClr val="FF0000"/>
                </a:solidFill>
              </a:rPr>
              <a:t> in</a:t>
            </a:r>
            <a:r>
              <a:rPr lang="en-US" sz="1700" i="1" dirty="0"/>
              <a:t> those k blocks of R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700" i="1" dirty="0"/>
              <a:t>              </a:t>
            </a:r>
            <a:r>
              <a:rPr lang="en-US" sz="1700" i="1" dirty="0">
                <a:solidFill>
                  <a:srgbClr val="FF0000"/>
                </a:solidFill>
              </a:rPr>
              <a:t>for</a:t>
            </a:r>
            <a:r>
              <a:rPr lang="en-US" sz="1700" i="1" dirty="0"/>
              <a:t> each tuple s </a:t>
            </a:r>
            <a:r>
              <a:rPr lang="en-US" sz="1700" i="1" dirty="0">
                <a:solidFill>
                  <a:srgbClr val="FF0000"/>
                </a:solidFill>
              </a:rPr>
              <a:t>in</a:t>
            </a:r>
            <a:r>
              <a:rPr lang="en-US" sz="1700" i="1" dirty="0"/>
              <a:t> Bs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700" i="1" dirty="0"/>
              <a:t>                 </a:t>
            </a:r>
            <a:r>
              <a:rPr lang="en-US" sz="1700" i="1" dirty="0">
                <a:solidFill>
                  <a:srgbClr val="FF0000"/>
                </a:solidFill>
              </a:rPr>
              <a:t>check</a:t>
            </a:r>
            <a:r>
              <a:rPr lang="en-US" sz="1700" i="1" dirty="0"/>
              <a:t> </a:t>
            </a:r>
            <a:r>
              <a:rPr lang="en-US" sz="1700" i="1" dirty="0">
                <a:solidFill>
                  <a:srgbClr val="FF0000"/>
                </a:solidFill>
              </a:rPr>
              <a:t>if</a:t>
            </a:r>
            <a:r>
              <a:rPr lang="en-US" sz="1700" i="1" dirty="0"/>
              <a:t> </a:t>
            </a:r>
            <a:r>
              <a:rPr lang="en-US" sz="1700" i="1" dirty="0" err="1"/>
              <a:t>r.a</a:t>
            </a:r>
            <a:r>
              <a:rPr lang="en-US" sz="1700" i="1" dirty="0"/>
              <a:t> = </a:t>
            </a:r>
            <a:r>
              <a:rPr lang="en-US" sz="1700" i="1" dirty="0" err="1"/>
              <a:t>s.a</a:t>
            </a:r>
            <a:r>
              <a:rPr lang="en-US" sz="1700" i="1" dirty="0"/>
              <a:t> (or whether |</a:t>
            </a:r>
            <a:r>
              <a:rPr lang="en-US" sz="1700" i="1" dirty="0" err="1"/>
              <a:t>r.a</a:t>
            </a:r>
            <a:r>
              <a:rPr lang="en-US" sz="1700" i="1" dirty="0"/>
              <a:t> – </a:t>
            </a:r>
            <a:r>
              <a:rPr lang="en-US" sz="1700" i="1" dirty="0" err="1"/>
              <a:t>s.a</a:t>
            </a:r>
            <a:r>
              <a:rPr lang="en-US" sz="1700" i="1" dirty="0"/>
              <a:t>| &lt; 0.5)</a:t>
            </a:r>
          </a:p>
          <a:p>
            <a:pPr lvl="2">
              <a:lnSpc>
                <a:spcPct val="120000"/>
              </a:lnSpc>
            </a:pPr>
            <a:endParaRPr lang="en-US" sz="1200" dirty="0">
              <a:sym typeface="Symbol" charset="2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sym typeface="Symbol" charset="2"/>
              </a:rPr>
              <a:t>Cost?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ym typeface="Symbol" charset="2"/>
              </a:rPr>
              <a:t>Blocks Read of R: |Br| (every block read exactly once)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ym typeface="Symbol" charset="2"/>
              </a:rPr>
              <a:t>Blocks Read of S: |Bs| * |Br|/k (every block of S read |Br|/k times)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ym typeface="Symbol" charset="2"/>
              </a:rPr>
              <a:t>Seeks: 2 * |Br|/k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sym typeface="Symbol" charset="2"/>
              </a:rPr>
              <a:t>Choose </a:t>
            </a:r>
            <a:r>
              <a:rPr lang="en-US" sz="1900" i="1" dirty="0">
                <a:sym typeface="Symbol" charset="2"/>
              </a:rPr>
              <a:t>k </a:t>
            </a:r>
            <a:r>
              <a:rPr lang="en-US" sz="1900" dirty="0">
                <a:sym typeface="Symbol" charset="2"/>
              </a:rPr>
              <a:t>to be as large as possible (but can’t be more than M)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sym typeface="Symbol" charset="2"/>
              </a:rPr>
              <a:t>However: We are still comparing every R tuple with every S tuple </a:t>
            </a:r>
            <a:r>
              <a:rPr lang="en-US" sz="1900" dirty="0">
                <a:sym typeface="Wingdings" pitchFamily="2" charset="2"/>
              </a:rPr>
              <a:t></a:t>
            </a:r>
            <a:r>
              <a:rPr lang="en-US" sz="1900" dirty="0">
                <a:sym typeface="Symbol" charset="2"/>
              </a:rPr>
              <a:t> high CPU cost</a:t>
            </a:r>
          </a:p>
        </p:txBody>
      </p:sp>
    </p:spTree>
    <p:extLst>
      <p:ext uri="{BB962C8B-B14F-4D97-AF65-F5344CB8AC3E}">
        <p14:creationId xmlns:p14="http://schemas.microsoft.com/office/powerpoint/2010/main" val="230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9507" grpId="0" uiExpand="1" build="p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Index Nested-loops Join</a:t>
            </a:r>
          </a:p>
        </p:txBody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200" i="1" dirty="0"/>
              <a:t>select * from R, S where </a:t>
            </a:r>
            <a:r>
              <a:rPr lang="en-US" sz="2200" i="1" dirty="0" err="1"/>
              <a:t>R.a</a:t>
            </a:r>
            <a:r>
              <a:rPr lang="en-US" sz="2200" i="1" dirty="0"/>
              <a:t> = </a:t>
            </a:r>
            <a:r>
              <a:rPr lang="en-US" sz="2200" i="1" dirty="0" err="1"/>
              <a:t>S.a</a:t>
            </a:r>
            <a:endParaRPr lang="en-US" sz="2200" i="1" dirty="0"/>
          </a:p>
          <a:p>
            <a:pPr lvl="1">
              <a:lnSpc>
                <a:spcPct val="120000"/>
              </a:lnSpc>
            </a:pPr>
            <a:r>
              <a:rPr lang="en-US" sz="2000" dirty="0"/>
              <a:t>Called an “</a:t>
            </a:r>
            <a:r>
              <a:rPr lang="en-US" sz="2000" i="1" dirty="0" err="1"/>
              <a:t>equi</a:t>
            </a:r>
            <a:r>
              <a:rPr lang="en-US" sz="2000" i="1" dirty="0"/>
              <a:t>-join”</a:t>
            </a:r>
          </a:p>
          <a:p>
            <a:pPr>
              <a:lnSpc>
                <a:spcPct val="120000"/>
              </a:lnSpc>
            </a:pP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/>
              <a:t>Let’s say there is an “index” on </a:t>
            </a:r>
            <a:r>
              <a:rPr lang="en-US" sz="2200" dirty="0" err="1"/>
              <a:t>S.a</a:t>
            </a:r>
            <a:endParaRPr lang="en-US" sz="2200" dirty="0"/>
          </a:p>
          <a:p>
            <a:pPr>
              <a:lnSpc>
                <a:spcPct val="120000"/>
              </a:lnSpc>
              <a:buFont typeface="Wingdings" charset="2"/>
              <a:buNone/>
            </a:pPr>
            <a:r>
              <a:rPr lang="en-US" sz="2200" dirty="0"/>
              <a:t>        </a:t>
            </a:r>
            <a:r>
              <a:rPr lang="en-US" sz="2200" i="1" dirty="0">
                <a:solidFill>
                  <a:srgbClr val="FF0000"/>
                </a:solidFill>
              </a:rPr>
              <a:t>for</a:t>
            </a:r>
            <a:r>
              <a:rPr lang="en-US" sz="2200" i="1" dirty="0"/>
              <a:t> each tuple r</a:t>
            </a:r>
            <a:r>
              <a:rPr lang="en-US" sz="2200" i="1" dirty="0">
                <a:solidFill>
                  <a:srgbClr val="FF0000"/>
                </a:solidFill>
              </a:rPr>
              <a:t> in</a:t>
            </a:r>
            <a:r>
              <a:rPr lang="en-US" sz="2200" i="1" dirty="0"/>
              <a:t> R</a:t>
            </a:r>
          </a:p>
          <a:p>
            <a:pPr>
              <a:lnSpc>
                <a:spcPct val="120000"/>
              </a:lnSpc>
              <a:buFont typeface="Wingdings" charset="2"/>
              <a:buNone/>
            </a:pPr>
            <a:r>
              <a:rPr lang="en-US" sz="2200" i="1" dirty="0"/>
              <a:t>             </a:t>
            </a:r>
            <a:r>
              <a:rPr lang="en-US" sz="2200" i="1" dirty="0">
                <a:solidFill>
                  <a:srgbClr val="FF0000"/>
                </a:solidFill>
              </a:rPr>
              <a:t>use the index to find </a:t>
            </a:r>
            <a:r>
              <a:rPr lang="en-US" sz="2200" i="1" dirty="0"/>
              <a:t>S tuples</a:t>
            </a:r>
            <a:r>
              <a:rPr lang="en-US" sz="2200" i="1" dirty="0">
                <a:solidFill>
                  <a:srgbClr val="FF0000"/>
                </a:solidFill>
              </a:rPr>
              <a:t> with </a:t>
            </a:r>
            <a:r>
              <a:rPr lang="en-US" sz="2200" i="1" dirty="0" err="1"/>
              <a:t>S.a</a:t>
            </a:r>
            <a:r>
              <a:rPr lang="en-US" sz="2200" i="1" dirty="0"/>
              <a:t> = </a:t>
            </a:r>
            <a:r>
              <a:rPr lang="en-US" sz="2200" i="1" dirty="0" err="1"/>
              <a:t>r.a</a:t>
            </a:r>
            <a:endParaRPr lang="en-US" sz="2200" i="1" dirty="0"/>
          </a:p>
          <a:p>
            <a:pPr>
              <a:lnSpc>
                <a:spcPct val="120000"/>
              </a:lnSpc>
              <a:buFont typeface="Wingdings" charset="2"/>
              <a:buNone/>
            </a:pPr>
            <a:endParaRPr lang="en-US" sz="2200" i="1" dirty="0"/>
          </a:p>
          <a:p>
            <a:pPr>
              <a:lnSpc>
                <a:spcPct val="120000"/>
              </a:lnSpc>
            </a:pPr>
            <a:r>
              <a:rPr lang="en-US" sz="2200" dirty="0"/>
              <a:t>Blocks read of R: Br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Blocks read of S: depends on the index (see previous formulas)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Seeks: Br for R, but seeks for S depend on the index</a:t>
            </a:r>
          </a:p>
        </p:txBody>
      </p:sp>
    </p:spTree>
    <p:extLst>
      <p:ext uri="{BB962C8B-B14F-4D97-AF65-F5344CB8AC3E}">
        <p14:creationId xmlns:p14="http://schemas.microsoft.com/office/powerpoint/2010/main" val="32863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Index Nested-loops Join</a:t>
            </a:r>
          </a:p>
        </p:txBody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Restricted applicability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An appropriate index must exist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about </a:t>
            </a:r>
            <a:r>
              <a:rPr lang="en-US" sz="2000" i="1" dirty="0"/>
              <a:t>|</a:t>
            </a:r>
            <a:r>
              <a:rPr lang="en-US" sz="2000" i="1" dirty="0" err="1"/>
              <a:t>R.a</a:t>
            </a:r>
            <a:r>
              <a:rPr lang="en-US" sz="2000" i="1" dirty="0"/>
              <a:t> – </a:t>
            </a:r>
            <a:r>
              <a:rPr lang="en-US" sz="2000" i="1" dirty="0" err="1"/>
              <a:t>S.a</a:t>
            </a:r>
            <a:r>
              <a:rPr lang="en-US" sz="2000" i="1" dirty="0"/>
              <a:t>| &lt; 5</a:t>
            </a:r>
            <a:r>
              <a:rPr lang="en-US" sz="2000" dirty="0"/>
              <a:t> 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Great for queries with joins and selections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select * 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from accounts, customers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where </a:t>
            </a:r>
            <a:r>
              <a:rPr lang="en-US" sz="2000" i="1" dirty="0" err="1"/>
              <a:t>accounts.customer</a:t>
            </a:r>
            <a:r>
              <a:rPr lang="en-US" sz="2000" i="1" dirty="0"/>
              <a:t>-SSN = </a:t>
            </a:r>
            <a:r>
              <a:rPr lang="en-US" sz="2000" i="1" dirty="0" err="1"/>
              <a:t>customers.customer</a:t>
            </a:r>
            <a:r>
              <a:rPr lang="en-US" sz="2000" i="1" dirty="0"/>
              <a:t>-SSN and 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           </a:t>
            </a:r>
            <a:r>
              <a:rPr lang="en-US" sz="2000" i="1" dirty="0" err="1"/>
              <a:t>accounts.acct</a:t>
            </a:r>
            <a:r>
              <a:rPr lang="en-US" sz="2000" i="1" dirty="0"/>
              <a:t>-number = “A-101”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Only need to access one SSN from the other relation</a:t>
            </a:r>
          </a:p>
        </p:txBody>
      </p:sp>
    </p:spTree>
    <p:extLst>
      <p:ext uri="{BB962C8B-B14F-4D97-AF65-F5344CB8AC3E}">
        <p14:creationId xmlns:p14="http://schemas.microsoft.com/office/powerpoint/2010/main" val="21647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0771" grpId="0" uiExpand="1" build="p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u="sng" dirty="0"/>
              <a:t>Case 1: Smaller relation </a:t>
            </a:r>
            <a:r>
              <a:rPr lang="en-US" sz="2000" i="1" u="sng" dirty="0"/>
              <a:t>(S)</a:t>
            </a:r>
            <a:r>
              <a:rPr lang="en-US" sz="2000" u="sng" dirty="0"/>
              <a:t> fits in memory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i="1" dirty="0">
                <a:solidFill>
                  <a:srgbClr val="FF0000"/>
                </a:solidFill>
              </a:rPr>
              <a:t>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i="1" dirty="0">
                <a:solidFill>
                  <a:srgbClr val="FF0000"/>
                </a:solidFill>
              </a:rPr>
              <a:t>     read </a:t>
            </a:r>
            <a:r>
              <a:rPr lang="en-US" sz="2000" i="1" dirty="0"/>
              <a:t>S in memory and </a:t>
            </a:r>
            <a:r>
              <a:rPr lang="en-US" sz="2000" i="1" dirty="0">
                <a:solidFill>
                  <a:srgbClr val="FF0000"/>
                </a:solidFill>
              </a:rPr>
              <a:t>build a hash index</a:t>
            </a:r>
            <a:r>
              <a:rPr lang="en-US" sz="2000" i="1" dirty="0"/>
              <a:t> on it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2000" dirty="0"/>
              <a:t>	     </a:t>
            </a:r>
            <a:r>
              <a:rPr lang="en-US" sz="2000" i="1" dirty="0">
                <a:solidFill>
                  <a:srgbClr val="FF0000"/>
                </a:solidFill>
              </a:rPr>
              <a:t>for</a:t>
            </a:r>
            <a:r>
              <a:rPr lang="en-US" sz="2000" i="1" dirty="0"/>
              <a:t> each tuple r</a:t>
            </a:r>
            <a:r>
              <a:rPr lang="en-US" sz="2000" i="1" dirty="0">
                <a:solidFill>
                  <a:srgbClr val="FF0000"/>
                </a:solidFill>
              </a:rPr>
              <a:t> in</a:t>
            </a:r>
            <a:r>
              <a:rPr lang="en-US" sz="2000" i="1" dirty="0"/>
              <a:t> R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2000" i="1" dirty="0"/>
              <a:t>            use the hash index on S to find tuples such that </a:t>
            </a:r>
            <a:r>
              <a:rPr lang="en-US" sz="2000" i="1" dirty="0" err="1"/>
              <a:t>S.a</a:t>
            </a:r>
            <a:r>
              <a:rPr lang="en-US" sz="2000" i="1" dirty="0"/>
              <a:t> = </a:t>
            </a:r>
            <a:r>
              <a:rPr lang="en-US" sz="2000" i="1" dirty="0" err="1"/>
              <a:t>r.a</a:t>
            </a:r>
            <a:endParaRPr lang="en-US" sz="2000" i="1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Cost: </a:t>
            </a:r>
            <a:r>
              <a:rPr lang="en-US" sz="2000" i="1" dirty="0" err="1"/>
              <a:t>b</a:t>
            </a:r>
            <a:r>
              <a:rPr lang="en-US" sz="2000" i="1" baseline="-25000" dirty="0" err="1"/>
              <a:t>r</a:t>
            </a:r>
            <a:r>
              <a:rPr lang="en-US" sz="2000" i="1" dirty="0"/>
              <a:t> + b</a:t>
            </a:r>
            <a:r>
              <a:rPr lang="en-US" sz="2000" i="1" baseline="-25000" dirty="0"/>
              <a:t>s</a:t>
            </a:r>
            <a:r>
              <a:rPr lang="en-US" sz="2000" dirty="0"/>
              <a:t> transfers, 2 seeks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Why good ?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CPU cost is much better (even though we technically don’t care about it in our cost function, in reality, it matters a lot)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Performs much better than nested-loops join when </a:t>
            </a:r>
            <a:r>
              <a:rPr lang="en-US" sz="1800" i="1" dirty="0"/>
              <a:t>S </a:t>
            </a:r>
            <a:r>
              <a:rPr lang="en-US" sz="1800" dirty="0"/>
              <a:t>doesn’t fit in memory (next)</a:t>
            </a:r>
          </a:p>
        </p:txBody>
      </p:sp>
    </p:spTree>
    <p:extLst>
      <p:ext uri="{BB962C8B-B14F-4D97-AF65-F5344CB8AC3E}">
        <p14:creationId xmlns:p14="http://schemas.microsoft.com/office/powerpoint/2010/main" val="66942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u="sng" dirty="0"/>
              <a:t>Case 2: Smaller relation </a:t>
            </a:r>
            <a:r>
              <a:rPr lang="en-US" sz="2000" i="1" u="sng" dirty="0"/>
              <a:t>(S)</a:t>
            </a:r>
            <a:r>
              <a:rPr lang="en-US" sz="2000" u="sng" dirty="0"/>
              <a:t> doesn’t fit in memory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Two “phases”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Phase 1: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Read the relation </a:t>
            </a:r>
            <a:r>
              <a:rPr lang="en-US" sz="1800" i="1" dirty="0"/>
              <a:t>R </a:t>
            </a:r>
            <a:r>
              <a:rPr lang="en-US" sz="1800" dirty="0"/>
              <a:t>block by block and partition it using a hash function, </a:t>
            </a:r>
            <a:r>
              <a:rPr lang="en-US" sz="1800" i="1" dirty="0"/>
              <a:t>h1(a)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Create one partition for each possible value of </a:t>
            </a:r>
            <a:r>
              <a:rPr lang="en-US" sz="1700" i="1" dirty="0"/>
              <a:t>h1(a)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Write the partitions to disk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R gets partitioned into R1, R2, …, </a:t>
            </a:r>
            <a:r>
              <a:rPr lang="en-US" sz="1700" dirty="0" err="1"/>
              <a:t>Rk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Similarly, read and partition S, and write partitions S1, S2,  …, </a:t>
            </a:r>
            <a:r>
              <a:rPr lang="en-US" sz="1800" dirty="0" err="1"/>
              <a:t>Sk</a:t>
            </a:r>
            <a:r>
              <a:rPr lang="en-US" sz="1800" dirty="0"/>
              <a:t> to disk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Only requirement: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Each S partition fits in memory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Requires SQRT(Bs) Memory </a:t>
            </a:r>
          </a:p>
          <a:p>
            <a:pPr lvl="3">
              <a:lnSpc>
                <a:spcPct val="120000"/>
              </a:lnSpc>
            </a:pPr>
            <a:r>
              <a:rPr lang="en-US" sz="1400" dirty="0"/>
              <a:t>Can do “recursive” partitioning if not enough memory – rarely the case today</a:t>
            </a:r>
          </a:p>
        </p:txBody>
      </p:sp>
    </p:spTree>
    <p:extLst>
      <p:ext uri="{BB962C8B-B14F-4D97-AF65-F5344CB8AC3E}">
        <p14:creationId xmlns:p14="http://schemas.microsoft.com/office/powerpoint/2010/main" val="160995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u="sng"/>
              <a:t>Case 2: Smaller relation </a:t>
            </a:r>
            <a:r>
              <a:rPr lang="en-US" sz="2400" i="1" u="sng"/>
              <a:t>(S)</a:t>
            </a:r>
            <a:r>
              <a:rPr lang="en-US" sz="2400" u="sng"/>
              <a:t> doesn’t fit in memory</a:t>
            </a:r>
          </a:p>
          <a:p>
            <a:pPr>
              <a:lnSpc>
                <a:spcPct val="120000"/>
              </a:lnSpc>
            </a:pPr>
            <a:r>
              <a:rPr lang="en-US" sz="2400"/>
              <a:t>Two “phases”</a:t>
            </a:r>
          </a:p>
          <a:p>
            <a:pPr>
              <a:lnSpc>
                <a:spcPct val="120000"/>
              </a:lnSpc>
            </a:pPr>
            <a:r>
              <a:rPr lang="en-US" sz="2400"/>
              <a:t>Phase 2: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Read S1 into memory, and bulid a hash index on it (S1 fits in memory)</a:t>
            </a:r>
          </a:p>
          <a:p>
            <a:pPr lvl="2">
              <a:lnSpc>
                <a:spcPct val="120000"/>
              </a:lnSpc>
            </a:pPr>
            <a:r>
              <a:rPr lang="en-US" sz="2100"/>
              <a:t>Using a different hash function, </a:t>
            </a:r>
            <a:r>
              <a:rPr lang="en-US" sz="2100" i="1"/>
              <a:t>h</a:t>
            </a:r>
            <a:r>
              <a:rPr lang="en-US" sz="2100" i="1" baseline="-25000"/>
              <a:t>2</a:t>
            </a:r>
            <a:r>
              <a:rPr lang="en-US" sz="2100" i="1"/>
              <a:t>(a)</a:t>
            </a:r>
            <a:endParaRPr lang="en-US" sz="2100"/>
          </a:p>
          <a:p>
            <a:pPr lvl="1">
              <a:lnSpc>
                <a:spcPct val="120000"/>
              </a:lnSpc>
            </a:pPr>
            <a:r>
              <a:rPr lang="en-US" sz="2000"/>
              <a:t>Read R1 block by block, and use the hash index to find matches.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Repeat for S2, R2, and so on.</a:t>
            </a:r>
          </a:p>
          <a:p>
            <a:pPr lvl="2">
              <a:lnSpc>
                <a:spcPct val="12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108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u="sng"/>
              <a:t>Case 2: Smaller relation </a:t>
            </a:r>
            <a:r>
              <a:rPr lang="en-US" sz="2000" i="1" u="sng"/>
              <a:t>(S)</a:t>
            </a:r>
            <a:r>
              <a:rPr lang="en-US" sz="2000" u="sng"/>
              <a:t> doesn’t fit in memory</a:t>
            </a:r>
          </a:p>
          <a:p>
            <a:pPr>
              <a:lnSpc>
                <a:spcPct val="120000"/>
              </a:lnSpc>
            </a:pPr>
            <a:r>
              <a:rPr lang="en-US" sz="2000"/>
              <a:t>Two “phases”:</a:t>
            </a:r>
          </a:p>
          <a:p>
            <a:pPr>
              <a:lnSpc>
                <a:spcPct val="120000"/>
              </a:lnSpc>
            </a:pPr>
            <a:r>
              <a:rPr lang="en-US" sz="2000"/>
              <a:t>Phase 1:</a:t>
            </a:r>
          </a:p>
          <a:p>
            <a:pPr lvl="1">
              <a:lnSpc>
                <a:spcPct val="120000"/>
              </a:lnSpc>
            </a:pPr>
            <a:r>
              <a:rPr lang="en-US" sz="1800"/>
              <a:t>Partition the relations using one hash function, </a:t>
            </a:r>
            <a:r>
              <a:rPr lang="en-US" sz="1800" i="1"/>
              <a:t>h</a:t>
            </a:r>
            <a:r>
              <a:rPr lang="en-US" sz="1800" i="1" baseline="-25000"/>
              <a:t>1</a:t>
            </a:r>
            <a:r>
              <a:rPr lang="en-US" sz="1800" i="1"/>
              <a:t>(a)</a:t>
            </a:r>
          </a:p>
          <a:p>
            <a:pPr>
              <a:lnSpc>
                <a:spcPct val="120000"/>
              </a:lnSpc>
            </a:pPr>
            <a:r>
              <a:rPr lang="en-US" sz="2000"/>
              <a:t>Phase 2:</a:t>
            </a:r>
          </a:p>
          <a:p>
            <a:pPr lvl="1">
              <a:lnSpc>
                <a:spcPct val="120000"/>
              </a:lnSpc>
            </a:pPr>
            <a:r>
              <a:rPr lang="en-US" sz="1800"/>
              <a:t>Read S</a:t>
            </a:r>
            <a:r>
              <a:rPr lang="en-US" sz="1800" baseline="-25000"/>
              <a:t>i</a:t>
            </a:r>
            <a:r>
              <a:rPr lang="en-US" sz="1800"/>
              <a:t> into memory, and bulid a hash index on it (S</a:t>
            </a:r>
            <a:r>
              <a:rPr lang="en-US" sz="1800" baseline="-25000"/>
              <a:t>i</a:t>
            </a:r>
            <a:r>
              <a:rPr lang="en-US" sz="1800"/>
              <a:t> fits in memory)</a:t>
            </a:r>
          </a:p>
          <a:p>
            <a:pPr lvl="1">
              <a:lnSpc>
                <a:spcPct val="120000"/>
              </a:lnSpc>
            </a:pPr>
            <a:r>
              <a:rPr lang="en-US" sz="1800"/>
              <a:t>Read R</a:t>
            </a:r>
            <a:r>
              <a:rPr lang="en-US" sz="1800" baseline="-25000"/>
              <a:t>i </a:t>
            </a:r>
            <a:r>
              <a:rPr lang="en-US" sz="1800"/>
              <a:t>block by block, and use the hash index to find matches.</a:t>
            </a:r>
          </a:p>
          <a:p>
            <a:pPr>
              <a:lnSpc>
                <a:spcPct val="120000"/>
              </a:lnSpc>
            </a:pPr>
            <a:r>
              <a:rPr lang="en-US" sz="1900"/>
              <a:t>Cost ?</a:t>
            </a:r>
          </a:p>
          <a:p>
            <a:pPr lvl="1"/>
            <a:r>
              <a:rPr lang="en-US" sz="1800"/>
              <a:t>3(</a:t>
            </a:r>
            <a:r>
              <a:rPr lang="en-US" sz="1800" i="1"/>
              <a:t>b</a:t>
            </a:r>
            <a:r>
              <a:rPr lang="en-US" sz="1800" i="1" baseline="-25000"/>
              <a:t>r</a:t>
            </a:r>
            <a:r>
              <a:rPr lang="en-US" sz="1800" i="1"/>
              <a:t> </a:t>
            </a:r>
            <a:r>
              <a:rPr lang="en-US" sz="1800"/>
              <a:t>+</a:t>
            </a:r>
            <a:r>
              <a:rPr lang="en-US" sz="1800" i="1"/>
              <a:t> b</a:t>
            </a:r>
            <a:r>
              <a:rPr lang="en-US" sz="1800" i="1" baseline="-25000"/>
              <a:t>s</a:t>
            </a:r>
            <a:r>
              <a:rPr lang="en-US" sz="1800" i="1"/>
              <a:t>)</a:t>
            </a:r>
            <a:r>
              <a:rPr lang="en-US" sz="1800"/>
              <a:t> +4 </a:t>
            </a:r>
            <a:r>
              <a:rPr lang="en-US" sz="1800">
                <a:sym typeface="Symbol" charset="2"/>
              </a:rPr>
              <a:t> </a:t>
            </a:r>
            <a:r>
              <a:rPr lang="en-US" sz="1800" i="1">
                <a:sym typeface="Symbol" charset="2"/>
              </a:rPr>
              <a:t>n</a:t>
            </a:r>
            <a:r>
              <a:rPr lang="en-US" sz="1900" i="1" baseline="-25000">
                <a:sym typeface="Symbol" charset="2"/>
              </a:rPr>
              <a:t>h  </a:t>
            </a:r>
            <a:r>
              <a:rPr lang="en-US" sz="1800">
                <a:sym typeface="Symbol" charset="2"/>
              </a:rPr>
              <a:t>block transfers + 2</a:t>
            </a:r>
            <a:r>
              <a:rPr lang="en-US" sz="1900">
                <a:sym typeface="Symbol" charset="2"/>
              </a:rPr>
              <a:t>( </a:t>
            </a:r>
            <a:r>
              <a:rPr lang="en-US" sz="1800">
                <a:sym typeface="Symbol" charset="2"/>
              </a:rPr>
              <a:t></a:t>
            </a:r>
            <a:r>
              <a:rPr lang="en-US" sz="1800" i="1">
                <a:sym typeface="Symbol" charset="2"/>
              </a:rPr>
              <a:t>b</a:t>
            </a:r>
            <a:r>
              <a:rPr lang="en-US" sz="1800" i="1" baseline="-25000">
                <a:sym typeface="Symbol" charset="2"/>
              </a:rPr>
              <a:t>r </a:t>
            </a:r>
            <a:r>
              <a:rPr lang="en-US" sz="1800" i="1">
                <a:sym typeface="Symbol" charset="2"/>
              </a:rPr>
              <a:t>/ b</a:t>
            </a:r>
            <a:r>
              <a:rPr lang="en-US" sz="1800" i="1" baseline="-25000">
                <a:sym typeface="Symbol" charset="2"/>
              </a:rPr>
              <a:t>b</a:t>
            </a:r>
            <a:r>
              <a:rPr lang="en-US" sz="1800">
                <a:sym typeface="Symbol" charset="2"/>
              </a:rPr>
              <a:t> + </a:t>
            </a:r>
            <a:r>
              <a:rPr lang="en-US" sz="1800" i="1">
                <a:sym typeface="Symbol" charset="2"/>
              </a:rPr>
              <a:t>b</a:t>
            </a:r>
            <a:r>
              <a:rPr lang="en-US" sz="1800" i="1" baseline="-25000">
                <a:sym typeface="Symbol" charset="2"/>
              </a:rPr>
              <a:t>s </a:t>
            </a:r>
            <a:r>
              <a:rPr lang="en-US" sz="1800" i="1">
                <a:sym typeface="Symbol" charset="2"/>
              </a:rPr>
              <a:t>/ b</a:t>
            </a:r>
            <a:r>
              <a:rPr lang="en-US" sz="1800" i="1" baseline="-25000">
                <a:sym typeface="Symbol" charset="2"/>
              </a:rPr>
              <a:t>b</a:t>
            </a:r>
            <a:r>
              <a:rPr lang="en-US" sz="1800">
                <a:sym typeface="Symbol" charset="2"/>
              </a:rPr>
              <a:t>)  seeks</a:t>
            </a:r>
          </a:p>
          <a:p>
            <a:pPr lvl="2"/>
            <a:r>
              <a:rPr lang="en-US" sz="1700">
                <a:sym typeface="Symbol" charset="2"/>
              </a:rPr>
              <a:t>Where </a:t>
            </a:r>
            <a:r>
              <a:rPr lang="en-US" sz="1700" i="1">
                <a:sym typeface="Symbol" charset="2"/>
              </a:rPr>
              <a:t>b</a:t>
            </a:r>
            <a:r>
              <a:rPr lang="en-US" sz="1700" i="1" baseline="-25000">
                <a:sym typeface="Symbol" charset="2"/>
              </a:rPr>
              <a:t>b</a:t>
            </a:r>
            <a:r>
              <a:rPr lang="en-US" sz="1700">
                <a:sym typeface="Symbol" charset="2"/>
              </a:rPr>
              <a:t> is the size of each output buffer</a:t>
            </a:r>
          </a:p>
          <a:p>
            <a:pPr lvl="1"/>
            <a:r>
              <a:rPr lang="en-US" sz="1800">
                <a:sym typeface="Symbol" charset="2"/>
              </a:rPr>
              <a:t>Much better than Nested-loops join under the same conditions</a:t>
            </a:r>
            <a:endParaRPr lang="en-US" sz="1900" i="1">
              <a:sym typeface="Symbol" charset="2"/>
            </a:endParaRP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2191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pic>
        <p:nvPicPr>
          <p:cNvPr id="1453061" name="Picture 5"/>
          <p:cNvPicPr>
            <a:picLocks noChangeAspect="1" noChangeArrowheads="1"/>
          </p:cNvPicPr>
          <p:nvPr/>
        </p:nvPicPr>
        <p:blipFill>
          <a:blip r:embed="rId2"/>
          <a:srcRect l="13301" t="546" r="12894" b="1091"/>
          <a:stretch>
            <a:fillRect/>
          </a:stretch>
        </p:blipFill>
        <p:spPr bwMode="auto">
          <a:xfrm>
            <a:off x="2205038" y="1165225"/>
            <a:ext cx="5153025" cy="515143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35540978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Join: Issues</a:t>
            </a:r>
          </a:p>
        </p:txBody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How to guarantee that the partitions of </a:t>
            </a:r>
            <a:r>
              <a:rPr lang="en-US" sz="2000" i="1" dirty="0"/>
              <a:t>S </a:t>
            </a:r>
            <a:r>
              <a:rPr lang="en-US" sz="2000" dirty="0"/>
              <a:t>all fit in memory ?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Say S = 10000 blocks, Memory = M = 100 blocks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Use a hash function that hashes to 100 different values ?</a:t>
            </a:r>
          </a:p>
          <a:p>
            <a:pPr lvl="2">
              <a:lnSpc>
                <a:spcPct val="120000"/>
              </a:lnSpc>
            </a:pPr>
            <a:r>
              <a:rPr lang="en-US" sz="1700" dirty="0" err="1"/>
              <a:t>Eg.</a:t>
            </a:r>
            <a:r>
              <a:rPr lang="en-US" sz="1700" dirty="0"/>
              <a:t> </a:t>
            </a:r>
            <a:r>
              <a:rPr lang="en-US" sz="1700" i="1" dirty="0"/>
              <a:t>h1(a) = a % 100 ?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Problem: Impossible to guarantee uniform split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Some partitions will be larger than 100 blocks, some will be smaller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Use a hash function that hashes to </a:t>
            </a:r>
            <a:r>
              <a:rPr lang="en-US" sz="1800" i="1" dirty="0"/>
              <a:t>100*f </a:t>
            </a:r>
            <a:r>
              <a:rPr lang="en-US" sz="1800" dirty="0"/>
              <a:t>different values</a:t>
            </a:r>
          </a:p>
          <a:p>
            <a:pPr lvl="2">
              <a:lnSpc>
                <a:spcPct val="120000"/>
              </a:lnSpc>
            </a:pPr>
            <a:r>
              <a:rPr lang="en-US" sz="1700" i="1" dirty="0"/>
              <a:t>f </a:t>
            </a:r>
            <a:r>
              <a:rPr lang="en-US" sz="1700" dirty="0"/>
              <a:t>is called fudge factor, typically around 1.2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So we may consider </a:t>
            </a:r>
            <a:r>
              <a:rPr lang="en-US" sz="1700" i="1" dirty="0"/>
              <a:t>h1(a) = a % 120.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This is okay IF </a:t>
            </a:r>
            <a:r>
              <a:rPr lang="en-US" sz="1700" i="1" dirty="0"/>
              <a:t>a </a:t>
            </a:r>
            <a:r>
              <a:rPr lang="en-US" sz="1700" dirty="0"/>
              <a:t>is uniformly distributed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if the hash function turns out to be bad ?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Repartition using a different hash function (at run time)</a:t>
            </a:r>
            <a:endParaRPr lang="en-US" sz="1700" dirty="0"/>
          </a:p>
          <a:p>
            <a:pPr lvl="2">
              <a:lnSpc>
                <a:spcPct val="120000"/>
              </a:lnSpc>
            </a:pPr>
            <a:endParaRPr lang="en-US" sz="17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Schema Diagram for the Banking Enterprise</a:t>
            </a:r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/>
          <a:srcRect l="900" t="23064" r="720" b="23062"/>
          <a:stretch>
            <a:fillRect/>
          </a:stretch>
        </p:blipFill>
        <p:spPr bwMode="auto">
          <a:xfrm>
            <a:off x="457200" y="1752600"/>
            <a:ext cx="7861300" cy="322897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4477892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39621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Group By and Aggregation</a:t>
            </a:r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select a, count(b) 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from R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group by a;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500" i="1"/>
          </a:p>
          <a:p>
            <a:pPr>
              <a:lnSpc>
                <a:spcPct val="80000"/>
              </a:lnSpc>
            </a:pPr>
            <a:r>
              <a:rPr lang="en-US" sz="2500"/>
              <a:t>Hash-based algorithm </a:t>
            </a:r>
          </a:p>
          <a:p>
            <a:pPr>
              <a:lnSpc>
                <a:spcPct val="80000"/>
              </a:lnSpc>
            </a:pPr>
            <a:r>
              <a:rPr lang="en-US" sz="2500"/>
              <a:t>Steps: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Create a hash table on </a:t>
            </a:r>
            <a:r>
              <a:rPr lang="en-US" sz="2100" i="1"/>
              <a:t>a, </a:t>
            </a:r>
            <a:r>
              <a:rPr lang="en-US" sz="2100"/>
              <a:t>and keep the </a:t>
            </a:r>
            <a:r>
              <a:rPr lang="en-US" sz="2100" i="1"/>
              <a:t>count(b) so far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Read </a:t>
            </a:r>
            <a:r>
              <a:rPr lang="en-US" sz="2100" i="1"/>
              <a:t>R </a:t>
            </a:r>
            <a:r>
              <a:rPr lang="en-US" sz="2100"/>
              <a:t>tuples one by one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For a new </a:t>
            </a:r>
            <a:r>
              <a:rPr lang="en-US" sz="2100" i="1"/>
              <a:t>R tuple, “r”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Check if </a:t>
            </a:r>
            <a:r>
              <a:rPr lang="en-US" sz="2000" i="1"/>
              <a:t>r.a </a:t>
            </a:r>
            <a:r>
              <a:rPr lang="en-US" sz="2000"/>
              <a:t>exists in the hash table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If yes, increment the count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If not, insert a new value</a:t>
            </a:r>
          </a:p>
        </p:txBody>
      </p:sp>
    </p:spTree>
    <p:extLst>
      <p:ext uri="{BB962C8B-B14F-4D97-AF65-F5344CB8AC3E}">
        <p14:creationId xmlns:p14="http://schemas.microsoft.com/office/powerpoint/2010/main" val="1547600462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Group By and Aggregation</a:t>
            </a:r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select a, count(b) 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from R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group by a;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500" i="1"/>
          </a:p>
          <a:p>
            <a:pPr>
              <a:lnSpc>
                <a:spcPct val="80000"/>
              </a:lnSpc>
            </a:pPr>
            <a:r>
              <a:rPr lang="en-US" sz="2500"/>
              <a:t>Sort-based algorithm</a:t>
            </a:r>
          </a:p>
          <a:p>
            <a:pPr>
              <a:lnSpc>
                <a:spcPct val="110000"/>
              </a:lnSpc>
            </a:pPr>
            <a:r>
              <a:rPr lang="en-US" sz="2500"/>
              <a:t>Steps: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Sort </a:t>
            </a:r>
            <a:r>
              <a:rPr lang="en-US" sz="2100" i="1"/>
              <a:t>R </a:t>
            </a:r>
            <a:r>
              <a:rPr lang="en-US" sz="2100"/>
              <a:t>on </a:t>
            </a:r>
            <a:r>
              <a:rPr lang="en-US" sz="2100" i="1"/>
              <a:t>a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Now all tuples in a single group are contigous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Read tuples of </a:t>
            </a:r>
            <a:r>
              <a:rPr lang="en-US" sz="2100" i="1"/>
              <a:t>R (sorted) </a:t>
            </a:r>
            <a:r>
              <a:rPr lang="en-US" sz="2100"/>
              <a:t>one by one and compute the aggregates</a:t>
            </a:r>
          </a:p>
        </p:txBody>
      </p:sp>
    </p:spTree>
    <p:extLst>
      <p:ext uri="{BB962C8B-B14F-4D97-AF65-F5344CB8AC3E}">
        <p14:creationId xmlns:p14="http://schemas.microsoft.com/office/powerpoint/2010/main" val="1679045154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Group By and Aggregation</a:t>
            </a:r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917" y="1524000"/>
            <a:ext cx="8964083" cy="4953000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600"/>
              </a:spcAft>
              <a:buFont typeface="Wingdings" charset="2"/>
              <a:buNone/>
            </a:pPr>
            <a:r>
              <a:rPr lang="en-US" sz="2000" i="1"/>
              <a:t>select a, AGGR(b)  from R group by a;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Wingdings" charset="2"/>
              <a:buNone/>
            </a:pPr>
            <a:endParaRPr lang="en-US" sz="2000" i="1"/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sum(), count(), min(), max(): only need to maintain one value per group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/>
              <a:t>Called “distributive”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average() : need to maintain the “sum” and “count” per group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/>
              <a:t>Called “algebraic”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stddev(): algebraic, but need to maintain some more state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median(): can do efficiently with sort, but need two passes (called “holistic”)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/>
              <a:t>First to find the number of tuples in each group, and then to find the median tuple in each group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count(distinct b): must do duplicate elimination before the count</a:t>
            </a:r>
            <a:r>
              <a:rPr lang="en-US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321328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76379" y="3091434"/>
            <a:ext cx="7191241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Sorting and Merge Joins; Some Other Operators</a:t>
            </a:r>
          </a:p>
        </p:txBody>
      </p:sp>
    </p:spTree>
    <p:extLst>
      <p:ext uri="{BB962C8B-B14F-4D97-AF65-F5344CB8AC3E}">
        <p14:creationId xmlns:p14="http://schemas.microsoft.com/office/powerpoint/2010/main" val="243264647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12.4, 12.5.4, 12.6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sort when data doesn’t fit in memory</a:t>
            </a:r>
          </a:p>
          <a:p>
            <a:pPr lvl="1"/>
            <a:r>
              <a:rPr lang="en-US" dirty="0">
                <a:latin typeface="Calibri" charset="0"/>
              </a:rPr>
              <a:t>Using sorting for joins</a:t>
            </a:r>
          </a:p>
          <a:p>
            <a:pPr lvl="1"/>
            <a:r>
              <a:rPr lang="en-US" dirty="0">
                <a:latin typeface="Calibri" charset="0"/>
              </a:rPr>
              <a:t>Duplicate elimination</a:t>
            </a:r>
          </a:p>
          <a:p>
            <a:pPr lvl="1"/>
            <a:r>
              <a:rPr lang="en-US" dirty="0">
                <a:latin typeface="Calibri" charset="0"/>
              </a:rPr>
              <a:t>Set operations</a:t>
            </a:r>
          </a:p>
          <a:p>
            <a:pPr lvl="1"/>
            <a:r>
              <a:rPr lang="en-US" dirty="0" err="1">
                <a:latin typeface="Calibri" charset="0"/>
              </a:rPr>
              <a:t>Outerjoins</a:t>
            </a:r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Sorting; Merge Joins</a:t>
            </a:r>
          </a:p>
        </p:txBody>
      </p:sp>
    </p:spTree>
    <p:extLst>
      <p:ext uri="{BB962C8B-B14F-4D97-AF65-F5344CB8AC3E}">
        <p14:creationId xmlns:p14="http://schemas.microsoft.com/office/powerpoint/2010/main" val="4044019383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Sorting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3999"/>
            <a:ext cx="8229600" cy="5032727"/>
          </a:xfrm>
        </p:spPr>
        <p:txBody>
          <a:bodyPr/>
          <a:lstStyle/>
          <a:p>
            <a:r>
              <a:rPr lang="en-US" sz="2400" dirty="0"/>
              <a:t>Commonly required for many operations</a:t>
            </a:r>
          </a:p>
          <a:p>
            <a:pPr lvl="1"/>
            <a:r>
              <a:rPr lang="en-US" sz="2000" dirty="0"/>
              <a:t>Duplicate elimination, group by’s, sort-merge join</a:t>
            </a:r>
          </a:p>
          <a:p>
            <a:pPr lvl="1"/>
            <a:r>
              <a:rPr lang="en-US" sz="2000" dirty="0"/>
              <a:t>Queries may have ASC or DSC in the query</a:t>
            </a:r>
          </a:p>
          <a:p>
            <a:r>
              <a:rPr lang="en-US" sz="2400" dirty="0"/>
              <a:t>One option:</a:t>
            </a:r>
          </a:p>
          <a:p>
            <a:pPr lvl="1"/>
            <a:r>
              <a:rPr lang="en-US" sz="2000" dirty="0"/>
              <a:t>Read the lowest level of the index</a:t>
            </a:r>
          </a:p>
          <a:p>
            <a:pPr lvl="2"/>
            <a:r>
              <a:rPr lang="en-US" sz="1700" dirty="0"/>
              <a:t>May be enough in many cases</a:t>
            </a:r>
          </a:p>
          <a:p>
            <a:pPr lvl="1"/>
            <a:r>
              <a:rPr lang="en-US" sz="2000" dirty="0"/>
              <a:t>But if relation not sorted, this leads to too many random accesses</a:t>
            </a:r>
          </a:p>
          <a:p>
            <a:r>
              <a:rPr lang="en-US" sz="2400" dirty="0"/>
              <a:t>If relation small enough…</a:t>
            </a:r>
          </a:p>
          <a:p>
            <a:pPr lvl="1"/>
            <a:r>
              <a:rPr lang="en-US" sz="2000" dirty="0"/>
              <a:t>Read in memory, use quick sort (</a:t>
            </a:r>
            <a:r>
              <a:rPr lang="en-US" sz="2000" dirty="0" err="1"/>
              <a:t>qsort</a:t>
            </a:r>
            <a:r>
              <a:rPr lang="en-US" sz="2000" dirty="0"/>
              <a:t>() in C)</a:t>
            </a:r>
          </a:p>
          <a:p>
            <a:r>
              <a:rPr lang="en-US" sz="2400" dirty="0"/>
              <a:t>What if relation too large to fit in memory 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External sort-merge</a:t>
            </a:r>
          </a:p>
        </p:txBody>
      </p:sp>
    </p:spTree>
    <p:extLst>
      <p:ext uri="{BB962C8B-B14F-4D97-AF65-F5344CB8AC3E}">
        <p14:creationId xmlns:p14="http://schemas.microsoft.com/office/powerpoint/2010/main" val="1854325379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External sort-merge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3999"/>
            <a:ext cx="8229600" cy="5032727"/>
          </a:xfrm>
        </p:spPr>
        <p:txBody>
          <a:bodyPr/>
          <a:lstStyle/>
          <a:p>
            <a:r>
              <a:rPr lang="en-US" sz="2400" dirty="0"/>
              <a:t>Divide and Conquer !!</a:t>
            </a:r>
          </a:p>
          <a:p>
            <a:pPr lvl="2"/>
            <a:endParaRPr lang="en-US" sz="1700" dirty="0"/>
          </a:p>
          <a:p>
            <a:r>
              <a:rPr lang="en-US" sz="2400" dirty="0"/>
              <a:t>Let </a:t>
            </a:r>
            <a:r>
              <a:rPr lang="en-US" sz="2400" i="1" dirty="0"/>
              <a:t>M </a:t>
            </a:r>
            <a:r>
              <a:rPr lang="en-US" sz="2400" dirty="0"/>
              <a:t>denote the memory size (in blocks)</a:t>
            </a:r>
          </a:p>
          <a:p>
            <a:pPr lvl="2"/>
            <a:endParaRPr lang="en-US" sz="1700" dirty="0"/>
          </a:p>
          <a:p>
            <a:r>
              <a:rPr lang="en-US" sz="2400" dirty="0"/>
              <a:t>Phase 1:</a:t>
            </a:r>
          </a:p>
          <a:p>
            <a:pPr lvl="1"/>
            <a:r>
              <a:rPr lang="en-US" sz="2000" dirty="0"/>
              <a:t>Read first M blocks of relation, sort, and write it to disk</a:t>
            </a:r>
          </a:p>
          <a:p>
            <a:pPr lvl="1"/>
            <a:r>
              <a:rPr lang="en-US" sz="2000" dirty="0"/>
              <a:t>Read the next M blocks, sort, and write to disk …</a:t>
            </a:r>
          </a:p>
          <a:p>
            <a:pPr lvl="1"/>
            <a:r>
              <a:rPr lang="en-US" sz="2000" dirty="0"/>
              <a:t>Say we have to do this “N” times</a:t>
            </a:r>
          </a:p>
          <a:p>
            <a:pPr lvl="1"/>
            <a:r>
              <a:rPr lang="en-US" sz="2000" dirty="0"/>
              <a:t>Result: </a:t>
            </a:r>
            <a:r>
              <a:rPr lang="en-US" sz="2000" i="1" dirty="0"/>
              <a:t>N </a:t>
            </a:r>
            <a:r>
              <a:rPr lang="en-US" sz="2000" dirty="0"/>
              <a:t>sorted runs of size </a:t>
            </a:r>
            <a:r>
              <a:rPr lang="en-US" sz="2000" i="1" dirty="0"/>
              <a:t>M </a:t>
            </a:r>
            <a:r>
              <a:rPr lang="en-US" sz="2000" dirty="0"/>
              <a:t>blocks each</a:t>
            </a:r>
          </a:p>
          <a:p>
            <a:pPr lvl="2"/>
            <a:endParaRPr lang="en-US" sz="1700" dirty="0"/>
          </a:p>
          <a:p>
            <a:r>
              <a:rPr lang="en-US" sz="2400" dirty="0"/>
              <a:t>Phase 2:</a:t>
            </a:r>
          </a:p>
          <a:p>
            <a:pPr lvl="1"/>
            <a:r>
              <a:rPr lang="en-US" sz="2000" dirty="0"/>
              <a:t>Merge the </a:t>
            </a:r>
            <a:r>
              <a:rPr lang="en-US" sz="2000" i="1" dirty="0"/>
              <a:t>N </a:t>
            </a:r>
            <a:r>
              <a:rPr lang="en-US" sz="2000" dirty="0"/>
              <a:t>runs (</a:t>
            </a:r>
            <a:r>
              <a:rPr lang="en-US" sz="2000" i="1" dirty="0"/>
              <a:t>N-way merge)</a:t>
            </a:r>
            <a:endParaRPr lang="en-US" sz="2000" dirty="0"/>
          </a:p>
          <a:p>
            <a:pPr lvl="1"/>
            <a:r>
              <a:rPr lang="en-US" sz="2000" dirty="0"/>
              <a:t>Can do it in one shot if </a:t>
            </a:r>
            <a:r>
              <a:rPr lang="en-US" sz="2000" i="1" dirty="0"/>
              <a:t>N &lt; M</a:t>
            </a:r>
          </a:p>
        </p:txBody>
      </p:sp>
    </p:spTree>
    <p:extLst>
      <p:ext uri="{BB962C8B-B14F-4D97-AF65-F5344CB8AC3E}">
        <p14:creationId xmlns:p14="http://schemas.microsoft.com/office/powerpoint/2010/main" val="1181952924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External sort-merge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3999"/>
            <a:ext cx="8229600" cy="5032727"/>
          </a:xfrm>
        </p:spPr>
        <p:txBody>
          <a:bodyPr/>
          <a:lstStyle/>
          <a:p>
            <a:r>
              <a:rPr lang="en-US" sz="2400" dirty="0"/>
              <a:t>Phase 1:</a:t>
            </a:r>
          </a:p>
          <a:p>
            <a:pPr lvl="1"/>
            <a:r>
              <a:rPr lang="en-US" sz="2000" dirty="0"/>
              <a:t>Create </a:t>
            </a:r>
            <a:r>
              <a:rPr lang="en-US" sz="2000" i="1" dirty="0"/>
              <a:t>sorted runs of size M </a:t>
            </a:r>
            <a:r>
              <a:rPr lang="en-US" sz="2000" dirty="0"/>
              <a:t>each</a:t>
            </a:r>
          </a:p>
          <a:p>
            <a:pPr lvl="1"/>
            <a:r>
              <a:rPr lang="en-US" sz="2000" dirty="0"/>
              <a:t>Result: </a:t>
            </a:r>
            <a:r>
              <a:rPr lang="en-US" sz="2000" i="1" dirty="0"/>
              <a:t>N </a:t>
            </a:r>
            <a:r>
              <a:rPr lang="en-US" sz="2000" dirty="0"/>
              <a:t>sorted runs of size </a:t>
            </a:r>
            <a:r>
              <a:rPr lang="en-US" sz="2000" i="1" dirty="0"/>
              <a:t>M </a:t>
            </a:r>
            <a:r>
              <a:rPr lang="en-US" sz="2000" dirty="0"/>
              <a:t>blocks each</a:t>
            </a:r>
          </a:p>
          <a:p>
            <a:pPr lvl="2"/>
            <a:endParaRPr lang="en-US" sz="1700" dirty="0"/>
          </a:p>
          <a:p>
            <a:r>
              <a:rPr lang="en-US" sz="2400" dirty="0"/>
              <a:t>Phase 2:</a:t>
            </a:r>
          </a:p>
          <a:p>
            <a:pPr lvl="1"/>
            <a:r>
              <a:rPr lang="en-US" sz="2000" dirty="0"/>
              <a:t>Merge the </a:t>
            </a:r>
            <a:r>
              <a:rPr lang="en-US" sz="2000" i="1" dirty="0"/>
              <a:t>N </a:t>
            </a:r>
            <a:r>
              <a:rPr lang="en-US" sz="2000" dirty="0"/>
              <a:t>runs (</a:t>
            </a:r>
            <a:r>
              <a:rPr lang="en-US" sz="2000" i="1" dirty="0"/>
              <a:t>N-way merge)</a:t>
            </a:r>
            <a:endParaRPr lang="en-US" sz="2000" dirty="0"/>
          </a:p>
          <a:p>
            <a:pPr lvl="1"/>
            <a:r>
              <a:rPr lang="en-US" sz="2000" dirty="0"/>
              <a:t>Can do it in one shot if </a:t>
            </a:r>
            <a:r>
              <a:rPr lang="en-US" sz="2000" i="1" dirty="0"/>
              <a:t>N &lt; M</a:t>
            </a:r>
          </a:p>
          <a:p>
            <a:endParaRPr lang="en-US" sz="2400" i="1" dirty="0"/>
          </a:p>
          <a:p>
            <a:r>
              <a:rPr lang="en-US" sz="2400" dirty="0"/>
              <a:t>What if </a:t>
            </a:r>
            <a:r>
              <a:rPr lang="en-US" sz="2400" i="1" dirty="0"/>
              <a:t>N &gt; M ?</a:t>
            </a:r>
          </a:p>
          <a:p>
            <a:pPr lvl="1"/>
            <a:r>
              <a:rPr lang="en-US" sz="2000" dirty="0"/>
              <a:t>Do it recursively </a:t>
            </a:r>
          </a:p>
          <a:p>
            <a:pPr lvl="1"/>
            <a:r>
              <a:rPr lang="en-US" sz="2000" dirty="0"/>
              <a:t>Not expected to happen</a:t>
            </a:r>
          </a:p>
          <a:p>
            <a:pPr lvl="1"/>
            <a:r>
              <a:rPr lang="en-US" sz="2000" dirty="0"/>
              <a:t>If </a:t>
            </a:r>
            <a:r>
              <a:rPr lang="en-US" sz="2000" i="1" dirty="0"/>
              <a:t>M = </a:t>
            </a:r>
            <a:r>
              <a:rPr lang="en-US" sz="2000" dirty="0"/>
              <a:t>1000 blocks = 4MB  (assuming blocks of 4KB each)</a:t>
            </a:r>
          </a:p>
          <a:p>
            <a:pPr lvl="2"/>
            <a:r>
              <a:rPr lang="en-US" sz="1800" dirty="0"/>
              <a:t>Can sort: 4000MB = 4GB of data </a:t>
            </a:r>
          </a:p>
        </p:txBody>
      </p:sp>
    </p:spTree>
    <p:extLst>
      <p:ext uri="{BB962C8B-B14F-4D97-AF65-F5344CB8AC3E}">
        <p14:creationId xmlns:p14="http://schemas.microsoft.com/office/powerpoint/2010/main" val="381442591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9022"/>
            <a:ext cx="7812088" cy="457200"/>
          </a:xfrm>
        </p:spPr>
        <p:txBody>
          <a:bodyPr/>
          <a:lstStyle/>
          <a:p>
            <a:r>
              <a:rPr lang="en-US" sz="2800"/>
              <a:t>Example: External Sorting Using Sort-Merge</a:t>
            </a:r>
          </a:p>
        </p:txBody>
      </p:sp>
      <p:pic>
        <p:nvPicPr>
          <p:cNvPr id="325636" name="Picture 4"/>
          <p:cNvPicPr>
            <a:picLocks noChangeAspect="1" noChangeArrowheads="1"/>
          </p:cNvPicPr>
          <p:nvPr/>
        </p:nvPicPr>
        <p:blipFill>
          <a:blip r:embed="rId2"/>
          <a:srcRect l="16736" t="2557" r="18828" b="3021"/>
          <a:stretch>
            <a:fillRect/>
          </a:stretch>
        </p:blipFill>
        <p:spPr bwMode="auto">
          <a:xfrm>
            <a:off x="1752600" y="920750"/>
            <a:ext cx="5070475" cy="557212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9224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Married(person1_ssn, person2_ssn, </a:t>
            </a:r>
            <a:r>
              <a:rPr lang="en-US" sz="2000" dirty="0" err="1"/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RA(</a:t>
            </a:r>
            <a:r>
              <a:rPr lang="en-US" sz="2000" dirty="0" err="1"/>
              <a:t>student_id</a:t>
            </a:r>
            <a:r>
              <a:rPr lang="en-US" sz="2000" dirty="0"/>
              <a:t>, </a:t>
            </a:r>
            <a:r>
              <a:rPr lang="en-US" sz="2000" dirty="0" err="1"/>
              <a:t>project_id</a:t>
            </a:r>
            <a:r>
              <a:rPr lang="en-US" sz="2000" dirty="0"/>
              <a:t>, </a:t>
            </a:r>
            <a:r>
              <a:rPr lang="en-US" sz="2000" dirty="0" err="1"/>
              <a:t>superviser_id</a:t>
            </a:r>
            <a:r>
              <a:rPr lang="en-US" sz="2000" dirty="0"/>
              <a:t>, </a:t>
            </a:r>
            <a:r>
              <a:rPr lang="en-US" sz="2000" dirty="0" err="1"/>
              <a:t>appt_time</a:t>
            </a:r>
            <a:r>
              <a:rPr lang="en-US" sz="2000" dirty="0"/>
              <a:t>, </a:t>
            </a:r>
            <a:r>
              <a:rPr lang="en-US" sz="2000" dirty="0" err="1"/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00953837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Merge Sort (Cont.)</a:t>
            </a:r>
          </a:p>
        </p:txBody>
      </p:sp>
      <p:sp>
        <p:nvSpPr>
          <p:cNvPr id="39424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Cost analysis:</a:t>
            </a:r>
          </a:p>
          <a:p>
            <a:pPr lvl="1"/>
            <a:r>
              <a:rPr lang="en-US" sz="2000" dirty="0"/>
              <a:t>Total number of merge passes required: </a:t>
            </a:r>
            <a:r>
              <a:rPr lang="en-US" sz="2000" dirty="0" err="1">
                <a:sym typeface="Symbol" charset="2"/>
              </a:rPr>
              <a:t>log</a:t>
            </a:r>
            <a:r>
              <a:rPr lang="en-US" sz="2000" i="1" baseline="-25000" dirty="0" err="1">
                <a:sym typeface="Symbol" charset="2"/>
              </a:rPr>
              <a:t>M</a:t>
            </a:r>
            <a:r>
              <a:rPr lang="en-US" sz="2000" baseline="-25000" dirty="0">
                <a:sym typeface="Symbol" charset="2"/>
              </a:rPr>
              <a:t>–1</a:t>
            </a:r>
            <a:r>
              <a:rPr lang="en-US" sz="2000" dirty="0">
                <a:sym typeface="Symbol" charset="2"/>
              </a:rPr>
              <a:t>(</a:t>
            </a:r>
            <a:r>
              <a:rPr lang="en-US" sz="2000" i="1" dirty="0">
                <a:sym typeface="Symbol" charset="2"/>
              </a:rPr>
              <a:t>b</a:t>
            </a:r>
            <a:r>
              <a:rPr lang="en-US" sz="2000" i="1" baseline="-25000" dirty="0">
                <a:sym typeface="Symbol" charset="2"/>
              </a:rPr>
              <a:t>r</a:t>
            </a:r>
            <a:r>
              <a:rPr lang="en-US" sz="2000" i="1" dirty="0">
                <a:sym typeface="Symbol" charset="2"/>
              </a:rPr>
              <a:t>/M)</a:t>
            </a:r>
            <a:r>
              <a:rPr lang="en-US" sz="2000" dirty="0">
                <a:sym typeface="Symbol" charset="2"/>
              </a:rPr>
              <a:t>.</a:t>
            </a:r>
          </a:p>
          <a:p>
            <a:pPr lvl="1"/>
            <a:r>
              <a:rPr lang="en-US" sz="2000" dirty="0"/>
              <a:t>Disk accesses for initial run creation as well as in each pass is 2</a:t>
            </a:r>
            <a:r>
              <a:rPr lang="en-US" sz="2000" i="1" dirty="0"/>
              <a:t>b</a:t>
            </a:r>
            <a:r>
              <a:rPr lang="en-US" sz="2000" i="1" baseline="-25000" dirty="0"/>
              <a:t>r</a:t>
            </a:r>
            <a:endParaRPr lang="en-US" sz="2000" dirty="0"/>
          </a:p>
          <a:p>
            <a:pPr lvl="2"/>
            <a:r>
              <a:rPr lang="en-US" sz="1800" dirty="0"/>
              <a:t>for final pass, we don’t count write cost </a:t>
            </a:r>
          </a:p>
          <a:p>
            <a:pPr lvl="3"/>
            <a:r>
              <a:rPr lang="en-US" sz="1800" dirty="0"/>
              <a:t>we ignore final write cost for all operations since the output of an operation may be sent to the parent operation without being written to disk</a:t>
            </a:r>
          </a:p>
          <a:p>
            <a:pPr lvl="1">
              <a:buFont typeface="Wingdings 2" charset="2"/>
              <a:buNone/>
            </a:pPr>
            <a:r>
              <a:rPr lang="en-US" sz="2000" dirty="0"/>
              <a:t>Thus total number of disk accesses for external sorting:</a:t>
            </a:r>
          </a:p>
          <a:p>
            <a:pPr lvl="1">
              <a:buFont typeface="Wingdings 2" charset="2"/>
              <a:buNone/>
            </a:pPr>
            <a:r>
              <a:rPr lang="en-US" sz="2000" dirty="0"/>
              <a:t>	</a:t>
            </a:r>
            <a:r>
              <a:rPr lang="en-US" sz="1800" dirty="0"/>
              <a:t>	</a:t>
            </a:r>
            <a:r>
              <a:rPr lang="en-US" sz="1800" i="1" dirty="0" err="1"/>
              <a:t>b</a:t>
            </a:r>
            <a:r>
              <a:rPr lang="en-US" sz="1800" i="1" baseline="-25000" dirty="0" err="1"/>
              <a:t>r</a:t>
            </a:r>
            <a:r>
              <a:rPr lang="en-US" sz="1800" i="1" baseline="-25000" dirty="0"/>
              <a:t> </a:t>
            </a:r>
            <a:r>
              <a:rPr lang="en-US" sz="1800" i="1" dirty="0"/>
              <a:t>( 2 </a:t>
            </a:r>
            <a:r>
              <a:rPr lang="en-US" sz="1800" dirty="0">
                <a:sym typeface="Symbol" charset="2"/>
              </a:rPr>
              <a:t></a:t>
            </a:r>
            <a:r>
              <a:rPr lang="en-US" sz="1800" dirty="0" err="1">
                <a:sym typeface="Symbol" charset="2"/>
              </a:rPr>
              <a:t>log</a:t>
            </a:r>
            <a:r>
              <a:rPr lang="en-US" sz="1800" i="1" baseline="-25000" dirty="0" err="1">
                <a:sym typeface="Symbol" charset="2"/>
              </a:rPr>
              <a:t>M</a:t>
            </a:r>
            <a:r>
              <a:rPr lang="en-US" sz="1800" baseline="-25000" dirty="0">
                <a:sym typeface="Symbol" charset="2"/>
              </a:rPr>
              <a:t>–1</a:t>
            </a:r>
            <a:r>
              <a:rPr lang="en-US" sz="1800" dirty="0">
                <a:sym typeface="Symbol" charset="2"/>
              </a:rPr>
              <a:t>(</a:t>
            </a:r>
            <a:r>
              <a:rPr lang="en-US" sz="1800" i="1" dirty="0">
                <a:sym typeface="Symbol" charset="2"/>
              </a:rPr>
              <a:t>b</a:t>
            </a:r>
            <a:r>
              <a:rPr lang="en-US" sz="1800" i="1" baseline="-25000" dirty="0">
                <a:sym typeface="Symbol" charset="2"/>
              </a:rPr>
              <a:t>r </a:t>
            </a:r>
            <a:r>
              <a:rPr lang="en-US" sz="1800" i="1" dirty="0">
                <a:sym typeface="Symbol" charset="2"/>
              </a:rPr>
              <a:t>/ M)</a:t>
            </a:r>
            <a:r>
              <a:rPr lang="en-US" sz="1800" dirty="0">
                <a:sym typeface="Symbol" charset="2"/>
              </a:rPr>
              <a:t> + 1)</a:t>
            </a:r>
          </a:p>
          <a:p>
            <a:pPr lvl="1">
              <a:buFont typeface="Wingdings 2" charset="2"/>
              <a:buNone/>
            </a:pPr>
            <a:endParaRPr lang="en-US" sz="1800" dirty="0">
              <a:sym typeface="Symbol" charset="2"/>
            </a:endParaRPr>
          </a:p>
          <a:p>
            <a:r>
              <a:rPr lang="en-US" sz="2200" dirty="0">
                <a:sym typeface="Symbol" charset="2"/>
              </a:rPr>
              <a:t>What about seeks?</a:t>
            </a:r>
          </a:p>
          <a:p>
            <a:pPr lvl="1"/>
            <a:r>
              <a:rPr lang="en-US" sz="1800" dirty="0">
                <a:sym typeface="Symbol" charset="2"/>
              </a:rPr>
              <a:t>More complicated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526393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Merge-Join (Sort-merge join)</a:t>
            </a:r>
          </a:p>
        </p:txBody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19351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/>
              <a:t>Pre-condition: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The relations must be sorted by the join attribute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not sorted, can sort first, and then use this algorithms</a:t>
            </a:r>
          </a:p>
          <a:p>
            <a:pPr>
              <a:lnSpc>
                <a:spcPct val="120000"/>
              </a:lnSpc>
            </a:pPr>
            <a:r>
              <a:rPr lang="en-US" sz="2100"/>
              <a:t>Called “sort-merge join” sometimes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endParaRPr lang="en-US" sz="2000"/>
          </a:p>
        </p:txBody>
      </p:sp>
      <p:pic>
        <p:nvPicPr>
          <p:cNvPr id="1477636" name="Picture 4"/>
          <p:cNvPicPr>
            <a:picLocks noChangeAspect="1" noChangeArrowheads="1"/>
          </p:cNvPicPr>
          <p:nvPr/>
        </p:nvPicPr>
        <p:blipFill>
          <a:blip r:embed="rId2"/>
          <a:srcRect l="12807" t="4520" r="14500" b="4018"/>
          <a:stretch>
            <a:fillRect/>
          </a:stretch>
        </p:blipFill>
        <p:spPr bwMode="auto">
          <a:xfrm>
            <a:off x="5284788" y="3533775"/>
            <a:ext cx="3186112" cy="300672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477637" name="Text Box 5"/>
          <p:cNvSpPr txBox="1">
            <a:spLocks noChangeArrowheads="1"/>
          </p:cNvSpPr>
          <p:nvPr/>
        </p:nvSpPr>
        <p:spPr bwMode="auto">
          <a:xfrm>
            <a:off x="842963" y="3455988"/>
            <a:ext cx="2655887" cy="10064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select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from r, 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where r.a1 = s.a1</a:t>
            </a:r>
          </a:p>
        </p:txBody>
      </p:sp>
      <p:sp>
        <p:nvSpPr>
          <p:cNvPr id="1477638" name="Text Box 6"/>
          <p:cNvSpPr txBox="1">
            <a:spLocks noChangeArrowheads="1"/>
          </p:cNvSpPr>
          <p:nvPr/>
        </p:nvSpPr>
        <p:spPr bwMode="auto">
          <a:xfrm>
            <a:off x="177800" y="4778375"/>
            <a:ext cx="4718050" cy="1600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1. Compare the tuples at pr and ps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2. Move pointers down the list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- Depending on the join condition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3. Repeat </a:t>
            </a:r>
          </a:p>
        </p:txBody>
      </p:sp>
    </p:spTree>
    <p:extLst>
      <p:ext uri="{BB962C8B-B14F-4D97-AF65-F5344CB8AC3E}">
        <p14:creationId xmlns:p14="http://schemas.microsoft.com/office/powerpoint/2010/main" val="31616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7637" grpId="0"/>
      <p:bldP spid="1477638" grpId="0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Merge-Join (Sort-merge join)</a:t>
            </a:r>
          </a:p>
        </p:txBody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89108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/>
              <a:t>Cost: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the relations sorted, then just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b</a:t>
            </a:r>
            <a:r>
              <a:rPr lang="en-US" sz="1800" baseline="-25000"/>
              <a:t>r</a:t>
            </a:r>
            <a:r>
              <a:rPr lang="en-US" sz="1800"/>
              <a:t> + b</a:t>
            </a:r>
            <a:r>
              <a:rPr lang="en-US" sz="1800" baseline="-25000"/>
              <a:t>s</a:t>
            </a:r>
            <a:r>
              <a:rPr lang="en-US" sz="1800"/>
              <a:t> block transfers, some seeks depending on memory size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What if not sorted ?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Then sort the relations first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In many cases, still very good performance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Typically comparable to hash join</a:t>
            </a:r>
          </a:p>
          <a:p>
            <a:pPr>
              <a:lnSpc>
                <a:spcPct val="120000"/>
              </a:lnSpc>
            </a:pPr>
            <a:r>
              <a:rPr lang="en-US" sz="2100"/>
              <a:t>Observation: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The final join result will also be sorted on </a:t>
            </a:r>
            <a:r>
              <a:rPr lang="en-US" sz="2000" i="1"/>
              <a:t>a1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This might make further operations easier to do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E.g. duplicate elimination</a:t>
            </a:r>
          </a:p>
        </p:txBody>
      </p:sp>
    </p:spTree>
    <p:extLst>
      <p:ext uri="{BB962C8B-B14F-4D97-AF65-F5344CB8AC3E}">
        <p14:creationId xmlns:p14="http://schemas.microsoft.com/office/powerpoint/2010/main" val="27340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 dirty="0"/>
              <a:t>Joins: Summary</a:t>
            </a:r>
          </a:p>
        </p:txBody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Block Nested-loops 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Can always be applied irrespective of the join condition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Index Nested-loops 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Only applies if an appropriate index exists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Hash joins – only for </a:t>
            </a:r>
            <a:r>
              <a:rPr lang="en-US" sz="2000" dirty="0" err="1"/>
              <a:t>equi</a:t>
            </a:r>
            <a:r>
              <a:rPr lang="en-US" sz="2000" dirty="0"/>
              <a:t>-joins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Join algorithm of choice when the relations are large</a:t>
            </a:r>
          </a:p>
          <a:p>
            <a:pPr>
              <a:lnSpc>
                <a:spcPct val="120000"/>
              </a:lnSpc>
            </a:pPr>
            <a:r>
              <a:rPr lang="en-US" sz="1900" dirty="0"/>
              <a:t>Hybrid hash 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An optimization on hash join that is always implemented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Sort-merge 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Very commonly used – especially since relations are typically sorted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Sorted results commonly desired at the output</a:t>
            </a:r>
          </a:p>
          <a:p>
            <a:pPr lvl="2">
              <a:lnSpc>
                <a:spcPct val="120000"/>
              </a:lnSpc>
            </a:pPr>
            <a:r>
              <a:rPr lang="en-US" sz="1500" dirty="0"/>
              <a:t>To answer group by queries, for duplicate elimination, because of ASC/DSC </a:t>
            </a:r>
          </a:p>
        </p:txBody>
      </p:sp>
    </p:spTree>
    <p:extLst>
      <p:ext uri="{BB962C8B-B14F-4D97-AF65-F5344CB8AC3E}">
        <p14:creationId xmlns:p14="http://schemas.microsoft.com/office/powerpoint/2010/main" val="275618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Duplicate Elimination</a:t>
            </a:r>
          </a:p>
        </p:txBody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100" i="1"/>
              <a:t>select distinct a 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100" i="1"/>
              <a:t>from R 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100" i="1"/>
          </a:p>
          <a:p>
            <a:pPr>
              <a:lnSpc>
                <a:spcPct val="80000"/>
              </a:lnSpc>
            </a:pPr>
            <a:r>
              <a:rPr lang="en-US" sz="2100"/>
              <a:t>Best done using sorting – Can also be done using hashing</a:t>
            </a:r>
          </a:p>
          <a:p>
            <a:r>
              <a:rPr lang="en-US" sz="2200"/>
              <a:t>Steps:	</a:t>
            </a:r>
          </a:p>
          <a:p>
            <a:pPr lvl="1"/>
            <a:r>
              <a:rPr lang="en-US" sz="2000"/>
              <a:t>Sort the relation </a:t>
            </a:r>
            <a:r>
              <a:rPr lang="en-US" sz="2000" i="1"/>
              <a:t>R</a:t>
            </a:r>
          </a:p>
          <a:p>
            <a:pPr lvl="1"/>
            <a:r>
              <a:rPr lang="en-US" sz="2000"/>
              <a:t>Read tuples of </a:t>
            </a:r>
            <a:r>
              <a:rPr lang="en-US" sz="2000" i="1"/>
              <a:t>R </a:t>
            </a:r>
            <a:r>
              <a:rPr lang="en-US" sz="2000"/>
              <a:t>in sorted order</a:t>
            </a:r>
          </a:p>
          <a:p>
            <a:pPr lvl="1"/>
            <a:r>
              <a:rPr lang="en-US" sz="2000"/>
              <a:t>prev = null;</a:t>
            </a:r>
          </a:p>
          <a:p>
            <a:pPr lvl="1"/>
            <a:r>
              <a:rPr lang="en-US" sz="2000"/>
              <a:t>for each tuple </a:t>
            </a:r>
            <a:r>
              <a:rPr lang="en-US" sz="2000" i="1"/>
              <a:t>r </a:t>
            </a:r>
            <a:r>
              <a:rPr lang="en-US" sz="2000"/>
              <a:t>in </a:t>
            </a:r>
            <a:r>
              <a:rPr lang="en-US" sz="2000" i="1"/>
              <a:t>R (sorted)</a:t>
            </a:r>
          </a:p>
          <a:p>
            <a:pPr lvl="2"/>
            <a:r>
              <a:rPr lang="en-US" sz="1900"/>
              <a:t>if </a:t>
            </a:r>
            <a:r>
              <a:rPr lang="en-US" sz="1900" i="1"/>
              <a:t>r != prev </a:t>
            </a:r>
            <a:r>
              <a:rPr lang="en-US" sz="1900"/>
              <a:t>then</a:t>
            </a:r>
          </a:p>
          <a:p>
            <a:pPr lvl="3"/>
            <a:r>
              <a:rPr lang="en-US" sz="1600"/>
              <a:t>Output   </a:t>
            </a:r>
            <a:r>
              <a:rPr lang="en-US" sz="1600" i="1"/>
              <a:t>r</a:t>
            </a:r>
          </a:p>
          <a:p>
            <a:pPr lvl="3"/>
            <a:r>
              <a:rPr lang="en-US" sz="1600" i="1"/>
              <a:t>prev  =  r</a:t>
            </a:r>
          </a:p>
          <a:p>
            <a:pPr lvl="2"/>
            <a:r>
              <a:rPr lang="en-US" sz="1900"/>
              <a:t>else</a:t>
            </a:r>
          </a:p>
          <a:p>
            <a:pPr lvl="3"/>
            <a:r>
              <a:rPr lang="en-US" sz="1600"/>
              <a:t>Skip </a:t>
            </a:r>
            <a:r>
              <a:rPr lang="en-US" sz="1600" i="1"/>
              <a:t>r</a:t>
            </a:r>
            <a:endParaRPr lang="en-US" sz="1600"/>
          </a:p>
          <a:p>
            <a:pPr>
              <a:buFont typeface="Wingdings" charset="2"/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37025526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 dirty="0"/>
              <a:t>Set operations</a:t>
            </a:r>
          </a:p>
        </p:txBody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union (select * from S) ;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intersect (select * from S) 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union all (select * from S) ;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intersect all (select * from S) 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500" i="1" dirty="0"/>
          </a:p>
          <a:p>
            <a:pPr>
              <a:lnSpc>
                <a:spcPct val="80000"/>
              </a:lnSpc>
            </a:pPr>
            <a:r>
              <a:rPr lang="en-US" sz="2500" dirty="0">
                <a:solidFill>
                  <a:srgbClr val="FF0000"/>
                </a:solidFill>
              </a:rPr>
              <a:t>Remember the rules about duplicates</a:t>
            </a:r>
          </a:p>
          <a:p>
            <a:r>
              <a:rPr lang="en-US" sz="2500" dirty="0"/>
              <a:t>“union all”: just append the </a:t>
            </a:r>
            <a:r>
              <a:rPr lang="en-US" sz="2500" dirty="0" err="1"/>
              <a:t>tuples</a:t>
            </a:r>
            <a:r>
              <a:rPr lang="en-US" sz="2500" dirty="0"/>
              <a:t> of </a:t>
            </a:r>
            <a:r>
              <a:rPr lang="en-US" sz="2500" i="1" dirty="0"/>
              <a:t>R and S</a:t>
            </a:r>
          </a:p>
          <a:p>
            <a:r>
              <a:rPr lang="en-US" sz="2500" i="1" dirty="0"/>
              <a:t>“</a:t>
            </a:r>
            <a:r>
              <a:rPr lang="en-US" sz="2500" dirty="0"/>
              <a:t>union”: append the </a:t>
            </a:r>
            <a:r>
              <a:rPr lang="en-US" sz="2500" dirty="0" err="1"/>
              <a:t>tuples</a:t>
            </a:r>
            <a:r>
              <a:rPr lang="en-US" sz="2500" dirty="0"/>
              <a:t> of </a:t>
            </a:r>
            <a:r>
              <a:rPr lang="en-US" sz="2500" i="1" dirty="0"/>
              <a:t>R and S, and do duplicate elimination</a:t>
            </a:r>
          </a:p>
          <a:p>
            <a:r>
              <a:rPr lang="en-US" sz="2500" i="1" dirty="0"/>
              <a:t>“intersection”</a:t>
            </a:r>
            <a:r>
              <a:rPr lang="en-US" sz="2500" dirty="0"/>
              <a:t>: similar to joins</a:t>
            </a:r>
          </a:p>
          <a:p>
            <a:pPr lvl="1"/>
            <a:r>
              <a:rPr lang="en-US" sz="2100" dirty="0"/>
              <a:t>Find </a:t>
            </a:r>
            <a:r>
              <a:rPr lang="en-US" sz="2100" dirty="0" err="1"/>
              <a:t>tuples</a:t>
            </a:r>
            <a:r>
              <a:rPr lang="en-US" sz="2100" dirty="0"/>
              <a:t> of R and S that are identical on all attributes</a:t>
            </a:r>
          </a:p>
          <a:p>
            <a:pPr lvl="1"/>
            <a:r>
              <a:rPr lang="en-US" sz="2100" dirty="0"/>
              <a:t>Can use </a:t>
            </a:r>
            <a:r>
              <a:rPr lang="en-US" sz="2100" i="1" dirty="0"/>
              <a:t>hash-based or sort-based algorithm</a:t>
            </a:r>
            <a:endParaRPr lang="en-US" sz="2100" dirty="0"/>
          </a:p>
          <a:p>
            <a:pPr>
              <a:lnSpc>
                <a:spcPct val="90000"/>
              </a:lnSpc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0153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r>
              <a:rPr lang="en-US" sz="2500" dirty="0"/>
              <a:t>Say: R FULL OUTER JOIN S, on </a:t>
            </a:r>
            <a:r>
              <a:rPr lang="en-US" sz="2500" dirty="0" err="1"/>
              <a:t>R.a</a:t>
            </a:r>
            <a:r>
              <a:rPr lang="en-US" sz="2500" dirty="0"/>
              <a:t> = </a:t>
            </a:r>
            <a:r>
              <a:rPr lang="en-US" sz="2500" dirty="0" err="1"/>
              <a:t>S.a</a:t>
            </a:r>
            <a:endParaRPr lang="en-US" sz="2500" dirty="0"/>
          </a:p>
          <a:p>
            <a:r>
              <a:rPr lang="en-US" sz="2500" dirty="0"/>
              <a:t>Need to keep track of which tuples of R “do not match” any tuples from S, and vice versa</a:t>
            </a:r>
          </a:p>
          <a:p>
            <a:pPr lvl="2"/>
            <a:endParaRPr lang="en-US" sz="1800" dirty="0"/>
          </a:p>
          <a:p>
            <a:r>
              <a:rPr lang="en-US" sz="2500" dirty="0"/>
              <a:t>Hash-based, with a hash index on S:</a:t>
            </a:r>
          </a:p>
          <a:p>
            <a:pPr lvl="1"/>
            <a:r>
              <a:rPr lang="en-US" sz="2100" dirty="0"/>
              <a:t>For a tuple r in R, if the probe returns NULL, output r padded with NULLs</a:t>
            </a:r>
          </a:p>
          <a:p>
            <a:pPr lvl="1"/>
            <a:r>
              <a:rPr lang="en-US" sz="2100" dirty="0"/>
              <a:t>For each tuple </a:t>
            </a:r>
            <a:r>
              <a:rPr lang="en-US" sz="2100" i="1" dirty="0"/>
              <a:t>s</a:t>
            </a:r>
            <a:r>
              <a:rPr lang="en-US" sz="2100" dirty="0"/>
              <a:t> in </a:t>
            </a:r>
            <a:r>
              <a:rPr lang="en-US" sz="2100" i="1" dirty="0"/>
              <a:t>S</a:t>
            </a:r>
            <a:r>
              <a:rPr lang="en-US" sz="2100" dirty="0"/>
              <a:t>, maintain a Boolean variable (in the hash table) to track whether </a:t>
            </a:r>
            <a:r>
              <a:rPr lang="en-US" sz="2100" i="1" dirty="0"/>
              <a:t>s</a:t>
            </a:r>
            <a:r>
              <a:rPr lang="en-US" sz="2100" dirty="0"/>
              <a:t> was returned for any probes</a:t>
            </a:r>
          </a:p>
          <a:p>
            <a:pPr lvl="1"/>
            <a:r>
              <a:rPr lang="en-US" sz="2100" dirty="0"/>
              <a:t>At the end, go through the hash table, and look for </a:t>
            </a:r>
            <a:r>
              <a:rPr lang="en-US" sz="2100" i="1" dirty="0"/>
              <a:t>S </a:t>
            </a:r>
            <a:r>
              <a:rPr lang="en-US" sz="2100" dirty="0"/>
              <a:t>tuples that did not match anything</a:t>
            </a:r>
          </a:p>
          <a:p>
            <a:pPr lvl="3"/>
            <a:endParaRPr lang="en-US" sz="1500" dirty="0"/>
          </a:p>
          <a:p>
            <a:r>
              <a:rPr lang="en-US" sz="2500" dirty="0"/>
              <a:t>Merge join can also be adapted in a similar way</a:t>
            </a:r>
          </a:p>
        </p:txBody>
      </p:sp>
    </p:spTree>
    <p:extLst>
      <p:ext uri="{BB962C8B-B14F-4D97-AF65-F5344CB8AC3E}">
        <p14:creationId xmlns:p14="http://schemas.microsoft.com/office/powerpoint/2010/main" val="233680878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242187070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12.7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put it all together in a query plan</a:t>
            </a:r>
          </a:p>
          <a:p>
            <a:pPr lvl="1"/>
            <a:r>
              <a:rPr lang="en-US" dirty="0">
                <a:latin typeface="Calibri" charset="0"/>
              </a:rPr>
              <a:t>Pipelining vs Materialization</a:t>
            </a:r>
          </a:p>
          <a:p>
            <a:pPr lvl="1"/>
            <a:r>
              <a:rPr lang="en-US" dirty="0">
                <a:latin typeface="Calibri" charset="0"/>
              </a:rPr>
              <a:t>Iterator Interface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191151442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419600"/>
            <a:ext cx="8556625" cy="2057400"/>
          </a:xfrm>
        </p:spPr>
        <p:txBody>
          <a:bodyPr/>
          <a:lstStyle/>
          <a:p>
            <a:r>
              <a:rPr lang="en-US" sz="2900"/>
              <a:t>Two options:</a:t>
            </a:r>
          </a:p>
          <a:p>
            <a:pPr lvl="1"/>
            <a:r>
              <a:rPr lang="en-US" sz="2700"/>
              <a:t>Materialization</a:t>
            </a:r>
          </a:p>
          <a:p>
            <a:pPr lvl="1"/>
            <a:r>
              <a:rPr lang="en-US" sz="2700"/>
              <a:t>Pipelining</a:t>
            </a:r>
          </a:p>
        </p:txBody>
      </p:sp>
      <p:pic>
        <p:nvPicPr>
          <p:cNvPr id="1480708" name="Picture 4"/>
          <p:cNvPicPr>
            <a:picLocks noChangeAspect="1" noChangeArrowheads="1"/>
          </p:cNvPicPr>
          <p:nvPr/>
        </p:nvPicPr>
        <p:blipFill>
          <a:blip r:embed="rId2"/>
          <a:srcRect l="421" t="8969" r="630" b="9810"/>
          <a:stretch>
            <a:fillRect/>
          </a:stretch>
        </p:blipFill>
        <p:spPr bwMode="auto">
          <a:xfrm>
            <a:off x="3463925" y="1357313"/>
            <a:ext cx="4300538" cy="26479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480714" name="Text Box 10"/>
          <p:cNvSpPr txBox="1">
            <a:spLocks noChangeArrowheads="1"/>
          </p:cNvSpPr>
          <p:nvPr/>
        </p:nvSpPr>
        <p:spPr bwMode="auto">
          <a:xfrm>
            <a:off x="0" y="1755775"/>
            <a:ext cx="2946400" cy="11906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select customer-name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from account a, customer 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where a.SSN = c.SSN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a.balance &lt; 2500</a:t>
            </a:r>
          </a:p>
        </p:txBody>
      </p:sp>
    </p:spTree>
    <p:extLst>
      <p:ext uri="{BB962C8B-B14F-4D97-AF65-F5344CB8AC3E}">
        <p14:creationId xmlns:p14="http://schemas.microsoft.com/office/powerpoint/2010/main" val="2928997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</a:t>
            </a:r>
            <a:r>
              <a:rPr lang="en-US" sz="2000" dirty="0">
                <a:solidFill>
                  <a:srgbClr val="FF0000"/>
                </a:solidFill>
              </a:rPr>
              <a:t>person1_ssn, person2_ssn, </a:t>
            </a:r>
            <a:r>
              <a:rPr lang="en-US" sz="2000" dirty="0" err="1">
                <a:solidFill>
                  <a:srgbClr val="FF0000"/>
                </a:solidFill>
              </a:rPr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pPr lvl="2"/>
            <a:endParaRPr lang="en-US" sz="14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If a single account per customer, then: </a:t>
            </a:r>
            <a:r>
              <a:rPr lang="en-US" sz="1800" dirty="0" err="1"/>
              <a:t>cust_ssn</a:t>
            </a:r>
            <a:endParaRPr lang="en-US" sz="1800" dirty="0"/>
          </a:p>
          <a:p>
            <a:pPr lvl="1"/>
            <a:r>
              <a:rPr lang="en-US" sz="1800" dirty="0"/>
              <a:t>Else: (</a:t>
            </a:r>
            <a:r>
              <a:rPr lang="en-US" sz="1800" dirty="0" err="1"/>
              <a:t>cust_ssn</a:t>
            </a:r>
            <a:r>
              <a:rPr lang="en-US" sz="1800" dirty="0"/>
              <a:t>, </a:t>
            </a:r>
            <a:r>
              <a:rPr lang="en-US" sz="1800" dirty="0" err="1"/>
              <a:t>account_number</a:t>
            </a:r>
            <a:r>
              <a:rPr lang="en-US" sz="1800" dirty="0"/>
              <a:t>) </a:t>
            </a:r>
          </a:p>
          <a:p>
            <a:pPr lvl="2"/>
            <a:r>
              <a:rPr lang="en-US" sz="1600" dirty="0"/>
              <a:t>In the latter case, this is not a good schema because it requires repeating information</a:t>
            </a:r>
          </a:p>
          <a:p>
            <a:pPr lvl="2"/>
            <a:endParaRPr lang="en-US" sz="1400" dirty="0"/>
          </a:p>
          <a:p>
            <a:r>
              <a:rPr lang="en-US" sz="2000" dirty="0"/>
              <a:t>RA(</a:t>
            </a:r>
            <a:r>
              <a:rPr lang="en-US" sz="2000" dirty="0" err="1">
                <a:solidFill>
                  <a:srgbClr val="FF0000"/>
                </a:solidFill>
              </a:rPr>
              <a:t>student_id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project_id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superviser_id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appt_time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Could be smaller if there are some restrictions – requires some domain knowledge of the data being stored</a:t>
            </a:r>
          </a:p>
          <a:p>
            <a:pPr lvl="3"/>
            <a:endParaRPr lang="en-US" sz="16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r>
              <a:rPr lang="en-US" sz="1600" i="1" dirty="0"/>
              <a:t>Unclear what could be a primary key here: you could in theory have two people who match on all of those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281330790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148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Materialization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Evaluate each expression separately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Store its result on disk in </a:t>
            </a:r>
            <a:r>
              <a:rPr lang="en-US" i="1" dirty="0"/>
              <a:t>temporary relations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Read it for next operation</a:t>
            </a:r>
          </a:p>
          <a:p>
            <a:pPr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/>
              <a:t>Pipelining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Evaluate multiple operators simultaneously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Skip the step of going to disk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Usually faster, but requires more memory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Also not always possible..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E.g. Sort-Merge Join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Harder to reason about</a:t>
            </a:r>
          </a:p>
        </p:txBody>
      </p:sp>
    </p:spTree>
    <p:extLst>
      <p:ext uri="{BB962C8B-B14F-4D97-AF65-F5344CB8AC3E}">
        <p14:creationId xmlns:p14="http://schemas.microsoft.com/office/powerpoint/2010/main" val="751500611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334000"/>
          </a:xfrm>
        </p:spPr>
        <p:txBody>
          <a:bodyPr/>
          <a:lstStyle/>
          <a:p>
            <a:r>
              <a:rPr lang="en-US" sz="2400" dirty="0"/>
              <a:t>Materialized evaluation is always applicable</a:t>
            </a:r>
          </a:p>
          <a:p>
            <a:r>
              <a:rPr lang="en-US" sz="2400" dirty="0"/>
              <a:t>Cost of writing results to disk and reading them back can be quite high</a:t>
            </a:r>
          </a:p>
          <a:p>
            <a:pPr lvl="1"/>
            <a:r>
              <a:rPr lang="en-US" sz="2000" dirty="0"/>
              <a:t>Our cost formulas for operations ignore cost of writing results to disk, so</a:t>
            </a:r>
          </a:p>
          <a:p>
            <a:pPr lvl="2"/>
            <a:r>
              <a:rPr lang="en-US" sz="1800" dirty="0"/>
              <a:t>Overall cost  =  Sum of costs of individual operations + </a:t>
            </a:r>
            <a:br>
              <a:rPr lang="en-US" sz="1800" dirty="0"/>
            </a:br>
            <a:r>
              <a:rPr lang="en-US" sz="1800" dirty="0"/>
              <a:t>                         cost of writing intermediate results to disk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Double buffering</a:t>
            </a:r>
            <a:r>
              <a:rPr lang="en-US" sz="2400" dirty="0"/>
              <a:t>: use two output buffers for each operation, when one is full write it to disk, while the other is getting filled</a:t>
            </a:r>
          </a:p>
          <a:p>
            <a:pPr lvl="1"/>
            <a:r>
              <a:rPr lang="en-US" sz="2000" dirty="0"/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7123615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</a:t>
            </a:r>
          </a:p>
        </p:txBody>
      </p:sp>
      <p:sp>
        <p:nvSpPr>
          <p:cNvPr id="35533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561729" y="1431495"/>
            <a:ext cx="8349438" cy="5232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Evaluate several operations simultaneously, passing the results of one operation on to the next.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E.g., in previous expression tree, don’t store result of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instead, pass </a:t>
            </a:r>
            <a:r>
              <a:rPr lang="en-US" sz="1800" dirty="0" err="1"/>
              <a:t>tuples</a:t>
            </a:r>
            <a:r>
              <a:rPr lang="en-US" sz="1800" dirty="0"/>
              <a:t> directly to the join..  Similarly, don’t store result of join, pass </a:t>
            </a:r>
            <a:r>
              <a:rPr lang="en-US" sz="1800" dirty="0" err="1"/>
              <a:t>tuples</a:t>
            </a:r>
            <a:r>
              <a:rPr lang="en-US" sz="1800" dirty="0"/>
              <a:t> directly to projection.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Much cheaper: no need to store a temporary relation to disk.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Requires higher amount of memory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All operations are executing at the same time (say as processes)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Somewhat limited applicability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 “blocking” operation: An operation that has to consume entire input before it starts producing output tuples</a:t>
            </a:r>
          </a:p>
          <a:p>
            <a:pPr>
              <a:spcAft>
                <a:spcPts val="600"/>
              </a:spcAft>
              <a:buNone/>
            </a:pPr>
            <a:endParaRPr lang="en-US" sz="2000" dirty="0"/>
          </a:p>
        </p:txBody>
      </p:sp>
      <p:graphicFrame>
        <p:nvGraphicFramePr>
          <p:cNvPr id="355332" name="Object 2052"/>
          <p:cNvGraphicFramePr>
            <a:graphicFrameLocks noChangeAspect="1"/>
          </p:cNvGraphicFramePr>
          <p:nvPr/>
        </p:nvGraphicFramePr>
        <p:xfrm>
          <a:off x="2837393" y="2686579"/>
          <a:ext cx="29464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7315200" imgH="990600" progId="Equation.3">
                  <p:embed/>
                </p:oleObj>
              </mc:Choice>
              <mc:Fallback>
                <p:oleObj name="Equation" r:id="rId3" imgW="7315200" imgH="990600" progId="Equation.3">
                  <p:embed/>
                  <p:pic>
                    <p:nvPicPr>
                      <p:cNvPr id="355332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393" y="2686579"/>
                        <a:ext cx="2946400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528032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</a:t>
            </a:r>
          </a:p>
        </p:txBody>
      </p:sp>
      <p:sp>
        <p:nvSpPr>
          <p:cNvPr id="35533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561729" y="1431495"/>
            <a:ext cx="8349438" cy="5232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Need operators that generate output </a:t>
            </a:r>
            <a:r>
              <a:rPr lang="en-US" sz="2400" dirty="0" err="1"/>
              <a:t>tuples while receiving tuples from their inputs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Selection: Usually yes.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Sort: NO. The sort operation is blocking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Sort-merge join: The final (merge) phase can be pipelined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Hash join: The partitioning phase is blocking; the second phase can be pipelined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Aggregates: Typically no. Need to wait for the entire input before producing output </a:t>
            </a:r>
          </a:p>
          <a:p>
            <a:pPr lvl="2">
              <a:spcAft>
                <a:spcPts val="600"/>
              </a:spcAft>
            </a:pPr>
            <a:r>
              <a:rPr lang="en-US" sz="2000" dirty="0" err="1"/>
              <a:t>However, there are tricks you can play here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Duplicate elimination: Since it requires sort, the final merge phase could be pipelined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Set operations: see duplicate elimination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7488836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Pipelining: Demand-driven</a:t>
            </a:r>
          </a:p>
        </p:txBody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Iterator Interface</a:t>
            </a:r>
          </a:p>
          <a:p>
            <a:pPr lvl="1"/>
            <a:r>
              <a:rPr lang="en-US" sz="2000"/>
              <a:t>Each operator implements:</a:t>
            </a:r>
          </a:p>
          <a:p>
            <a:pPr lvl="2"/>
            <a:r>
              <a:rPr lang="en-US" sz="1700" i="1"/>
              <a:t>init(): Initialize the state  (sometimes called open())</a:t>
            </a:r>
          </a:p>
          <a:p>
            <a:pPr lvl="2"/>
            <a:r>
              <a:rPr lang="en-US" sz="1700" i="1"/>
              <a:t>get_next(): get the next tuple from the operator</a:t>
            </a:r>
          </a:p>
          <a:p>
            <a:pPr lvl="2"/>
            <a:r>
              <a:rPr lang="en-US" sz="1700" i="1"/>
              <a:t>close(): Finish and clean up</a:t>
            </a:r>
          </a:p>
          <a:p>
            <a:pPr lvl="1"/>
            <a:r>
              <a:rPr lang="en-US" sz="2000"/>
              <a:t>Sequential Scan:</a:t>
            </a:r>
          </a:p>
          <a:p>
            <a:pPr lvl="2"/>
            <a:r>
              <a:rPr lang="en-US" sz="1700" i="1"/>
              <a:t>init():   </a:t>
            </a:r>
            <a:r>
              <a:rPr lang="en-US" sz="1700"/>
              <a:t>open the file</a:t>
            </a:r>
          </a:p>
          <a:p>
            <a:pPr lvl="2"/>
            <a:r>
              <a:rPr lang="en-US" sz="1700" i="1"/>
              <a:t>get_next():   </a:t>
            </a:r>
            <a:r>
              <a:rPr lang="en-US" sz="1700"/>
              <a:t>get the next tuple from file</a:t>
            </a:r>
          </a:p>
          <a:p>
            <a:pPr lvl="2"/>
            <a:r>
              <a:rPr lang="en-US" sz="1700" i="1"/>
              <a:t>close(): </a:t>
            </a:r>
            <a:r>
              <a:rPr lang="en-US" sz="1700"/>
              <a:t>close the file</a:t>
            </a:r>
            <a:endParaRPr lang="en-US" sz="1700" i="1"/>
          </a:p>
          <a:p>
            <a:r>
              <a:rPr lang="en-US" sz="2000"/>
              <a:t>Execute by repeatadly calling </a:t>
            </a:r>
            <a:r>
              <a:rPr lang="en-US" sz="2000" i="1"/>
              <a:t>get_next() </a:t>
            </a:r>
            <a:r>
              <a:rPr lang="en-US" sz="2000"/>
              <a:t>at the root</a:t>
            </a:r>
          </a:p>
          <a:p>
            <a:pPr lvl="1"/>
            <a:r>
              <a:rPr lang="en-US" sz="2000"/>
              <a:t>root calls get_next() on its children, the children call get_next() on their children etc…</a:t>
            </a:r>
          </a:p>
          <a:p>
            <a:r>
              <a:rPr lang="en-US" sz="2000"/>
              <a:t>The operators need to maintain internal state so they know what to do when the parent calls get_next()</a:t>
            </a:r>
          </a:p>
        </p:txBody>
      </p:sp>
    </p:spTree>
    <p:extLst>
      <p:ext uri="{BB962C8B-B14F-4D97-AF65-F5344CB8AC3E}">
        <p14:creationId xmlns:p14="http://schemas.microsoft.com/office/powerpoint/2010/main" val="1356063264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Hash-Join Iterator Interface</a:t>
            </a:r>
          </a:p>
        </p:txBody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2333"/>
            <a:ext cx="8556625" cy="5164667"/>
          </a:xfrm>
        </p:spPr>
        <p:txBody>
          <a:bodyPr/>
          <a:lstStyle/>
          <a:p>
            <a:r>
              <a:rPr lang="en-US" sz="2400"/>
              <a:t>open():</a:t>
            </a:r>
            <a:endParaRPr lang="en-US" sz="2000"/>
          </a:p>
          <a:p>
            <a:pPr lvl="1"/>
            <a:r>
              <a:rPr lang="en-US" sz="2000"/>
              <a:t>Call open() on the left and the right children</a:t>
            </a:r>
          </a:p>
          <a:p>
            <a:pPr lvl="1"/>
            <a:r>
              <a:rPr lang="en-US" sz="2000"/>
              <a:t>Decide if partitioning is needed (if size of smaller relation &gt; allotted memory)</a:t>
            </a:r>
          </a:p>
          <a:p>
            <a:pPr lvl="1"/>
            <a:r>
              <a:rPr lang="en-US" sz="2000"/>
              <a:t>Create a hash table </a:t>
            </a:r>
          </a:p>
          <a:p>
            <a:r>
              <a:rPr lang="en-US" sz="2400"/>
              <a:t>get_next(): ((( assuming no partitioning needed )))</a:t>
            </a:r>
          </a:p>
          <a:p>
            <a:pPr lvl="1"/>
            <a:r>
              <a:rPr lang="en-US" sz="2000"/>
              <a:t>First call:</a:t>
            </a:r>
            <a:endParaRPr lang="en-US" sz="1700"/>
          </a:p>
          <a:p>
            <a:pPr lvl="2"/>
            <a:r>
              <a:rPr lang="en-US" sz="1700"/>
              <a:t>Get all tuples from the right child one by one (using get_next()), and insert them into the hash table</a:t>
            </a:r>
          </a:p>
          <a:p>
            <a:pPr lvl="2"/>
            <a:r>
              <a:rPr lang="en-US" sz="1700"/>
              <a:t>Read the first tuple from the left child (using get_next())</a:t>
            </a:r>
          </a:p>
          <a:p>
            <a:pPr lvl="1"/>
            <a:r>
              <a:rPr lang="en-US" sz="2000"/>
              <a:t>All calls:</a:t>
            </a:r>
          </a:p>
          <a:p>
            <a:pPr lvl="2"/>
            <a:r>
              <a:rPr lang="en-US" sz="1700"/>
              <a:t>Probe into the hash table using the “current” tuple from the left child</a:t>
            </a:r>
          </a:p>
          <a:p>
            <a:pPr lvl="3"/>
            <a:r>
              <a:rPr lang="en-US" sz="1600"/>
              <a:t>Read a new tuple from left child if needed</a:t>
            </a:r>
          </a:p>
          <a:p>
            <a:pPr lvl="2"/>
            <a:r>
              <a:rPr lang="en-US" sz="1700"/>
              <a:t>Return exactly “one result”</a:t>
            </a:r>
          </a:p>
          <a:p>
            <a:pPr lvl="3"/>
            <a:r>
              <a:rPr lang="en-US" sz="1600"/>
              <a:t>Must keep track if more results need to be returned for that tuple</a:t>
            </a:r>
          </a:p>
        </p:txBody>
      </p:sp>
    </p:spTree>
    <p:extLst>
      <p:ext uri="{BB962C8B-B14F-4D97-AF65-F5344CB8AC3E}">
        <p14:creationId xmlns:p14="http://schemas.microsoft.com/office/powerpoint/2010/main" val="182308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03" grpId="0" build="p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Hash-Join Iterator Interface</a:t>
            </a:r>
          </a:p>
        </p:txBody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2333"/>
            <a:ext cx="8556625" cy="5164667"/>
          </a:xfrm>
        </p:spPr>
        <p:txBody>
          <a:bodyPr/>
          <a:lstStyle/>
          <a:p>
            <a:r>
              <a:rPr lang="en-US" sz="2400"/>
              <a:t>close():</a:t>
            </a:r>
            <a:endParaRPr lang="en-US" sz="2000"/>
          </a:p>
          <a:p>
            <a:pPr lvl="1"/>
            <a:r>
              <a:rPr lang="en-US" sz="2000"/>
              <a:t>Call close() on the left and the right children</a:t>
            </a:r>
          </a:p>
          <a:p>
            <a:pPr lvl="1"/>
            <a:r>
              <a:rPr lang="en-US" sz="2000"/>
              <a:t>Delete the hash table, other intermediate state etc…</a:t>
            </a:r>
          </a:p>
          <a:p>
            <a:r>
              <a:rPr lang="en-US" sz="2400"/>
              <a:t>get_next(): (((partitioning needed )))</a:t>
            </a:r>
          </a:p>
          <a:p>
            <a:pPr lvl="1"/>
            <a:r>
              <a:rPr lang="en-US" sz="2000"/>
              <a:t>First call:</a:t>
            </a:r>
            <a:endParaRPr lang="en-US" sz="1700"/>
          </a:p>
          <a:p>
            <a:pPr lvl="2"/>
            <a:r>
              <a:rPr lang="en-US" sz="1700"/>
              <a:t>Get all tuples from both children and create the partitions on disk</a:t>
            </a:r>
          </a:p>
          <a:p>
            <a:pPr lvl="2"/>
            <a:r>
              <a:rPr lang="en-US" sz="1700"/>
              <a:t>Read the first partition for the right child and populate the hash table</a:t>
            </a:r>
          </a:p>
          <a:p>
            <a:pPr lvl="2"/>
            <a:r>
              <a:rPr lang="en-US" sz="1700"/>
              <a:t>Read the first tuple from the left child from appropriate partition</a:t>
            </a:r>
          </a:p>
          <a:p>
            <a:pPr lvl="1"/>
            <a:r>
              <a:rPr lang="en-US" sz="2000"/>
              <a:t>All calls:</a:t>
            </a:r>
            <a:endParaRPr lang="en-US" sz="2400"/>
          </a:p>
          <a:p>
            <a:pPr lvl="2"/>
            <a:r>
              <a:rPr lang="en-US" sz="1700"/>
              <a:t>Once a partition is finished, clear the hash table, read in a new partition from the right child, and re-populate the hash table</a:t>
            </a:r>
          </a:p>
          <a:p>
            <a:pPr lvl="1"/>
            <a:r>
              <a:rPr lang="en-US" sz="2000"/>
              <a:t>Not that much more complicated</a:t>
            </a:r>
            <a:endParaRPr lang="en-US" sz="1700"/>
          </a:p>
          <a:p>
            <a:endParaRPr lang="en-US" sz="2400"/>
          </a:p>
          <a:p>
            <a:r>
              <a:rPr lang="en-US" sz="2000"/>
              <a:t>Take a look at the postgreSQL codebase</a:t>
            </a:r>
          </a:p>
        </p:txBody>
      </p:sp>
    </p:spTree>
    <p:extLst>
      <p:ext uri="{BB962C8B-B14F-4D97-AF65-F5344CB8AC3E}">
        <p14:creationId xmlns:p14="http://schemas.microsoft.com/office/powerpoint/2010/main" val="31790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0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 (Cont.)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produce-driven or </a:t>
            </a:r>
            <a:r>
              <a:rPr lang="en-US" b="1">
                <a:solidFill>
                  <a:schemeClr val="tx2"/>
                </a:solidFill>
              </a:rPr>
              <a:t>eager</a:t>
            </a:r>
            <a:r>
              <a:rPr lang="en-US"/>
              <a:t> pipelining</a:t>
            </a:r>
          </a:p>
          <a:p>
            <a:pPr lvl="1"/>
            <a:r>
              <a:rPr lang="en-US"/>
              <a:t>Operators produce tuples eagerly and pass them up to their parents</a:t>
            </a:r>
          </a:p>
          <a:p>
            <a:pPr lvl="2"/>
            <a:r>
              <a:rPr lang="en-US"/>
              <a:t>Buffer maintained between operators, child puts tuples in buffer, parent removes tuples from buffer</a:t>
            </a:r>
          </a:p>
          <a:p>
            <a:pPr lvl="2"/>
            <a:r>
              <a:rPr lang="en-US"/>
              <a:t>if buffer is full, child waits till there is space in the buffer, and then generates more tuples</a:t>
            </a:r>
          </a:p>
          <a:p>
            <a:pPr lvl="1"/>
            <a:r>
              <a:rPr lang="en-US"/>
              <a:t>System schedules operations that have space in output buffer and can process more input tuples</a:t>
            </a:r>
          </a:p>
        </p:txBody>
      </p:sp>
    </p:spTree>
    <p:extLst>
      <p:ext uri="{BB962C8B-B14F-4D97-AF65-F5344CB8AC3E}">
        <p14:creationId xmlns:p14="http://schemas.microsoft.com/office/powerpoint/2010/main" val="1924032922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Query Processing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001" y="1524000"/>
            <a:ext cx="8752416" cy="50482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Many, many ways to implement the relational operations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Numerous more used in practice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Especially in data warehouses which handles TBs (even PBs) of data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consider how complex SQL is and how much you can do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Compared to that, this isn’t much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Most of it is very nicely modular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Especially through use of the </a:t>
            </a:r>
            <a:r>
              <a:rPr lang="en-US" sz="1800" i="1" dirty="0"/>
              <a:t>iterator() </a:t>
            </a:r>
            <a:r>
              <a:rPr lang="en-US" sz="1800" dirty="0"/>
              <a:t>interface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Can plug in new operators quite easily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PostgreSQL query processing codebase very easy to read and modify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Having so many operators does complicate the codebase and the query optimizer though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But needed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873853058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64055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Aggregates</a:t>
            </a:r>
          </a:p>
        </p:txBody>
      </p:sp>
    </p:spTree>
    <p:extLst>
      <p:ext uri="{BB962C8B-B14F-4D97-AF65-F5344CB8AC3E}">
        <p14:creationId xmlns:p14="http://schemas.microsoft.com/office/powerpoint/2010/main" val="2951861995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Why query optimization is so important?</a:t>
            </a:r>
          </a:p>
          <a:p>
            <a:pPr lvl="1"/>
            <a:r>
              <a:rPr lang="en-US" dirty="0">
                <a:latin typeface="Calibri" charset="0"/>
              </a:rPr>
              <a:t>Key steps in query optimization</a:t>
            </a:r>
          </a:p>
          <a:p>
            <a:pPr lvl="1"/>
            <a:r>
              <a:rPr lang="en-US" dirty="0">
                <a:latin typeface="Calibri" charset="0"/>
              </a:rPr>
              <a:t>High-level concepts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Query Optimization: Overview</a:t>
            </a:r>
          </a:p>
        </p:txBody>
      </p:sp>
    </p:spTree>
    <p:extLst>
      <p:ext uri="{BB962C8B-B14F-4D97-AF65-F5344CB8AC3E}">
        <p14:creationId xmlns:p14="http://schemas.microsoft.com/office/powerpoint/2010/main" val="3327517465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6225"/>
            <a:ext cx="7543800" cy="1020763"/>
          </a:xfrm>
        </p:spPr>
        <p:txBody>
          <a:bodyPr/>
          <a:lstStyle/>
          <a:p>
            <a:r>
              <a:rPr lang="en-US" sz="2800" dirty="0"/>
              <a:t>Getting Deeper into Query Processing</a:t>
            </a:r>
          </a:p>
        </p:txBody>
      </p:sp>
      <p:grpSp>
        <p:nvGrpSpPr>
          <p:cNvPr id="1402900" name="Group 20"/>
          <p:cNvGrpSpPr>
            <a:grpSpLocks/>
          </p:cNvGrpSpPr>
          <p:nvPr/>
        </p:nvGrpSpPr>
        <p:grpSpPr bwMode="auto">
          <a:xfrm>
            <a:off x="2193925" y="752475"/>
            <a:ext cx="1476375" cy="1141413"/>
            <a:chOff x="1382" y="474"/>
            <a:chExt cx="930" cy="719"/>
          </a:xfrm>
        </p:grpSpPr>
        <p:sp>
          <p:nvSpPr>
            <p:cNvPr id="1402885" name="Text Box 5"/>
            <p:cNvSpPr txBox="1">
              <a:spLocks noChangeArrowheads="1"/>
            </p:cNvSpPr>
            <p:nvPr/>
          </p:nvSpPr>
          <p:spPr bwMode="auto">
            <a:xfrm>
              <a:off x="1382" y="474"/>
              <a:ext cx="43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</a:t>
              </a:r>
            </a:p>
          </p:txBody>
        </p:sp>
        <p:sp>
          <p:nvSpPr>
            <p:cNvPr id="1402886" name="Line 6"/>
            <p:cNvSpPr>
              <a:spLocks noChangeShapeType="1"/>
            </p:cNvSpPr>
            <p:nvPr/>
          </p:nvSpPr>
          <p:spPr bwMode="auto">
            <a:xfrm>
              <a:off x="1608" y="761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87" name="Text Box 7"/>
            <p:cNvSpPr txBox="1">
              <a:spLocks noChangeArrowheads="1"/>
            </p:cNvSpPr>
            <p:nvPr/>
          </p:nvSpPr>
          <p:spPr bwMode="auto">
            <a:xfrm>
              <a:off x="1724" y="713"/>
              <a:ext cx="588" cy="48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select *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from R, 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where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…</a:t>
              </a:r>
            </a:p>
          </p:txBody>
        </p:sp>
      </p:grpSp>
      <p:grpSp>
        <p:nvGrpSpPr>
          <p:cNvPr id="1402901" name="Group 21"/>
          <p:cNvGrpSpPr>
            <a:grpSpLocks/>
          </p:cNvGrpSpPr>
          <p:nvPr/>
        </p:nvGrpSpPr>
        <p:grpSpPr bwMode="auto">
          <a:xfrm>
            <a:off x="481013" y="5357813"/>
            <a:ext cx="4659312" cy="1301750"/>
            <a:chOff x="303" y="3375"/>
            <a:chExt cx="2935" cy="820"/>
          </a:xfrm>
        </p:grpSpPr>
        <p:sp>
          <p:nvSpPr>
            <p:cNvPr id="1402892" name="Line 12"/>
            <p:cNvSpPr>
              <a:spLocks noChangeShapeType="1"/>
            </p:cNvSpPr>
            <p:nvPr/>
          </p:nvSpPr>
          <p:spPr bwMode="auto">
            <a:xfrm>
              <a:off x="303" y="3375"/>
              <a:ext cx="2935" cy="0"/>
            </a:xfrm>
            <a:prstGeom prst="line">
              <a:avLst/>
            </a:prstGeom>
            <a:noFill/>
            <a:ln w="38100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3" name="Rectangle 13"/>
            <p:cNvSpPr>
              <a:spLocks noChangeArrowheads="1"/>
            </p:cNvSpPr>
            <p:nvPr/>
          </p:nvSpPr>
          <p:spPr bwMode="auto">
            <a:xfrm>
              <a:off x="691" y="3646"/>
              <a:ext cx="1981" cy="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R, B+Tree on R.a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S, Hash Index on S.a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402905" name="Group 25"/>
          <p:cNvGrpSpPr>
            <a:grpSpLocks/>
          </p:cNvGrpSpPr>
          <p:nvPr/>
        </p:nvGrpSpPr>
        <p:grpSpPr bwMode="auto">
          <a:xfrm>
            <a:off x="3603625" y="1077913"/>
            <a:ext cx="2203450" cy="3167062"/>
            <a:chOff x="2270" y="679"/>
            <a:chExt cx="1388" cy="1995"/>
          </a:xfrm>
        </p:grpSpPr>
        <p:sp>
          <p:nvSpPr>
            <p:cNvPr id="1402898" name="Freeform 18"/>
            <p:cNvSpPr>
              <a:spLocks/>
            </p:cNvSpPr>
            <p:nvPr/>
          </p:nvSpPr>
          <p:spPr bwMode="auto">
            <a:xfrm>
              <a:off x="2270" y="679"/>
              <a:ext cx="852" cy="1995"/>
            </a:xfrm>
            <a:custGeom>
              <a:avLst/>
              <a:gdLst/>
              <a:ahLst/>
              <a:cxnLst>
                <a:cxn ang="0">
                  <a:pos x="329" y="1995"/>
                </a:cxn>
                <a:cxn ang="0">
                  <a:pos x="788" y="1241"/>
                </a:cxn>
                <a:cxn ang="0">
                  <a:pos x="713" y="411"/>
                </a:cxn>
                <a:cxn ang="0">
                  <a:pos x="0" y="0"/>
                </a:cxn>
              </a:cxnLst>
              <a:rect l="0" t="0" r="r" b="b"/>
              <a:pathLst>
                <a:path w="852" h="1995">
                  <a:moveTo>
                    <a:pt x="329" y="1995"/>
                  </a:moveTo>
                  <a:cubicBezTo>
                    <a:pt x="526" y="1750"/>
                    <a:pt x="724" y="1505"/>
                    <a:pt x="788" y="1241"/>
                  </a:cubicBezTo>
                  <a:cubicBezTo>
                    <a:pt x="852" y="977"/>
                    <a:pt x="844" y="618"/>
                    <a:pt x="713" y="411"/>
                  </a:cubicBezTo>
                  <a:cubicBezTo>
                    <a:pt x="582" y="204"/>
                    <a:pt x="291" y="102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9" name="Text Box 19"/>
            <p:cNvSpPr txBox="1">
              <a:spLocks noChangeArrowheads="1"/>
            </p:cNvSpPr>
            <p:nvPr/>
          </p:nvSpPr>
          <p:spPr bwMode="auto">
            <a:xfrm>
              <a:off x="3062" y="1922"/>
              <a:ext cx="59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</p:grpSp>
      <p:grpSp>
        <p:nvGrpSpPr>
          <p:cNvPr id="1402909" name="Group 29"/>
          <p:cNvGrpSpPr>
            <a:grpSpLocks/>
          </p:cNvGrpSpPr>
          <p:nvPr/>
        </p:nvGrpSpPr>
        <p:grpSpPr bwMode="auto">
          <a:xfrm>
            <a:off x="1030288" y="1181100"/>
            <a:ext cx="7675562" cy="1757363"/>
            <a:chOff x="649" y="744"/>
            <a:chExt cx="4835" cy="1107"/>
          </a:xfrm>
        </p:grpSpPr>
        <p:grpSp>
          <p:nvGrpSpPr>
            <p:cNvPr id="1402902" name="Group 22"/>
            <p:cNvGrpSpPr>
              <a:grpSpLocks/>
            </p:cNvGrpSpPr>
            <p:nvPr/>
          </p:nvGrpSpPr>
          <p:grpSpPr bwMode="auto">
            <a:xfrm>
              <a:off x="649" y="1223"/>
              <a:ext cx="1968" cy="628"/>
              <a:chOff x="649" y="1223"/>
              <a:chExt cx="1968" cy="628"/>
            </a:xfrm>
          </p:grpSpPr>
          <p:sp>
            <p:nvSpPr>
              <p:cNvPr id="1402884" name="Rectangle 4"/>
              <p:cNvSpPr>
                <a:spLocks noChangeArrowheads="1"/>
              </p:cNvSpPr>
              <p:nvPr/>
            </p:nvSpPr>
            <p:spPr bwMode="auto">
              <a:xfrm>
                <a:off x="649" y="1223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Parser</a:t>
                </a:r>
              </a:p>
            </p:txBody>
          </p:sp>
          <p:sp>
            <p:nvSpPr>
              <p:cNvPr id="1402889" name="Line 9"/>
              <p:cNvSpPr>
                <a:spLocks noChangeShapeType="1"/>
              </p:cNvSpPr>
              <p:nvPr/>
            </p:nvSpPr>
            <p:spPr bwMode="auto">
              <a:xfrm>
                <a:off x="1590" y="1657"/>
                <a:ext cx="0" cy="19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6" name="Text Box 26"/>
            <p:cNvSpPr txBox="1">
              <a:spLocks noChangeArrowheads="1"/>
            </p:cNvSpPr>
            <p:nvPr/>
          </p:nvSpPr>
          <p:spPr bwMode="auto">
            <a:xfrm>
              <a:off x="3929" y="744"/>
              <a:ext cx="1555" cy="903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Resolve the references,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Syntax errors etc.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Converts the query to an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internal format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relational algebra like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402912" name="Group 32"/>
          <p:cNvGrpSpPr>
            <a:grpSpLocks/>
          </p:cNvGrpSpPr>
          <p:nvPr/>
        </p:nvGrpSpPr>
        <p:grpSpPr bwMode="auto">
          <a:xfrm>
            <a:off x="1011238" y="2933700"/>
            <a:ext cx="8107362" cy="1760538"/>
            <a:chOff x="637" y="1848"/>
            <a:chExt cx="5107" cy="1109"/>
          </a:xfrm>
        </p:grpSpPr>
        <p:sp>
          <p:nvSpPr>
            <p:cNvPr id="1402888" name="Rectangle 8"/>
            <p:cNvSpPr>
              <a:spLocks noChangeArrowheads="1"/>
            </p:cNvSpPr>
            <p:nvPr/>
          </p:nvSpPr>
          <p:spPr bwMode="auto">
            <a:xfrm>
              <a:off x="637" y="1848"/>
              <a:ext cx="1968" cy="432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Query Optimizer</a:t>
              </a:r>
            </a:p>
          </p:txBody>
        </p:sp>
        <p:sp>
          <p:nvSpPr>
            <p:cNvPr id="1402891" name="Line 11"/>
            <p:cNvSpPr>
              <a:spLocks noChangeShapeType="1"/>
            </p:cNvSpPr>
            <p:nvPr/>
          </p:nvSpPr>
          <p:spPr bwMode="auto">
            <a:xfrm>
              <a:off x="1584" y="2275"/>
              <a:ext cx="0" cy="19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907" name="Text Box 27"/>
            <p:cNvSpPr txBox="1">
              <a:spLocks noChangeArrowheads="1"/>
            </p:cNvSpPr>
            <p:nvPr/>
          </p:nvSpPr>
          <p:spPr bwMode="auto">
            <a:xfrm>
              <a:off x="3924" y="2054"/>
              <a:ext cx="1820" cy="9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Find the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best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way to evaluate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the query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Which index to use ?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What join method to use ?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 </a:t>
              </a:r>
            </a:p>
          </p:txBody>
        </p:sp>
      </p:grpSp>
      <p:grpSp>
        <p:nvGrpSpPr>
          <p:cNvPr id="1402911" name="Group 31"/>
          <p:cNvGrpSpPr>
            <a:grpSpLocks/>
          </p:cNvGrpSpPr>
          <p:nvPr/>
        </p:nvGrpSpPr>
        <p:grpSpPr bwMode="auto">
          <a:xfrm>
            <a:off x="1014413" y="3903663"/>
            <a:ext cx="8050212" cy="2439987"/>
            <a:chOff x="639" y="2459"/>
            <a:chExt cx="5071" cy="1537"/>
          </a:xfrm>
        </p:grpSpPr>
        <p:grpSp>
          <p:nvGrpSpPr>
            <p:cNvPr id="1402904" name="Group 24"/>
            <p:cNvGrpSpPr>
              <a:grpSpLocks/>
            </p:cNvGrpSpPr>
            <p:nvPr/>
          </p:nvGrpSpPr>
          <p:grpSpPr bwMode="auto">
            <a:xfrm>
              <a:off x="639" y="2459"/>
              <a:ext cx="1968" cy="1182"/>
              <a:chOff x="639" y="2459"/>
              <a:chExt cx="1968" cy="1182"/>
            </a:xfrm>
          </p:grpSpPr>
          <p:sp>
            <p:nvSpPr>
              <p:cNvPr id="1402890" name="Rectangle 10"/>
              <p:cNvSpPr>
                <a:spLocks noChangeArrowheads="1"/>
              </p:cNvSpPr>
              <p:nvPr/>
            </p:nvSpPr>
            <p:spPr bwMode="auto">
              <a:xfrm>
                <a:off x="639" y="2459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Processor</a:t>
                </a:r>
              </a:p>
            </p:txBody>
          </p:sp>
          <p:sp>
            <p:nvSpPr>
              <p:cNvPr id="1402896" name="Line 16"/>
              <p:cNvSpPr>
                <a:spLocks noChangeShapeType="1"/>
              </p:cNvSpPr>
              <p:nvPr/>
            </p:nvSpPr>
            <p:spPr bwMode="auto">
              <a:xfrm>
                <a:off x="1583" y="2894"/>
                <a:ext cx="0" cy="74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8" name="Text Box 28"/>
            <p:cNvSpPr txBox="1">
              <a:spLocks noChangeArrowheads="1"/>
            </p:cNvSpPr>
            <p:nvPr/>
          </p:nvSpPr>
          <p:spPr bwMode="auto">
            <a:xfrm>
              <a:off x="3800" y="3262"/>
              <a:ext cx="1910" cy="73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Read the data from the files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 the query processing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joins, selections, aggregates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9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/>
              <a:t>Why ? 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Many different ways of executing a given query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Huge differences in cost</a:t>
            </a:r>
          </a:p>
          <a:p>
            <a:pPr>
              <a:lnSpc>
                <a:spcPct val="120000"/>
              </a:lnSpc>
            </a:pPr>
            <a:r>
              <a:rPr lang="en-US" sz="2600"/>
              <a:t>Example: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select * from person where ssn = “123”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Size of </a:t>
            </a:r>
            <a:r>
              <a:rPr lang="en-US" sz="2200" i="1"/>
              <a:t>person</a:t>
            </a:r>
            <a:r>
              <a:rPr lang="en-US" sz="2200"/>
              <a:t> = 1GB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Sequential Scan:</a:t>
            </a:r>
          </a:p>
          <a:p>
            <a:pPr lvl="2">
              <a:lnSpc>
                <a:spcPct val="120000"/>
              </a:lnSpc>
            </a:pPr>
            <a:r>
              <a:rPr lang="en-US" sz="2100"/>
              <a:t>Takes 1GB / (20MB/s) = 50s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Use an index on SSN (assuming one exists):</a:t>
            </a:r>
          </a:p>
          <a:p>
            <a:pPr lvl="2">
              <a:lnSpc>
                <a:spcPct val="120000"/>
              </a:lnSpc>
            </a:pPr>
            <a:r>
              <a:rPr lang="en-US" sz="2100"/>
              <a:t>Approx 4 Random I/Os = 40ms </a:t>
            </a:r>
          </a:p>
        </p:txBody>
      </p:sp>
    </p:spTree>
    <p:extLst>
      <p:ext uri="{BB962C8B-B14F-4D97-AF65-F5344CB8AC3E}">
        <p14:creationId xmlns:p14="http://schemas.microsoft.com/office/powerpoint/2010/main" val="295596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Many choices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Using indexes or not, which join method (hash, </a:t>
            </a:r>
            <a:r>
              <a:rPr lang="en-US" sz="2000" dirty="0" err="1"/>
              <a:t>vs</a:t>
            </a:r>
            <a:r>
              <a:rPr lang="en-US" sz="2000" dirty="0"/>
              <a:t> merge, </a:t>
            </a:r>
            <a:r>
              <a:rPr lang="en-US" sz="2000" dirty="0" err="1"/>
              <a:t>vs</a:t>
            </a:r>
            <a:r>
              <a:rPr lang="en-US" sz="2000" dirty="0"/>
              <a:t> NL)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join order ?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Given a join query on R, S, T, should I join R with S first, or S with T first ?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This is an optimization problem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Similar to say </a:t>
            </a:r>
            <a:r>
              <a:rPr lang="en-US" sz="2000" i="1" dirty="0"/>
              <a:t>traveling salesman problem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Number of different choices is very very large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Step 1: Figuring out the </a:t>
            </a:r>
            <a:r>
              <a:rPr lang="en-US" sz="2000" i="1" dirty="0"/>
              <a:t>solution space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Step 2: Finding algorithms/heuristics to search through the solution space</a:t>
            </a:r>
          </a:p>
        </p:txBody>
      </p:sp>
    </p:spTree>
    <p:extLst>
      <p:ext uri="{BB962C8B-B14F-4D97-AF65-F5344CB8AC3E}">
        <p14:creationId xmlns:p14="http://schemas.microsoft.com/office/powerpoint/2010/main" val="370073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947" grpId="0" uiExpand="1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Optimization: Goal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14462"/>
            <a:ext cx="8458200" cy="9048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 dirty="0"/>
              <a:t>Find the best (or a good enough) execution plan</a:t>
            </a:r>
          </a:p>
          <a:p>
            <a:pPr>
              <a:lnSpc>
                <a:spcPct val="120000"/>
              </a:lnSpc>
            </a:pPr>
            <a:r>
              <a:rPr lang="en-US" sz="1900" dirty="0"/>
              <a:t>Execution plans = </a:t>
            </a:r>
            <a:r>
              <a:rPr lang="en-US" sz="1800" dirty="0"/>
              <a:t>Evaluation expressions annotated with the methods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8762E-F83C-8A46-8941-0A4131D3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721350" cy="43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68939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 dirty="0"/>
              <a:t>Steps: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FF0000"/>
                </a:solidFill>
              </a:rPr>
              <a:t>Generate all possible execution plans for the query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Figure out the cost for each of them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Choose the best</a:t>
            </a:r>
          </a:p>
          <a:p>
            <a:pPr>
              <a:lnSpc>
                <a:spcPct val="120000"/>
              </a:lnSpc>
            </a:pPr>
            <a:endParaRPr lang="en-US" sz="2600" dirty="0"/>
          </a:p>
          <a:p>
            <a:pPr>
              <a:lnSpc>
                <a:spcPct val="120000"/>
              </a:lnSpc>
            </a:pPr>
            <a:r>
              <a:rPr lang="en-US" sz="2600" dirty="0"/>
              <a:t>Not done exactly as listed above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Too many different execution plans for that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Typically interleave all of these into a single efficient search algorithm</a:t>
            </a:r>
          </a:p>
          <a:p>
            <a:pPr lvl="1">
              <a:lnSpc>
                <a:spcPct val="12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075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of Expressions</a:t>
            </a:r>
          </a:p>
        </p:txBody>
      </p:sp>
      <p:sp>
        <p:nvSpPr>
          <p:cNvPr id="149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12096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/>
              <a:t>Equivalent relational expressions</a:t>
            </a:r>
          </a:p>
          <a:p>
            <a:pPr lvl="1">
              <a:lnSpc>
                <a:spcPct val="120000"/>
              </a:lnSpc>
            </a:pPr>
            <a:r>
              <a:rPr lang="en-US" sz="1700"/>
              <a:t>Drawn as a tree</a:t>
            </a:r>
          </a:p>
          <a:p>
            <a:pPr lvl="1">
              <a:lnSpc>
                <a:spcPct val="120000"/>
              </a:lnSpc>
            </a:pPr>
            <a:r>
              <a:rPr lang="en-US" sz="1700"/>
              <a:t>List the operations and the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FC2E31-F558-3A4A-8BE1-7B2BA5C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3" y="2733675"/>
            <a:ext cx="7882014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6636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of Expressions</a:t>
            </a:r>
          </a:p>
        </p:txBody>
      </p:sp>
      <p:sp>
        <p:nvSpPr>
          <p:cNvPr id="15114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45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/>
              <a:t>Two relational expressions equivalent iff: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Their result is identical on all legal databases</a:t>
            </a:r>
          </a:p>
          <a:p>
            <a:pPr>
              <a:lnSpc>
                <a:spcPct val="110000"/>
              </a:lnSpc>
            </a:pPr>
            <a:r>
              <a:rPr lang="en-US" sz="2600"/>
              <a:t>Equivalence rules: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Allow replacing one expression with another</a:t>
            </a:r>
          </a:p>
          <a:p>
            <a:pPr>
              <a:lnSpc>
                <a:spcPct val="110000"/>
              </a:lnSpc>
            </a:pPr>
            <a:r>
              <a:rPr lang="en-US" sz="2800"/>
              <a:t>Examples:</a:t>
            </a:r>
          </a:p>
          <a:p>
            <a:pPr lvl="1">
              <a:lnSpc>
                <a:spcPct val="140000"/>
              </a:lnSpc>
              <a:buFont typeface="Wingdings" charset="2"/>
              <a:buNone/>
            </a:pPr>
            <a:r>
              <a:rPr lang="en-US" sz="2400"/>
              <a:t>    1. </a:t>
            </a:r>
          </a:p>
          <a:p>
            <a:pPr lvl="1">
              <a:lnSpc>
                <a:spcPct val="140000"/>
              </a:lnSpc>
              <a:buFont typeface="Wingdings" charset="2"/>
              <a:buNone/>
            </a:pPr>
            <a:r>
              <a:rPr lang="en-US" sz="2400"/>
              <a:t>    2. Selections are commutative</a:t>
            </a:r>
          </a:p>
          <a:p>
            <a:pPr>
              <a:lnSpc>
                <a:spcPct val="110000"/>
              </a:lnSpc>
            </a:pPr>
            <a:endParaRPr lang="en-US" sz="2800"/>
          </a:p>
          <a:p>
            <a:pPr>
              <a:lnSpc>
                <a:spcPct val="110000"/>
              </a:lnSpc>
            </a:pPr>
            <a:endParaRPr lang="en-US" sz="2600"/>
          </a:p>
        </p:txBody>
      </p:sp>
      <p:graphicFrame>
        <p:nvGraphicFramePr>
          <p:cNvPr id="1511433" name="Object 9"/>
          <p:cNvGraphicFramePr>
            <a:graphicFrameLocks noChangeAspect="1"/>
          </p:cNvGraphicFramePr>
          <p:nvPr/>
        </p:nvGraphicFramePr>
        <p:xfrm>
          <a:off x="1603375" y="4148138"/>
          <a:ext cx="2792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Microsoft Equation 3.0" r:id="rId3" imgW="7315200" imgH="1193800" progId="Equation.3">
                  <p:embed/>
                </p:oleObj>
              </mc:Choice>
              <mc:Fallback>
                <p:oleObj name="Microsoft Equation 3.0" r:id="rId3" imgW="7315200" imgH="1193800" progId="Equation.3">
                  <p:embed/>
                  <p:pic>
                    <p:nvPicPr>
                      <p:cNvPr id="1511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75" y="4148138"/>
                        <a:ext cx="27924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1434" name="Object 10"/>
          <p:cNvGraphicFramePr>
            <a:graphicFrameLocks noChangeAspect="1"/>
          </p:cNvGraphicFramePr>
          <p:nvPr/>
        </p:nvGraphicFramePr>
        <p:xfrm>
          <a:off x="2778125" y="5337175"/>
          <a:ext cx="29400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Microsoft Equation 3.0" r:id="rId5" imgW="7315200" imgH="1079500" progId="Equation.3">
                  <p:embed/>
                </p:oleObj>
              </mc:Choice>
              <mc:Fallback>
                <p:oleObj name="Microsoft Equation 3.0" r:id="rId5" imgW="7315200" imgH="1079500" progId="Equation.3">
                  <p:embed/>
                  <p:pic>
                    <p:nvPicPr>
                      <p:cNvPr id="15114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25" y="5337175"/>
                        <a:ext cx="2940050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7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 Rules</a:t>
            </a:r>
          </a:p>
        </p:txBody>
      </p:sp>
      <p:sp>
        <p:nvSpPr>
          <p:cNvPr id="151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45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/>
              <a:t>Examples:</a:t>
            </a:r>
          </a:p>
          <a:p>
            <a:pPr lvl="1">
              <a:lnSpc>
                <a:spcPct val="140000"/>
              </a:lnSpc>
              <a:buFont typeface="Wingdings" charset="2"/>
              <a:buNone/>
            </a:pPr>
            <a:r>
              <a:rPr lang="en-US" sz="2400" dirty="0"/>
              <a:t>    3.</a:t>
            </a:r>
          </a:p>
          <a:p>
            <a:pPr lvl="1">
              <a:lnSpc>
                <a:spcPct val="180000"/>
              </a:lnSpc>
              <a:buFont typeface="Wingdings" charset="2"/>
              <a:buNone/>
            </a:pPr>
            <a:r>
              <a:rPr lang="en-US" sz="2400" dirty="0"/>
              <a:t>    5.    </a:t>
            </a:r>
            <a:r>
              <a:rPr lang="en-US" sz="2400" i="1" dirty="0"/>
              <a:t>E</a:t>
            </a:r>
            <a:r>
              <a:rPr lang="en-US" sz="2400" baseline="-25000" dirty="0"/>
              <a:t>1      </a:t>
            </a:r>
            <a:r>
              <a:rPr lang="en-US" sz="2400" baseline="-25000" dirty="0">
                <a:sym typeface="Symbol" charset="2"/>
              </a:rPr>
              <a:t>  </a:t>
            </a:r>
            <a:r>
              <a:rPr lang="en-US" sz="2400" i="1" dirty="0">
                <a:sym typeface="Greek Symbols" pitchFamily="18" charset="2"/>
              </a:rPr>
              <a:t>E</a:t>
            </a:r>
            <a:r>
              <a:rPr lang="en-US" sz="2400" baseline="-25000" dirty="0">
                <a:sym typeface="Greek Symbols" pitchFamily="18" charset="2"/>
              </a:rPr>
              <a:t>2</a:t>
            </a:r>
            <a:r>
              <a:rPr lang="en-US" sz="2400" dirty="0">
                <a:sym typeface="Greek Symbols" pitchFamily="18" charset="2"/>
              </a:rPr>
              <a:t> = </a:t>
            </a:r>
            <a:r>
              <a:rPr lang="en-US" sz="2400" i="1" dirty="0">
                <a:sym typeface="Greek Symbols" pitchFamily="18" charset="2"/>
              </a:rPr>
              <a:t>E</a:t>
            </a:r>
            <a:r>
              <a:rPr lang="en-US" sz="2400" baseline="-25000" dirty="0">
                <a:sym typeface="Greek Symbols" pitchFamily="18" charset="2"/>
              </a:rPr>
              <a:t>2</a:t>
            </a:r>
            <a:r>
              <a:rPr lang="en-US" sz="2400" dirty="0">
                <a:sym typeface="Greek Symbols" pitchFamily="18" charset="2"/>
              </a:rPr>
              <a:t>     </a:t>
            </a:r>
            <a:r>
              <a:rPr lang="en-US" sz="2400" baseline="-25000" dirty="0">
                <a:sym typeface="Symbol" charset="2"/>
              </a:rPr>
              <a:t>  </a:t>
            </a:r>
            <a:r>
              <a:rPr lang="en-US" sz="2400" i="1" dirty="0">
                <a:sym typeface="Greek Symbols" pitchFamily="18" charset="2"/>
              </a:rPr>
              <a:t>E</a:t>
            </a:r>
            <a:r>
              <a:rPr lang="en-US" sz="2400" baseline="-25000" dirty="0">
                <a:sym typeface="Greek Symbols" pitchFamily="18" charset="2"/>
              </a:rPr>
              <a:t>1</a:t>
            </a:r>
          </a:p>
          <a:p>
            <a:pPr lvl="1">
              <a:lnSpc>
                <a:spcPct val="180000"/>
              </a:lnSpc>
              <a:buFont typeface="Wingdings" charset="2"/>
              <a:buNone/>
            </a:pPr>
            <a:r>
              <a:rPr lang="en-US" sz="2400" dirty="0"/>
              <a:t>    7(a).</a:t>
            </a:r>
            <a:r>
              <a:rPr lang="en-US" sz="2000" dirty="0"/>
              <a:t> </a:t>
            </a:r>
            <a:r>
              <a:rPr lang="en-US" dirty="0"/>
              <a:t>If</a:t>
            </a:r>
            <a:r>
              <a:rPr lang="en-US" sz="2400" dirty="0"/>
              <a:t> </a:t>
            </a:r>
            <a:r>
              <a:rPr lang="en-US" i="1" dirty="0">
                <a:sym typeface="Symbol" charset="2"/>
              </a:rPr>
              <a:t></a:t>
            </a:r>
            <a:r>
              <a:rPr lang="en-US" i="1" baseline="-25000" dirty="0">
                <a:sym typeface="Symbol" charset="2"/>
              </a:rPr>
              <a:t>0</a:t>
            </a:r>
            <a:r>
              <a:rPr lang="en-US" i="1" dirty="0">
                <a:sym typeface="Symbol" charset="2"/>
              </a:rPr>
              <a:t> only involves attributes from E</a:t>
            </a:r>
            <a:r>
              <a:rPr lang="en-US" i="1" baseline="-25000" dirty="0">
                <a:sym typeface="Symbol" charset="2"/>
              </a:rPr>
              <a:t>1</a:t>
            </a:r>
            <a:endParaRPr lang="en-US" sz="2000" baseline="-25000" dirty="0"/>
          </a:p>
          <a:p>
            <a:pPr lvl="1">
              <a:buFont typeface="Wingdings" charset="2"/>
              <a:buNone/>
            </a:pPr>
            <a:r>
              <a:rPr lang="en-US" sz="2000" dirty="0"/>
              <a:t>               </a:t>
            </a:r>
            <a:r>
              <a:rPr lang="en-US" dirty="0">
                <a:sym typeface="Symbol" charset="2"/>
              </a:rPr>
              <a:t></a:t>
            </a:r>
            <a:r>
              <a:rPr lang="en-US" baseline="-25000" dirty="0">
                <a:sym typeface="Symbol" charset="2"/>
              </a:rPr>
              <a:t>0</a:t>
            </a:r>
            <a:r>
              <a:rPr lang="en-US" dirty="0">
                <a:sym typeface="Symbol" charset="2"/>
              </a:rPr>
              <a:t>E</a:t>
            </a:r>
            <a:r>
              <a:rPr lang="en-US" baseline="-25000" dirty="0">
                <a:sym typeface="Symbol" charset="2"/>
              </a:rPr>
              <a:t>1  </a:t>
            </a:r>
            <a:r>
              <a:rPr lang="en-US" dirty="0">
                <a:sym typeface="Symbol" charset="2"/>
              </a:rPr>
              <a:t>   </a:t>
            </a:r>
            <a:r>
              <a:rPr lang="en-US" baseline="-25000" dirty="0">
                <a:sym typeface="Symbol" charset="2"/>
              </a:rPr>
              <a:t></a:t>
            </a:r>
            <a:r>
              <a:rPr lang="en-US" dirty="0">
                <a:sym typeface="Symbol" charset="2"/>
              </a:rPr>
              <a:t> E</a:t>
            </a:r>
            <a:r>
              <a:rPr lang="en-US" baseline="-25000" dirty="0">
                <a:sym typeface="Symbol" charset="2"/>
              </a:rPr>
              <a:t>2</a:t>
            </a:r>
            <a:r>
              <a:rPr lang="en-US" dirty="0">
                <a:sym typeface="Symbol" charset="2"/>
              </a:rPr>
              <a:t>) = (</a:t>
            </a:r>
            <a:r>
              <a:rPr lang="en-US" baseline="-25000" dirty="0">
                <a:sym typeface="Symbol" charset="2"/>
              </a:rPr>
              <a:t>0</a:t>
            </a:r>
            <a:r>
              <a:rPr lang="en-US" dirty="0">
                <a:sym typeface="Symbol" charset="2"/>
              </a:rPr>
              <a:t>(E</a:t>
            </a:r>
            <a:r>
              <a:rPr lang="en-US" baseline="-25000" dirty="0">
                <a:sym typeface="Symbol" charset="2"/>
              </a:rPr>
              <a:t>1</a:t>
            </a:r>
            <a:r>
              <a:rPr lang="en-US" dirty="0">
                <a:sym typeface="Symbol" charset="2"/>
              </a:rPr>
              <a:t>))    </a:t>
            </a:r>
            <a:r>
              <a:rPr lang="en-US" baseline="-25000" dirty="0">
                <a:sym typeface="Symbol" charset="2"/>
              </a:rPr>
              <a:t></a:t>
            </a:r>
            <a:r>
              <a:rPr lang="en-US" dirty="0">
                <a:sym typeface="Symbol" charset="2"/>
              </a:rPr>
              <a:t> E</a:t>
            </a:r>
            <a:r>
              <a:rPr lang="en-US" baseline="-25000" dirty="0">
                <a:sym typeface="Symbol" charset="2"/>
              </a:rPr>
              <a:t>2</a:t>
            </a:r>
            <a:r>
              <a:rPr lang="en-US" dirty="0">
                <a:sym typeface="Greek Symbols" pitchFamily="18" charset="2"/>
              </a:rPr>
              <a:t> </a:t>
            </a:r>
          </a:p>
          <a:p>
            <a:pPr lvl="1">
              <a:buFont typeface="Wingdings" charset="2"/>
              <a:buNone/>
            </a:pPr>
            <a:endParaRPr lang="en-US" dirty="0">
              <a:sym typeface="Greek Symbols" pitchFamily="18" charset="2"/>
            </a:endParaRPr>
          </a:p>
          <a:p>
            <a:r>
              <a:rPr lang="en-US" dirty="0">
                <a:sym typeface="Greek Symbols" pitchFamily="18" charset="2"/>
              </a:rPr>
              <a:t>And so on…</a:t>
            </a:r>
          </a:p>
          <a:p>
            <a:pPr lvl="1"/>
            <a:r>
              <a:rPr lang="en-US" dirty="0">
                <a:sym typeface="Greek Symbols" pitchFamily="18" charset="2"/>
              </a:rPr>
              <a:t>Many rules of this type</a:t>
            </a:r>
            <a:br>
              <a:rPr lang="en-US" dirty="0">
                <a:sym typeface="Greek Symbols" pitchFamily="18" charset="2"/>
              </a:rPr>
            </a:br>
            <a:endParaRPr lang="en-US" sz="20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600" dirty="0"/>
          </a:p>
        </p:txBody>
      </p:sp>
      <p:graphicFrame>
        <p:nvGraphicFramePr>
          <p:cNvPr id="1519622" name="Object 6"/>
          <p:cNvGraphicFramePr>
            <a:graphicFrameLocks noChangeAspect="1"/>
          </p:cNvGraphicFramePr>
          <p:nvPr/>
        </p:nvGraphicFramePr>
        <p:xfrm>
          <a:off x="1681163" y="2187575"/>
          <a:ext cx="40941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3" imgW="7315200" imgH="812800" progId="Equation.3">
                  <p:embed/>
                </p:oleObj>
              </mc:Choice>
              <mc:Fallback>
                <p:oleObj name="Equation" r:id="rId3" imgW="7315200" imgH="812800" progId="Equation.3">
                  <p:embed/>
                  <p:pic>
                    <p:nvPicPr>
                      <p:cNvPr id="15196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2187575"/>
                        <a:ext cx="4094162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23" name="AutoShape 7"/>
          <p:cNvSpPr>
            <a:spLocks noChangeArrowheads="1"/>
          </p:cNvSpPr>
          <p:nvPr/>
        </p:nvSpPr>
        <p:spPr bwMode="auto">
          <a:xfrm rot="5400000">
            <a:off x="3803651" y="30130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9624" name="AutoShape 8"/>
          <p:cNvSpPr>
            <a:spLocks noChangeArrowheads="1"/>
          </p:cNvSpPr>
          <p:nvPr/>
        </p:nvSpPr>
        <p:spPr bwMode="auto">
          <a:xfrm rot="5400000">
            <a:off x="2233613" y="3003550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9625" name="AutoShape 9"/>
          <p:cNvSpPr>
            <a:spLocks noChangeArrowheads="1"/>
          </p:cNvSpPr>
          <p:nvPr/>
        </p:nvSpPr>
        <p:spPr bwMode="auto">
          <a:xfrm rot="5400000">
            <a:off x="3016251" y="42830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9626" name="AutoShape 10"/>
          <p:cNvSpPr>
            <a:spLocks noChangeArrowheads="1"/>
          </p:cNvSpPr>
          <p:nvPr/>
        </p:nvSpPr>
        <p:spPr bwMode="auto">
          <a:xfrm rot="5400000">
            <a:off x="5527675" y="4259263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10168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 Depiction</a:t>
            </a:r>
          </a:p>
        </p:txBody>
      </p:sp>
      <p:pic>
        <p:nvPicPr>
          <p:cNvPr id="1512452" name="Picture 4"/>
          <p:cNvPicPr>
            <a:picLocks noChangeAspect="1" noChangeArrowheads="1"/>
          </p:cNvPicPr>
          <p:nvPr/>
        </p:nvPicPr>
        <p:blipFill>
          <a:blip r:embed="rId2"/>
          <a:srcRect l="642" t="2286" r="642" b="2000"/>
          <a:stretch>
            <a:fillRect/>
          </a:stretch>
        </p:blipFill>
        <p:spPr bwMode="auto">
          <a:xfrm>
            <a:off x="1169988" y="1598613"/>
            <a:ext cx="6743700" cy="490378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9114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Key Abstraction: Relation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17827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408113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7841" name="Text Box 17"/>
          <p:cNvSpPr txBox="1">
            <a:spLocks noChangeArrowheads="1"/>
          </p:cNvSpPr>
          <p:nvPr/>
        </p:nvSpPr>
        <p:spPr bwMode="auto">
          <a:xfrm>
            <a:off x="1228725" y="1916113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 dirty="0">
                <a:latin typeface="Times New Roman" charset="0"/>
              </a:rPr>
              <a:t>Account  =</a:t>
            </a:r>
            <a:endParaRPr lang="en-US" b="1" baseline="0" dirty="0"/>
          </a:p>
        </p:txBody>
      </p:sp>
      <p:sp>
        <p:nvSpPr>
          <p:cNvPr id="717842" name="Text Box 18"/>
          <p:cNvSpPr txBox="1">
            <a:spLocks noChangeArrowheads="1"/>
          </p:cNvSpPr>
          <p:nvPr/>
        </p:nvSpPr>
        <p:spPr bwMode="auto">
          <a:xfrm>
            <a:off x="593725" y="3276600"/>
            <a:ext cx="1190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17843" name="Text Box 19"/>
          <p:cNvSpPr txBox="1">
            <a:spLocks noChangeArrowheads="1"/>
          </p:cNvSpPr>
          <p:nvPr/>
        </p:nvSpPr>
        <p:spPr bwMode="auto">
          <a:xfrm>
            <a:off x="1127125" y="4165600"/>
            <a:ext cx="31527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 Tables  (aka: Relations)</a:t>
            </a:r>
            <a:endParaRPr lang="en-US" sz="2200" b="1" baseline="0"/>
          </a:p>
        </p:txBody>
      </p:sp>
      <p:sp>
        <p:nvSpPr>
          <p:cNvPr id="717844" name="Text Box 20"/>
          <p:cNvSpPr txBox="1">
            <a:spLocks noChangeArrowheads="1"/>
          </p:cNvSpPr>
          <p:nvPr/>
        </p:nvSpPr>
        <p:spPr bwMode="auto">
          <a:xfrm>
            <a:off x="685800" y="4953000"/>
            <a:ext cx="7620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i="1" baseline="0" dirty="0"/>
              <a:t>Why called Relations?</a:t>
            </a:r>
          </a:p>
          <a:p>
            <a:pPr algn="l" eaLnBrk="1" hangingPunct="1"/>
            <a:r>
              <a:rPr lang="en-US" sz="2800" i="1" baseline="0" dirty="0"/>
              <a:t>	</a:t>
            </a:r>
            <a:r>
              <a:rPr lang="en-US" sz="2000" i="1" baseline="0" dirty="0"/>
              <a:t>Closely correspond to mathematical concept of a </a:t>
            </a:r>
            <a:r>
              <a:rPr lang="en-US" sz="2000" b="1" i="1" baseline="0" dirty="0"/>
              <a:t>relation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3.7.1-3.7.3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Basic aggregates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Aggregation with “grouping”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“Having” clause to select among groups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Aggregates</a:t>
            </a:r>
          </a:p>
        </p:txBody>
      </p:sp>
    </p:spTree>
    <p:extLst>
      <p:ext uri="{BB962C8B-B14F-4D97-AF65-F5344CB8AC3E}">
        <p14:creationId xmlns:p14="http://schemas.microsoft.com/office/powerpoint/2010/main" val="2887213562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 of Expressions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45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200"/>
              <a:t>The rules give us a way to enumerate all equivalent expressions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Note that the expressions don’t contain physical access methods, join methods etc…</a:t>
            </a:r>
          </a:p>
          <a:p>
            <a:pPr>
              <a:lnSpc>
                <a:spcPct val="110000"/>
              </a:lnSpc>
            </a:pPr>
            <a:r>
              <a:rPr lang="en-US" sz="2200"/>
              <a:t>Simple Algorithm: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Start with the original expression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Apply all possible applicable rules to get a new set of expressions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Repeat with this new set of expressions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Till no new expressions are generated</a:t>
            </a:r>
          </a:p>
        </p:txBody>
      </p:sp>
    </p:spTree>
    <p:extLst>
      <p:ext uri="{BB962C8B-B14F-4D97-AF65-F5344CB8AC3E}">
        <p14:creationId xmlns:p14="http://schemas.microsoft.com/office/powerpoint/2010/main" val="4267448081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 of Expressions</a:t>
            </a:r>
          </a:p>
        </p:txBody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51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200"/>
              <a:t>Works, but is not feasible</a:t>
            </a:r>
          </a:p>
          <a:p>
            <a:pPr>
              <a:lnSpc>
                <a:spcPct val="110000"/>
              </a:lnSpc>
            </a:pPr>
            <a:r>
              <a:rPr lang="en-US" sz="2200"/>
              <a:t>Consider a simple case: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R1        (R2         (R3        (…      Rn)))….)</a:t>
            </a:r>
          </a:p>
          <a:p>
            <a:pPr>
              <a:lnSpc>
                <a:spcPct val="110000"/>
              </a:lnSpc>
            </a:pPr>
            <a:endParaRPr lang="en-US" sz="2400" i="1"/>
          </a:p>
          <a:p>
            <a:pPr>
              <a:lnSpc>
                <a:spcPct val="110000"/>
              </a:lnSpc>
            </a:pPr>
            <a:r>
              <a:rPr lang="en-US" sz="2200"/>
              <a:t>Just join commutativity and associativity will give us: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At least: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n^2  * 2^n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At worst: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n! * 2^n</a:t>
            </a:r>
          </a:p>
          <a:p>
            <a:pPr>
              <a:lnSpc>
                <a:spcPct val="110000"/>
              </a:lnSpc>
            </a:pPr>
            <a:r>
              <a:rPr lang="en-US" sz="2200"/>
              <a:t>Typically the process of enumeration is combined with the search process</a:t>
            </a:r>
          </a:p>
        </p:txBody>
      </p:sp>
      <p:sp>
        <p:nvSpPr>
          <p:cNvPr id="1526788" name="AutoShape 4"/>
          <p:cNvSpPr>
            <a:spLocks noChangeArrowheads="1"/>
          </p:cNvSpPr>
          <p:nvPr/>
        </p:nvSpPr>
        <p:spPr bwMode="auto">
          <a:xfrm rot="5400000">
            <a:off x="1754187" y="2503488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6789" name="AutoShape 5"/>
          <p:cNvSpPr>
            <a:spLocks noChangeArrowheads="1"/>
          </p:cNvSpPr>
          <p:nvPr/>
        </p:nvSpPr>
        <p:spPr bwMode="auto">
          <a:xfrm rot="5400000">
            <a:off x="2768601" y="25177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6790" name="AutoShape 6"/>
          <p:cNvSpPr>
            <a:spLocks noChangeArrowheads="1"/>
          </p:cNvSpPr>
          <p:nvPr/>
        </p:nvSpPr>
        <p:spPr bwMode="auto">
          <a:xfrm rot="5400000">
            <a:off x="3783012" y="2532063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6791" name="AutoShape 7"/>
          <p:cNvSpPr>
            <a:spLocks noChangeArrowheads="1"/>
          </p:cNvSpPr>
          <p:nvPr/>
        </p:nvSpPr>
        <p:spPr bwMode="auto">
          <a:xfrm rot="5400000">
            <a:off x="4648201" y="254635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919613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Plans</a:t>
            </a:r>
          </a:p>
        </p:txBody>
      </p:sp>
      <p:sp>
        <p:nvSpPr>
          <p:cNvPr id="153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51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200"/>
              <a:t>We still need to choose the join methods etc..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Option 1: Choose for each operation separately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Usually okay, but sometimes the operators interact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Consider joining three relations on the same attribute:</a:t>
            </a:r>
          </a:p>
          <a:p>
            <a:pPr lvl="3">
              <a:lnSpc>
                <a:spcPct val="110000"/>
              </a:lnSpc>
            </a:pPr>
            <a:r>
              <a:rPr lang="en-US" sz="1900" i="1"/>
              <a:t>R1      </a:t>
            </a:r>
            <a:r>
              <a:rPr lang="en-US" sz="1900" i="1" baseline="-25000"/>
              <a:t>a</a:t>
            </a:r>
            <a:r>
              <a:rPr lang="en-US" sz="1900" i="1"/>
              <a:t>  (R2      </a:t>
            </a:r>
            <a:r>
              <a:rPr lang="en-US" sz="1900" i="1" baseline="-25000"/>
              <a:t>a</a:t>
            </a:r>
            <a:r>
              <a:rPr lang="en-US" sz="1900" i="1"/>
              <a:t>  R3)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Best option for R2 join R3 might be hash-join</a:t>
            </a:r>
          </a:p>
          <a:p>
            <a:pPr lvl="3">
              <a:lnSpc>
                <a:spcPct val="110000"/>
              </a:lnSpc>
            </a:pPr>
            <a:r>
              <a:rPr lang="en-US" sz="1700"/>
              <a:t>But if </a:t>
            </a:r>
            <a:r>
              <a:rPr lang="en-US" sz="1700" i="1"/>
              <a:t>R1 </a:t>
            </a:r>
            <a:r>
              <a:rPr lang="en-US" sz="1700"/>
              <a:t>is sorted on </a:t>
            </a:r>
            <a:r>
              <a:rPr lang="en-US" sz="1700" i="1"/>
              <a:t>a, </a:t>
            </a:r>
            <a:r>
              <a:rPr lang="en-US" sz="1700"/>
              <a:t>then </a:t>
            </a:r>
            <a:r>
              <a:rPr lang="en-US" sz="1700" i="1"/>
              <a:t>sort-merge join</a:t>
            </a:r>
            <a:r>
              <a:rPr lang="en-US" sz="1700"/>
              <a:t> is preferable</a:t>
            </a:r>
          </a:p>
          <a:p>
            <a:pPr lvl="3">
              <a:lnSpc>
                <a:spcPct val="110000"/>
              </a:lnSpc>
            </a:pPr>
            <a:r>
              <a:rPr lang="en-US" sz="1700"/>
              <a:t>Because it produces the result in sorted order by </a:t>
            </a:r>
            <a:r>
              <a:rPr lang="en-US" sz="1700" i="1"/>
              <a:t>a</a:t>
            </a:r>
          </a:p>
          <a:p>
            <a:pPr>
              <a:lnSpc>
                <a:spcPct val="110000"/>
              </a:lnSpc>
            </a:pPr>
            <a:r>
              <a:rPr lang="en-US" sz="2300"/>
              <a:t>Also, we need to decide whether to use pipelining or materialization</a:t>
            </a:r>
          </a:p>
          <a:p>
            <a:pPr>
              <a:lnSpc>
                <a:spcPct val="110000"/>
              </a:lnSpc>
            </a:pPr>
            <a:r>
              <a:rPr lang="en-US" sz="2300"/>
              <a:t>Such issues are typically taken into account when doing the optimization </a:t>
            </a:r>
          </a:p>
        </p:txBody>
      </p:sp>
      <p:sp>
        <p:nvSpPr>
          <p:cNvPr id="1530888" name="AutoShape 8"/>
          <p:cNvSpPr>
            <a:spLocks noChangeArrowheads="1"/>
          </p:cNvSpPr>
          <p:nvPr/>
        </p:nvSpPr>
        <p:spPr bwMode="auto">
          <a:xfrm rot="5400000">
            <a:off x="2263776" y="32162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0889" name="AutoShape 9"/>
          <p:cNvSpPr>
            <a:spLocks noChangeArrowheads="1"/>
          </p:cNvSpPr>
          <p:nvPr/>
        </p:nvSpPr>
        <p:spPr bwMode="auto">
          <a:xfrm rot="5400000">
            <a:off x="3311525" y="3186113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500" dirty="0"/>
              <a:t>Steps: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Generate all possible execution plans for the query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First generate all equivalent expressions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Then consider all annotations for the operations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Figure out the cost for each of them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</a:rPr>
              <a:t>Compute cost for each operation </a:t>
            </a:r>
          </a:p>
          <a:p>
            <a:pPr lvl="3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Using the formulas discussed before</a:t>
            </a:r>
          </a:p>
          <a:p>
            <a:pPr lvl="3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One problem: How do we know the number of result tuples for, say, 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</a:rPr>
              <a:t>Add them !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Choose the best</a:t>
            </a:r>
          </a:p>
          <a:p>
            <a:pPr>
              <a:lnSpc>
                <a:spcPct val="120000"/>
              </a:lnSpc>
            </a:pPr>
            <a:endParaRPr lang="en-US" sz="2500" dirty="0"/>
          </a:p>
        </p:txBody>
      </p:sp>
      <p:graphicFrame>
        <p:nvGraphicFramePr>
          <p:cNvPr id="1495046" name="Object 6"/>
          <p:cNvGraphicFramePr>
            <a:graphicFrameLocks noChangeAspect="1"/>
          </p:cNvGraphicFramePr>
          <p:nvPr/>
        </p:nvGraphicFramePr>
        <p:xfrm>
          <a:off x="2301875" y="5194300"/>
          <a:ext cx="22431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Microsoft Equation 3.0" r:id="rId4" imgW="7315200" imgH="1308100" progId="Equation.3">
                  <p:embed/>
                </p:oleObj>
              </mc:Choice>
              <mc:Fallback>
                <p:oleObj name="Microsoft Equation 3.0" r:id="rId4" imgW="7315200" imgH="1308100" progId="Equation.3">
                  <p:embed/>
                  <p:pic>
                    <p:nvPicPr>
                      <p:cNvPr id="14950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5194300"/>
                        <a:ext cx="2243138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79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35500"/>
          </a:xfrm>
        </p:spPr>
        <p:txBody>
          <a:bodyPr/>
          <a:lstStyle/>
          <a:p>
            <a:r>
              <a:rPr lang="en-US" sz="2400" dirty="0"/>
              <a:t>Computing operator costs requires information like:</a:t>
            </a:r>
          </a:p>
          <a:p>
            <a:pPr lvl="1"/>
            <a:r>
              <a:rPr lang="en-US" sz="2000" dirty="0"/>
              <a:t>Primary key ? </a:t>
            </a:r>
          </a:p>
          <a:p>
            <a:pPr lvl="1"/>
            <a:r>
              <a:rPr lang="en-US" sz="2000" dirty="0"/>
              <a:t>Sorted or not, which attribute</a:t>
            </a:r>
          </a:p>
          <a:p>
            <a:pPr lvl="2"/>
            <a:r>
              <a:rPr lang="en-US" sz="1800" dirty="0"/>
              <a:t>So we can decide whether need to sort again</a:t>
            </a:r>
          </a:p>
          <a:p>
            <a:pPr lvl="1"/>
            <a:r>
              <a:rPr lang="en-US" sz="2000" dirty="0"/>
              <a:t>How many tuples in the relation, how many blocks ?</a:t>
            </a:r>
          </a:p>
          <a:p>
            <a:pPr lvl="1"/>
            <a:r>
              <a:rPr lang="en-US" sz="2000" dirty="0"/>
              <a:t>RAID ?? Which one ?	</a:t>
            </a:r>
          </a:p>
          <a:p>
            <a:pPr lvl="2"/>
            <a:r>
              <a:rPr lang="en-US" sz="1800" dirty="0"/>
              <a:t>Read/write costs are quite different</a:t>
            </a:r>
          </a:p>
          <a:p>
            <a:pPr lvl="1"/>
            <a:r>
              <a:rPr lang="en-US" sz="2000" dirty="0"/>
              <a:t>How many tuples match a predicate like “age &gt; 40” ?</a:t>
            </a:r>
          </a:p>
          <a:p>
            <a:pPr lvl="2"/>
            <a:r>
              <a:rPr lang="en-US" sz="1800" dirty="0"/>
              <a:t>E.g. Need to know how many index pages need to be read</a:t>
            </a:r>
            <a:endParaRPr lang="en-US" sz="2100" dirty="0"/>
          </a:p>
          <a:p>
            <a:pPr lvl="1"/>
            <a:r>
              <a:rPr lang="en-US" sz="2100" dirty="0"/>
              <a:t>Intermediate result sizes</a:t>
            </a:r>
          </a:p>
          <a:p>
            <a:pPr lvl="2"/>
            <a:r>
              <a:rPr lang="en-US" sz="1800" dirty="0"/>
              <a:t>E.g. (R JOIN S) is input to another join operation – need to know if it fits in memory</a:t>
            </a:r>
          </a:p>
          <a:p>
            <a:pPr lvl="1"/>
            <a:r>
              <a:rPr lang="en-US" sz="2100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5449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35500"/>
          </a:xfrm>
        </p:spPr>
        <p:txBody>
          <a:bodyPr/>
          <a:lstStyle/>
          <a:p>
            <a:r>
              <a:rPr lang="en-US" sz="2400"/>
              <a:t>Some information is static and is maintained in the metadata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Primary key ? 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Sorted or not, which attribute</a:t>
            </a:r>
          </a:p>
          <a:p>
            <a:pPr lvl="2"/>
            <a:r>
              <a:rPr lang="en-US" sz="1800">
                <a:solidFill>
                  <a:srgbClr val="FF0000"/>
                </a:solidFill>
              </a:rPr>
              <a:t>So we can decide whether need to sort again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How many tuples in the relation, how many blocks ?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RAID ?? Which one ?	</a:t>
            </a:r>
          </a:p>
          <a:p>
            <a:pPr lvl="2"/>
            <a:r>
              <a:rPr lang="en-US" sz="1800">
                <a:solidFill>
                  <a:srgbClr val="FF0000"/>
                </a:solidFill>
              </a:rPr>
              <a:t>Read/write costs are quite different</a:t>
            </a:r>
          </a:p>
          <a:p>
            <a:pPr lvl="2"/>
            <a:endParaRPr lang="en-US" sz="1800">
              <a:solidFill>
                <a:srgbClr val="FF0000"/>
              </a:solidFill>
            </a:endParaRPr>
          </a:p>
          <a:p>
            <a:r>
              <a:rPr lang="en-US" sz="2500"/>
              <a:t>Typically kept in some tables in the database</a:t>
            </a:r>
          </a:p>
          <a:p>
            <a:pPr lvl="1"/>
            <a:r>
              <a:rPr lang="en-US" sz="2100"/>
              <a:t>“all_tab_columns” in Oracle</a:t>
            </a:r>
          </a:p>
          <a:p>
            <a:r>
              <a:rPr lang="en-US" sz="2500"/>
              <a:t>Most systems have commands for updating them</a:t>
            </a:r>
          </a:p>
        </p:txBody>
      </p:sp>
    </p:spTree>
    <p:extLst>
      <p:ext uri="{BB962C8B-B14F-4D97-AF65-F5344CB8AC3E}">
        <p14:creationId xmlns:p14="http://schemas.microsoft.com/office/powerpoint/2010/main" val="2774903298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474"/>
            <a:ext cx="8229600" cy="4836026"/>
          </a:xfrm>
        </p:spPr>
        <p:txBody>
          <a:bodyPr/>
          <a:lstStyle/>
          <a:p>
            <a:r>
              <a:rPr lang="en-US" sz="2000" dirty="0"/>
              <a:t>However, others need to be estimated somehow</a:t>
            </a:r>
            <a:endParaRPr lang="en-US" sz="1600" dirty="0"/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How many </a:t>
            </a:r>
            <a:r>
              <a:rPr lang="en-US" sz="1800" dirty="0" err="1">
                <a:solidFill>
                  <a:srgbClr val="FF0000"/>
                </a:solidFill>
              </a:rPr>
              <a:t>tuples</a:t>
            </a:r>
            <a:r>
              <a:rPr lang="en-US" sz="1800" dirty="0">
                <a:solidFill>
                  <a:srgbClr val="FF0000"/>
                </a:solidFill>
              </a:rPr>
              <a:t> match a predicate like “age &gt; 40” ?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E.g. Need to know how many index pages need to be read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Intermediate result sizes</a:t>
            </a:r>
          </a:p>
          <a:p>
            <a:r>
              <a:rPr lang="en-US" sz="2000" dirty="0"/>
              <a:t>The problem variously called:</a:t>
            </a:r>
          </a:p>
          <a:p>
            <a:pPr lvl="1"/>
            <a:r>
              <a:rPr lang="en-US" sz="1800" dirty="0"/>
              <a:t>“intermediate result size estimation”</a:t>
            </a:r>
          </a:p>
          <a:p>
            <a:pPr lvl="1"/>
            <a:r>
              <a:rPr lang="en-US" sz="1800" dirty="0"/>
              <a:t>“selectivity estimation”</a:t>
            </a:r>
          </a:p>
          <a:p>
            <a:endParaRPr lang="en-US" sz="2000" dirty="0"/>
          </a:p>
          <a:p>
            <a:r>
              <a:rPr lang="en-US" sz="2000" dirty="0"/>
              <a:t>Very important to estimate reasonably well</a:t>
            </a:r>
          </a:p>
          <a:p>
            <a:pPr lvl="1"/>
            <a:r>
              <a:rPr lang="en-US" sz="1800" dirty="0"/>
              <a:t>e.g. consider “select * from R where </a:t>
            </a:r>
            <a:r>
              <a:rPr lang="en-US" sz="1800" dirty="0" err="1"/>
              <a:t>zipcode</a:t>
            </a:r>
            <a:r>
              <a:rPr lang="en-US" sz="1800" dirty="0"/>
              <a:t> = 20742”</a:t>
            </a:r>
          </a:p>
          <a:p>
            <a:pPr lvl="1"/>
            <a:r>
              <a:rPr lang="en-US" sz="1800" dirty="0"/>
              <a:t>We estimate that there are 10 matches, and choose to use a secondary index </a:t>
            </a:r>
            <a:r>
              <a:rPr lang="en-US" sz="1800" dirty="0">
                <a:solidFill>
                  <a:srgbClr val="FF0000"/>
                </a:solidFill>
              </a:rPr>
              <a:t>(remember: random I/Os)</a:t>
            </a:r>
          </a:p>
          <a:p>
            <a:pPr lvl="1"/>
            <a:r>
              <a:rPr lang="en-US" sz="1800" dirty="0"/>
              <a:t>Turns out there are 10000 matches</a:t>
            </a:r>
          </a:p>
          <a:p>
            <a:pPr lvl="1"/>
            <a:r>
              <a:rPr lang="en-US" sz="1800" dirty="0"/>
              <a:t>Using a secondary index very bad idea</a:t>
            </a:r>
          </a:p>
          <a:p>
            <a:pPr lvl="1"/>
            <a:r>
              <a:rPr lang="en-US" sz="1800" dirty="0"/>
              <a:t>Optimizer also often choose Nested-loop joins if one relation very small… underestimation can result in very bad</a:t>
            </a:r>
          </a:p>
        </p:txBody>
      </p:sp>
    </p:spTree>
    <p:extLst>
      <p:ext uri="{BB962C8B-B14F-4D97-AF65-F5344CB8AC3E}">
        <p14:creationId xmlns:p14="http://schemas.microsoft.com/office/powerpoint/2010/main" val="19254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Selectivity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5037667"/>
          </a:xfrm>
        </p:spPr>
        <p:txBody>
          <a:bodyPr/>
          <a:lstStyle/>
          <a:p>
            <a:r>
              <a:rPr lang="en-US" sz="2400" dirty="0"/>
              <a:t>Basic idea:</a:t>
            </a:r>
          </a:p>
          <a:p>
            <a:pPr lvl="1"/>
            <a:r>
              <a:rPr lang="en-US" sz="2000" dirty="0"/>
              <a:t>Maintain some information about the tables</a:t>
            </a:r>
          </a:p>
          <a:p>
            <a:pPr lvl="2"/>
            <a:r>
              <a:rPr lang="en-US" sz="1800" dirty="0"/>
              <a:t>More information </a:t>
            </a:r>
            <a:r>
              <a:rPr lang="en-US" sz="1800" dirty="0">
                <a:sym typeface="Wingdings"/>
              </a:rPr>
              <a:t> more accurate estimation</a:t>
            </a:r>
          </a:p>
          <a:p>
            <a:pPr lvl="2"/>
            <a:r>
              <a:rPr lang="en-US" sz="1800" dirty="0">
                <a:sym typeface="Wingdings"/>
              </a:rPr>
              <a:t>More information  higher storage cost, higher update cost</a:t>
            </a:r>
          </a:p>
          <a:p>
            <a:pPr lvl="1"/>
            <a:r>
              <a:rPr lang="en-US" sz="2000" dirty="0">
                <a:sym typeface="Wingdings"/>
              </a:rPr>
              <a:t>Make uniformity and randomness assumptions to fill in the gaps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>
                <a:sym typeface="Wingdings"/>
              </a:rPr>
              <a:t>Example:</a:t>
            </a:r>
          </a:p>
          <a:p>
            <a:pPr lvl="1"/>
            <a:r>
              <a:rPr lang="en-US" sz="2000" dirty="0">
                <a:sym typeface="Wingdings"/>
              </a:rPr>
              <a:t>For a relation “people”, we keep:</a:t>
            </a:r>
          </a:p>
          <a:p>
            <a:pPr lvl="2"/>
            <a:r>
              <a:rPr lang="en-US" sz="1700" dirty="0">
                <a:sym typeface="Wingdings"/>
              </a:rPr>
              <a:t>Total number of tuples = 100,000</a:t>
            </a:r>
          </a:p>
          <a:p>
            <a:pPr lvl="2"/>
            <a:r>
              <a:rPr lang="en-US" sz="1700" dirty="0">
                <a:sym typeface="Wingdings"/>
              </a:rPr>
              <a:t>Distinct “</a:t>
            </a:r>
            <a:r>
              <a:rPr lang="en-US" sz="1700" dirty="0" err="1">
                <a:sym typeface="Wingdings"/>
              </a:rPr>
              <a:t>zipcode</a:t>
            </a:r>
            <a:r>
              <a:rPr lang="en-US" sz="1700" dirty="0">
                <a:sym typeface="Wingdings"/>
              </a:rPr>
              <a:t>” values that appear in it = 100</a:t>
            </a:r>
          </a:p>
          <a:p>
            <a:pPr lvl="1"/>
            <a:r>
              <a:rPr lang="en-US" sz="2000" dirty="0">
                <a:sym typeface="Wingdings"/>
              </a:rPr>
              <a:t>Given a query: “</a:t>
            </a:r>
            <a:r>
              <a:rPr lang="en-US" sz="2000" dirty="0" err="1">
                <a:sym typeface="Wingdings"/>
              </a:rPr>
              <a:t>zipcode</a:t>
            </a:r>
            <a:r>
              <a:rPr lang="en-US" sz="2000" dirty="0">
                <a:sym typeface="Wingdings"/>
              </a:rPr>
              <a:t> = 20742”</a:t>
            </a:r>
          </a:p>
          <a:p>
            <a:pPr lvl="2"/>
            <a:r>
              <a:rPr lang="en-US" sz="1700" dirty="0">
                <a:sym typeface="Wingdings"/>
              </a:rPr>
              <a:t>We estimated the number of matching tuples as: 100,000/100 = 1000</a:t>
            </a:r>
          </a:p>
          <a:p>
            <a:pPr lvl="1"/>
            <a:r>
              <a:rPr lang="en-US" sz="2000" dirty="0">
                <a:sym typeface="Wingdings"/>
              </a:rPr>
              <a:t>What if I wanted more accurate information ?</a:t>
            </a:r>
          </a:p>
          <a:p>
            <a:pPr lvl="2"/>
            <a:r>
              <a:rPr lang="en-US" sz="1700" dirty="0">
                <a:sym typeface="Wingdings"/>
              </a:rPr>
              <a:t>Keep better statistics/summaries…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979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4942417"/>
          </a:xfrm>
        </p:spPr>
        <p:txBody>
          <a:bodyPr/>
          <a:lstStyle/>
          <a:p>
            <a:r>
              <a:rPr lang="en-US" sz="2400" dirty="0"/>
              <a:t>Consider a range query: </a:t>
            </a:r>
            <a:r>
              <a:rPr lang="en-US" sz="2400" i="1" dirty="0"/>
              <a:t>x &lt; </a:t>
            </a:r>
            <a:r>
              <a:rPr lang="en-US" sz="2400" i="1" dirty="0" err="1"/>
              <a:t>R.a</a:t>
            </a:r>
            <a:r>
              <a:rPr lang="en-US" sz="2400" i="1" dirty="0"/>
              <a:t> &lt; y</a:t>
            </a:r>
          </a:p>
          <a:p>
            <a:pPr lvl="1"/>
            <a:r>
              <a:rPr lang="en-US" sz="2000" i="1" dirty="0"/>
              <a:t>Let Max(a, R) = maximum value of a in R</a:t>
            </a:r>
          </a:p>
          <a:p>
            <a:pPr lvl="1"/>
            <a:r>
              <a:rPr lang="en-US" sz="2000" i="1" dirty="0"/>
              <a:t>Let Min(a, R) = minimum value of a in R</a:t>
            </a:r>
          </a:p>
          <a:p>
            <a:pPr lvl="1"/>
            <a:r>
              <a:rPr lang="en-US" sz="2000" i="1" dirty="0"/>
              <a:t>Then: fraction of tuples that satisfy = (y – x) / (Max – Min)</a:t>
            </a:r>
          </a:p>
          <a:p>
            <a:pPr lvl="2"/>
            <a:r>
              <a:rPr lang="en-US" sz="1700" i="1" dirty="0"/>
              <a:t>Assuming all tuples are distributed uniformly and randomly</a:t>
            </a:r>
          </a:p>
          <a:p>
            <a:pPr lvl="2"/>
            <a:r>
              <a:rPr lang="en-US" sz="1700" i="1" dirty="0"/>
              <a:t>If y &gt; Max or x &lt; Min </a:t>
            </a:r>
            <a:r>
              <a:rPr lang="en-US" sz="1700" i="1" dirty="0">
                <a:sym typeface="Wingdings" pitchFamily="2" charset="2"/>
              </a:rPr>
              <a:t> adjust accordingly</a:t>
            </a: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r>
              <a:rPr lang="en-US" sz="2000" dirty="0">
                <a:sym typeface="Wingdings" pitchFamily="2" charset="2"/>
              </a:rPr>
              <a:t>Better summary statistics (like histograms) can help with refining these estimates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3150450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13684"/>
          </a:xfrm>
        </p:spPr>
        <p:txBody>
          <a:bodyPr/>
          <a:lstStyle/>
          <a:p>
            <a:r>
              <a:rPr lang="en-US" sz="1800" dirty="0"/>
              <a:t>R JOIN S: </a:t>
            </a:r>
            <a:r>
              <a:rPr lang="en-US" sz="1800" dirty="0" err="1"/>
              <a:t>R.a</a:t>
            </a:r>
            <a:r>
              <a:rPr lang="en-US" sz="1800" dirty="0"/>
              <a:t> = </a:t>
            </a:r>
            <a:r>
              <a:rPr lang="en-US" sz="1800" dirty="0" err="1"/>
              <a:t>S.a</a:t>
            </a:r>
            <a:endParaRPr lang="en-US" sz="1800" dirty="0"/>
          </a:p>
          <a:p>
            <a:pPr lvl="1"/>
            <a:r>
              <a:rPr lang="en-US" sz="1800" dirty="0"/>
              <a:t>|R| = 10,000; |S| = 5000</a:t>
            </a:r>
          </a:p>
          <a:p>
            <a:pPr lvl="1"/>
            <a:endParaRPr lang="en-US" sz="1800" dirty="0"/>
          </a:p>
          <a:p>
            <a:r>
              <a:rPr lang="en-US" sz="1800" dirty="0"/>
              <a:t>CASE 1: </a:t>
            </a:r>
            <a:r>
              <a:rPr lang="en-US" sz="1800" i="1" dirty="0"/>
              <a:t>a </a:t>
            </a:r>
            <a:r>
              <a:rPr lang="en-US" sz="1800" dirty="0"/>
              <a:t>is key for S</a:t>
            </a:r>
          </a:p>
          <a:p>
            <a:pPr lvl="1"/>
            <a:r>
              <a:rPr lang="en-US" sz="1800" i="1" dirty="0">
                <a:solidFill>
                  <a:srgbClr val="FF0000"/>
                </a:solidFill>
              </a:rPr>
              <a:t>Each tuple of R joins with exactly one tuple of S</a:t>
            </a:r>
          </a:p>
          <a:p>
            <a:pPr lvl="1"/>
            <a:r>
              <a:rPr lang="en-US" sz="1800" dirty="0"/>
              <a:t>So: |R JOIN S| = |R| = 10,000</a:t>
            </a:r>
          </a:p>
          <a:p>
            <a:pPr lvl="1"/>
            <a:r>
              <a:rPr lang="en-US" sz="1800" dirty="0"/>
              <a:t>Assumption: Referential integrity holds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What if there is a selection on R or S</a:t>
            </a:r>
          </a:p>
          <a:p>
            <a:pPr lvl="2"/>
            <a:r>
              <a:rPr lang="en-US" sz="1800" dirty="0"/>
              <a:t>Adjust accordingly</a:t>
            </a:r>
          </a:p>
          <a:p>
            <a:pPr lvl="2"/>
            <a:r>
              <a:rPr lang="en-US" sz="1800" dirty="0"/>
              <a:t>Say: </a:t>
            </a:r>
            <a:r>
              <a:rPr lang="en-US" sz="1800" dirty="0" err="1"/>
              <a:t>S.b</a:t>
            </a:r>
            <a:r>
              <a:rPr lang="en-US" sz="1800" dirty="0"/>
              <a:t> = 100, with selectivity 0.1</a:t>
            </a:r>
          </a:p>
          <a:p>
            <a:pPr lvl="2"/>
            <a:r>
              <a:rPr lang="en-US" sz="1800" dirty="0"/>
              <a:t>THEN: |R JOIN S| = |R| * 0.1 = 100</a:t>
            </a:r>
          </a:p>
          <a:p>
            <a:pPr lvl="2"/>
            <a:endParaRPr lang="en-US" sz="1800" dirty="0"/>
          </a:p>
          <a:p>
            <a:r>
              <a:rPr lang="en-US" sz="1800" dirty="0"/>
              <a:t>CASE 2: </a:t>
            </a:r>
            <a:r>
              <a:rPr lang="en-US" sz="1800" i="1" dirty="0"/>
              <a:t>a </a:t>
            </a:r>
            <a:r>
              <a:rPr lang="en-US" sz="1800" dirty="0"/>
              <a:t>is key for R</a:t>
            </a:r>
          </a:p>
          <a:p>
            <a:pPr lvl="1"/>
            <a:r>
              <a:rPr lang="en-US" sz="1800" dirty="0"/>
              <a:t>Similar</a:t>
            </a:r>
          </a:p>
          <a:p>
            <a:pPr lvl="2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55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54349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the average salary of instructors in the Computer Science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select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avg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salary)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from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instructor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dept_name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‘Comp.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Sci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’;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24200" y="228600"/>
            <a:ext cx="5638800" cy="21872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Other common aggregates: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max, min, sum, count,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stdev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…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count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distinct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teaches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2010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70927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9963" y="2819400"/>
            <a:ext cx="6013637" cy="2187265"/>
            <a:chOff x="3739963" y="2819400"/>
            <a:chExt cx="6013637" cy="2187265"/>
          </a:xfrm>
        </p:grpSpPr>
        <p:sp>
          <p:nvSpPr>
            <p:cNvPr id="20" name="Rectangle 19"/>
            <p:cNvSpPr/>
            <p:nvPr/>
          </p:nvSpPr>
          <p:spPr>
            <a:xfrm>
              <a:off x="4114800" y="2819400"/>
              <a:ext cx="5638800" cy="2187265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Can specify aggregates in any query.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max salary over instructors teaching in S’10.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max(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salary)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teaches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natural join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semester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Spring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and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year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2010;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 rot="10604411">
              <a:off x="3739963" y="3290194"/>
              <a:ext cx="484699" cy="230555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4117595"/>
            <a:ext cx="5638800" cy="2489372"/>
            <a:chOff x="457200" y="4117595"/>
            <a:chExt cx="5638800" cy="2489372"/>
          </a:xfrm>
        </p:grpSpPr>
        <p:sp>
          <p:nvSpPr>
            <p:cNvPr id="21" name="Rectangle 20"/>
            <p:cNvSpPr/>
            <p:nvPr/>
          </p:nvSpPr>
          <p:spPr>
            <a:xfrm>
              <a:off x="457200" y="4724400"/>
              <a:ext cx="5638800" cy="1882567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Aggregate result can be used as a scalar.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instructors with max salary: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*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(select max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(salary)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</a:t>
              </a: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instructor);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3" name="Left Arrow 22"/>
            <p:cNvSpPr/>
            <p:nvPr/>
          </p:nvSpPr>
          <p:spPr>
            <a:xfrm rot="14219693">
              <a:off x="2290287" y="4371782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5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2" y="1270000"/>
            <a:ext cx="8903368" cy="5213684"/>
          </a:xfrm>
        </p:spPr>
        <p:txBody>
          <a:bodyPr/>
          <a:lstStyle/>
          <a:p>
            <a:r>
              <a:rPr lang="en-US" sz="1800" dirty="0"/>
              <a:t>R JOIN S: </a:t>
            </a:r>
            <a:r>
              <a:rPr lang="en-US" sz="1800" dirty="0" err="1"/>
              <a:t>R.a</a:t>
            </a:r>
            <a:r>
              <a:rPr lang="en-US" sz="1800" dirty="0"/>
              <a:t> = </a:t>
            </a:r>
            <a:r>
              <a:rPr lang="en-US" sz="1800" dirty="0" err="1"/>
              <a:t>S.a</a:t>
            </a:r>
            <a:endParaRPr lang="en-US" sz="1800" dirty="0"/>
          </a:p>
          <a:p>
            <a:pPr lvl="1"/>
            <a:r>
              <a:rPr lang="en-US" sz="1800" dirty="0"/>
              <a:t>|R| = 10,000; |S| = 5000</a:t>
            </a:r>
          </a:p>
          <a:p>
            <a:pPr lvl="1"/>
            <a:endParaRPr lang="en-US" sz="1800" dirty="0"/>
          </a:p>
          <a:p>
            <a:r>
              <a:rPr lang="en-US" sz="1800" dirty="0"/>
              <a:t>CASE 3: </a:t>
            </a:r>
            <a:r>
              <a:rPr lang="en-US" sz="1800" i="1" dirty="0"/>
              <a:t>a </a:t>
            </a:r>
            <a:r>
              <a:rPr lang="en-US" sz="1800" dirty="0"/>
              <a:t>is not a key for either</a:t>
            </a:r>
          </a:p>
          <a:p>
            <a:pPr lvl="1"/>
            <a:r>
              <a:rPr lang="en-US" sz="1800" dirty="0"/>
              <a:t>Reason with the distributions on </a:t>
            </a:r>
            <a:r>
              <a:rPr lang="en-US" sz="1800" i="1" dirty="0"/>
              <a:t>a</a:t>
            </a:r>
          </a:p>
          <a:p>
            <a:pPr lvl="1"/>
            <a:r>
              <a:rPr lang="en-US" sz="1800" dirty="0"/>
              <a:t>Say: the domain of </a:t>
            </a:r>
            <a:r>
              <a:rPr lang="en-US" sz="1800" i="1" dirty="0"/>
              <a:t>a: V(A, R) =</a:t>
            </a:r>
            <a:r>
              <a:rPr lang="en-US" sz="1800" dirty="0"/>
              <a:t> 100 (the number of distinct values </a:t>
            </a:r>
            <a:r>
              <a:rPr lang="en-US" sz="1800" i="1" dirty="0"/>
              <a:t>a </a:t>
            </a:r>
            <a:r>
              <a:rPr lang="en-US" sz="1800" dirty="0"/>
              <a:t>can take)</a:t>
            </a:r>
          </a:p>
          <a:p>
            <a:pPr lvl="1"/>
            <a:r>
              <a:rPr lang="en-US" sz="1800" dirty="0"/>
              <a:t>THEN, </a:t>
            </a:r>
            <a:r>
              <a:rPr lang="en-US" sz="1800" i="1" dirty="0">
                <a:solidFill>
                  <a:srgbClr val="FF0000"/>
                </a:solidFill>
              </a:rPr>
              <a:t>assuming uniformity</a:t>
            </a:r>
            <a:endParaRPr lang="en-US" sz="1800" dirty="0">
              <a:solidFill>
                <a:srgbClr val="FF0000"/>
              </a:solidFill>
            </a:endParaRPr>
          </a:p>
          <a:p>
            <a:pPr lvl="2"/>
            <a:r>
              <a:rPr lang="en-US" sz="1800" dirty="0"/>
              <a:t>For each value of </a:t>
            </a:r>
            <a:r>
              <a:rPr lang="en-US" sz="1800" i="1" dirty="0"/>
              <a:t>a</a:t>
            </a:r>
          </a:p>
          <a:p>
            <a:pPr lvl="3"/>
            <a:r>
              <a:rPr lang="en-US" sz="1800" dirty="0"/>
              <a:t>We have 10,000/100 = 100 </a:t>
            </a:r>
            <a:r>
              <a:rPr lang="en-US" sz="1800" dirty="0" err="1"/>
              <a:t>tuples</a:t>
            </a:r>
            <a:r>
              <a:rPr lang="en-US" sz="1800" dirty="0"/>
              <a:t> of R with that value of a</a:t>
            </a:r>
          </a:p>
          <a:p>
            <a:pPr lvl="3"/>
            <a:r>
              <a:rPr lang="en-US" sz="1800" dirty="0"/>
              <a:t>We have 5000/100 = 50 </a:t>
            </a:r>
            <a:r>
              <a:rPr lang="en-US" sz="1800" dirty="0" err="1"/>
              <a:t>tuples</a:t>
            </a:r>
            <a:r>
              <a:rPr lang="en-US" sz="1800" dirty="0"/>
              <a:t> of S with that value of a</a:t>
            </a:r>
          </a:p>
          <a:p>
            <a:pPr lvl="3"/>
            <a:r>
              <a:rPr lang="en-US" sz="1800" dirty="0"/>
              <a:t>All of these will join with each other, and produce 100 *50 = 5000</a:t>
            </a:r>
          </a:p>
          <a:p>
            <a:pPr lvl="2"/>
            <a:r>
              <a:rPr lang="en-US" sz="1800" dirty="0"/>
              <a:t>So total number of results in the join:</a:t>
            </a:r>
          </a:p>
          <a:p>
            <a:pPr lvl="3"/>
            <a:r>
              <a:rPr lang="en-US" sz="1800" dirty="0"/>
              <a:t>5000 * 100 = 500000</a:t>
            </a:r>
          </a:p>
          <a:p>
            <a:pPr lvl="1"/>
            <a:r>
              <a:rPr lang="en-US" sz="1800" dirty="0"/>
              <a:t>We can improve the accuracy if we know the distributions on </a:t>
            </a:r>
            <a:r>
              <a:rPr lang="en-US" sz="1800" i="1" dirty="0"/>
              <a:t>a </a:t>
            </a:r>
            <a:r>
              <a:rPr lang="en-US" sz="1800" dirty="0"/>
              <a:t>better</a:t>
            </a:r>
          </a:p>
          <a:p>
            <a:pPr lvl="2"/>
            <a:r>
              <a:rPr lang="en-US" sz="1800" dirty="0"/>
              <a:t>Say using a histogram</a:t>
            </a:r>
          </a:p>
          <a:p>
            <a:pPr lvl="1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8276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500" dirty="0"/>
              <a:t>Steps: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Generate all possible execution plans for the query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First generate all equivalent expressions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Then consider all annotations for the operations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Figure out the cost for each of them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Compute cost for each operation </a:t>
            </a:r>
          </a:p>
          <a:p>
            <a:pPr lvl="3">
              <a:lnSpc>
                <a:spcPct val="120000"/>
              </a:lnSpc>
            </a:pPr>
            <a:r>
              <a:rPr lang="en-US" sz="1800" dirty="0"/>
              <a:t>Using the formulas discussed before</a:t>
            </a:r>
          </a:p>
          <a:p>
            <a:pPr lvl="3">
              <a:lnSpc>
                <a:spcPct val="120000"/>
              </a:lnSpc>
            </a:pPr>
            <a:r>
              <a:rPr lang="en-US" sz="1800" dirty="0"/>
              <a:t>One problem: How do we know the number of result tuples for, say, 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Add them !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Choose the best</a:t>
            </a:r>
          </a:p>
          <a:p>
            <a:pPr>
              <a:lnSpc>
                <a:spcPct val="120000"/>
              </a:lnSpc>
            </a:pPr>
            <a:endParaRPr lang="en-US" sz="2500" dirty="0"/>
          </a:p>
        </p:txBody>
      </p:sp>
      <p:graphicFrame>
        <p:nvGraphicFramePr>
          <p:cNvPr id="1495046" name="Object 6"/>
          <p:cNvGraphicFramePr>
            <a:graphicFrameLocks noChangeAspect="1"/>
          </p:cNvGraphicFramePr>
          <p:nvPr/>
        </p:nvGraphicFramePr>
        <p:xfrm>
          <a:off x="2301875" y="5194300"/>
          <a:ext cx="22431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Microsoft Equation 3.0" r:id="rId4" imgW="7315200" imgH="1308100" progId="Equation.3">
                  <p:embed/>
                </p:oleObj>
              </mc:Choice>
              <mc:Fallback>
                <p:oleObj name="Microsoft Equation 3.0" r:id="rId4" imgW="7315200" imgH="1308100" progId="Equation.3">
                  <p:embed/>
                  <p:pic>
                    <p:nvPicPr>
                      <p:cNvPr id="14950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5194300"/>
                        <a:ext cx="2243138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68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Algorithms</a:t>
            </a:r>
          </a:p>
        </p:txBody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51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300" dirty="0"/>
              <a:t>Two types: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Exhaustive: That attempt to find the best plan</a:t>
            </a:r>
          </a:p>
          <a:p>
            <a:pPr lvl="1">
              <a:lnSpc>
                <a:spcPct val="110000"/>
              </a:lnSpc>
            </a:pPr>
            <a:r>
              <a:rPr lang="en-US" sz="2100" dirty="0" err="1"/>
              <a:t>Heuristical</a:t>
            </a:r>
            <a:r>
              <a:rPr lang="en-US" sz="2100" dirty="0"/>
              <a:t>: That are simpler, but are not guaranteed to find the optimal plan</a:t>
            </a:r>
          </a:p>
          <a:p>
            <a:pPr lvl="1"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2100" dirty="0"/>
              <a:t>Consider a simple case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Join of the relations </a:t>
            </a:r>
            <a:r>
              <a:rPr lang="en-US" sz="1900" i="1" dirty="0"/>
              <a:t>R1, …, Rn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No selections, no projections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Still very large plan space</a:t>
            </a:r>
          </a:p>
        </p:txBody>
      </p:sp>
    </p:spTree>
    <p:extLst>
      <p:ext uri="{BB962C8B-B14F-4D97-AF65-F5344CB8AC3E}">
        <p14:creationId xmlns:p14="http://schemas.microsoft.com/office/powerpoint/2010/main" val="2861688448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for the best plan</a:t>
            </a:r>
          </a:p>
        </p:txBody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355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u="sng"/>
              <a:t>Option 1: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Enumerate all equivalent expressions for the original query expression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Using the rules outlined earlier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Estimate cost for each and choose the lowest</a:t>
            </a:r>
          </a:p>
          <a:p>
            <a:pPr lvl="1">
              <a:lnSpc>
                <a:spcPct val="110000"/>
              </a:lnSpc>
            </a:pPr>
            <a:endParaRPr lang="en-US" sz="2200"/>
          </a:p>
          <a:p>
            <a:pPr>
              <a:lnSpc>
                <a:spcPct val="110000"/>
              </a:lnSpc>
            </a:pPr>
            <a:r>
              <a:rPr lang="en-US" sz="2600"/>
              <a:t>Too expensive !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Consider finding the best join-order for </a:t>
            </a:r>
            <a:r>
              <a:rPr lang="en-US" sz="2200" i="1"/>
              <a:t>r</a:t>
            </a:r>
            <a:r>
              <a:rPr lang="en-US" sz="2200" baseline="-25000"/>
              <a:t>1</a:t>
            </a:r>
            <a:r>
              <a:rPr lang="en-US" sz="2200"/>
              <a:t>    </a:t>
            </a:r>
            <a:r>
              <a:rPr lang="en-US" sz="2200" i="1"/>
              <a:t>r</a:t>
            </a:r>
            <a:r>
              <a:rPr lang="en-US" sz="2200" baseline="-25000"/>
              <a:t>2      </a:t>
            </a:r>
            <a:r>
              <a:rPr lang="en-US" sz="2200"/>
              <a:t>. . . </a:t>
            </a:r>
            <a:r>
              <a:rPr lang="en-US" sz="2200" i="1"/>
              <a:t>r</a:t>
            </a:r>
            <a:r>
              <a:rPr lang="en-US" sz="2200" i="1" baseline="-25000"/>
              <a:t>n</a:t>
            </a:r>
            <a:r>
              <a:rPr lang="en-US" sz="2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There are (2(</a:t>
            </a:r>
            <a:r>
              <a:rPr lang="en-US" sz="2200" i="1"/>
              <a:t>n</a:t>
            </a:r>
            <a:r>
              <a:rPr lang="en-US" sz="2200"/>
              <a:t> – 1))!/(</a:t>
            </a:r>
            <a:r>
              <a:rPr lang="en-US" sz="2200" i="1"/>
              <a:t>n</a:t>
            </a:r>
            <a:r>
              <a:rPr lang="en-US" sz="2200"/>
              <a:t> – 1)! different join orders for above expression.  With </a:t>
            </a:r>
            <a:r>
              <a:rPr lang="en-US" sz="2200" i="1"/>
              <a:t>n</a:t>
            </a:r>
            <a:r>
              <a:rPr lang="en-US" sz="2200"/>
              <a:t> = 7, the number is 665280, with </a:t>
            </a:r>
            <a:r>
              <a:rPr lang="en-US" sz="2200" i="1"/>
              <a:t>n = </a:t>
            </a:r>
            <a:r>
              <a:rPr lang="en-US" sz="2200"/>
              <a:t>10, the</a:t>
            </a:r>
            <a:r>
              <a:rPr lang="en-US" sz="2200" i="1"/>
              <a:t> </a:t>
            </a:r>
            <a:r>
              <a:rPr lang="en-US" sz="2200"/>
              <a:t>number is greater than 176 billion!</a:t>
            </a:r>
          </a:p>
          <a:p>
            <a:pPr lvl="1">
              <a:lnSpc>
                <a:spcPct val="110000"/>
              </a:lnSpc>
            </a:pPr>
            <a:endParaRPr lang="en-US" sz="2200"/>
          </a:p>
        </p:txBody>
      </p:sp>
      <p:sp>
        <p:nvSpPr>
          <p:cNvPr id="1534980" name="AutoShape 4"/>
          <p:cNvSpPr>
            <a:spLocks noChangeArrowheads="1"/>
          </p:cNvSpPr>
          <p:nvPr/>
        </p:nvSpPr>
        <p:spPr bwMode="auto">
          <a:xfrm rot="5400000">
            <a:off x="6332537" y="4824413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4981" name="AutoShape 5"/>
          <p:cNvSpPr>
            <a:spLocks noChangeArrowheads="1"/>
          </p:cNvSpPr>
          <p:nvPr/>
        </p:nvSpPr>
        <p:spPr bwMode="auto">
          <a:xfrm rot="5400000">
            <a:off x="6819901" y="48291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782891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for the best plan</a:t>
            </a:r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847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u="sng"/>
              <a:t>Option 2: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Dynamic programming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There is too much commonality between the plans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Also, costs are additive</a:t>
            </a:r>
          </a:p>
          <a:p>
            <a:pPr lvl="3">
              <a:lnSpc>
                <a:spcPct val="110000"/>
              </a:lnSpc>
            </a:pPr>
            <a:r>
              <a:rPr lang="en-US" sz="1800"/>
              <a:t>Caveat: Sort orders (also called “interesting orders”)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Reduces the cost down to O(n3^n) or O(n2^n) in most cases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Interesting orders increase this a little bit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Considered acceptable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Typically n &lt; 10.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Switch to heuristic if not acceptable</a:t>
            </a:r>
          </a:p>
          <a:p>
            <a:pPr lvl="1">
              <a:lnSpc>
                <a:spcPct val="11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1522861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 Optimization</a:t>
            </a:r>
          </a:p>
        </p:txBody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96275" cy="47752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200"/>
              <a:t>Dynamic programming is expensive</a:t>
            </a:r>
          </a:p>
          <a:p>
            <a:pPr>
              <a:lnSpc>
                <a:spcPct val="120000"/>
              </a:lnSpc>
            </a:pPr>
            <a:r>
              <a:rPr lang="en-US" sz="2200"/>
              <a:t>Use </a:t>
            </a:r>
            <a:r>
              <a:rPr lang="en-US" sz="2200" i="1"/>
              <a:t>heuristics </a:t>
            </a:r>
            <a:r>
              <a:rPr lang="en-US" sz="2200"/>
              <a:t>to reduce the number of choices </a:t>
            </a:r>
          </a:p>
          <a:p>
            <a:pPr>
              <a:lnSpc>
                <a:spcPct val="120000"/>
              </a:lnSpc>
            </a:pPr>
            <a:r>
              <a:rPr lang="en-US" sz="2200"/>
              <a:t>Typically rule-based: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Perform selection early (reduces the number of tuples)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Perform projection early (reduces the number of attributes)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Perform most restrictive selection and join operations before other similar operations.</a:t>
            </a:r>
          </a:p>
          <a:p>
            <a:pPr>
              <a:lnSpc>
                <a:spcPct val="120000"/>
              </a:lnSpc>
            </a:pPr>
            <a:r>
              <a:rPr lang="en-US" sz="2200"/>
              <a:t>Some systems use only heuristics, others combine heuristics with partial cost-based optimization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7304813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86338"/>
          </a:xfrm>
        </p:spPr>
        <p:txBody>
          <a:bodyPr/>
          <a:lstStyle/>
          <a:p>
            <a:r>
              <a:rPr lang="en-US" sz="2800"/>
              <a:t>Integral component of query processing</a:t>
            </a:r>
          </a:p>
          <a:p>
            <a:pPr lvl="1"/>
            <a:r>
              <a:rPr lang="en-US" sz="2400"/>
              <a:t>Why ?</a:t>
            </a:r>
          </a:p>
          <a:p>
            <a:r>
              <a:rPr lang="en-US" sz="2800"/>
              <a:t>One of the most complex pieces of code in a database system</a:t>
            </a:r>
          </a:p>
          <a:p>
            <a:r>
              <a:rPr lang="en-US" sz="2800"/>
              <a:t>Active area of research</a:t>
            </a:r>
          </a:p>
          <a:p>
            <a:pPr lvl="1"/>
            <a:r>
              <a:rPr lang="en-US" sz="2400"/>
              <a:t>E.g. XML Query Optimization ?</a:t>
            </a:r>
          </a:p>
          <a:p>
            <a:pPr lvl="1"/>
            <a:r>
              <a:rPr lang="en-US" sz="2400"/>
              <a:t>What if you don’t know anything about the statistics</a:t>
            </a:r>
          </a:p>
          <a:p>
            <a:pPr lvl="1"/>
            <a:r>
              <a:rPr lang="en-US" sz="2400"/>
              <a:t>Better statistics</a:t>
            </a:r>
          </a:p>
          <a:p>
            <a:pPr lvl="1"/>
            <a:r>
              <a:rPr lang="en-US" sz="2400"/>
              <a:t>Etc …</a:t>
            </a:r>
          </a:p>
        </p:txBody>
      </p:sp>
    </p:spTree>
    <p:extLst>
      <p:ext uri="{BB962C8B-B14F-4D97-AF65-F5344CB8AC3E}">
        <p14:creationId xmlns:p14="http://schemas.microsoft.com/office/powerpoint/2010/main" val="206391193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Overview; Parallel/Distributed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959206574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10.1, 10.2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Big data motivating scenarios</a:t>
            </a:r>
          </a:p>
          <a:p>
            <a:pPr lvl="1"/>
            <a:r>
              <a:rPr lang="en-US" sz="2400" dirty="0">
                <a:latin typeface="Calibri" charset="0"/>
              </a:rPr>
              <a:t>Why systems so far (relational databases, data warehouses, parallel databases) don’t work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NoSQL and Big Data Systems: Motivation</a:t>
            </a:r>
          </a:p>
        </p:txBody>
      </p:sp>
    </p:spTree>
    <p:extLst>
      <p:ext uri="{BB962C8B-B14F-4D97-AF65-F5344CB8AC3E}">
        <p14:creationId xmlns:p14="http://schemas.microsoft.com/office/powerpoint/2010/main" val="2672562457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04334"/>
            <a:ext cx="8229600" cy="4820265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Online Transaction Processing (OLTP)</a:t>
            </a:r>
          </a:p>
          <a:p>
            <a:pPr lvl="1"/>
            <a:r>
              <a:rPr lang="en-US" sz="2400" dirty="0">
                <a:latin typeface="Calibri" charset="0"/>
              </a:rPr>
              <a:t>E-commerce, Airline Reservations, Class registrations, etc.</a:t>
            </a:r>
          </a:p>
          <a:p>
            <a:pPr lvl="1"/>
            <a:r>
              <a:rPr lang="en-US" sz="2400" dirty="0">
                <a:latin typeface="Calibri" charset="0"/>
              </a:rPr>
              <a:t>Simple queries (get all orders for a customer)</a:t>
            </a:r>
          </a:p>
          <a:p>
            <a:pPr lvl="1"/>
            <a:r>
              <a:rPr lang="en-US" sz="2400" dirty="0">
                <a:latin typeface="Calibri" charset="0"/>
              </a:rPr>
              <a:t>Many updates (inserts, updates, deletes)</a:t>
            </a:r>
          </a:p>
          <a:p>
            <a:pPr lvl="1"/>
            <a:r>
              <a:rPr lang="en-US" sz="2400" dirty="0">
                <a:latin typeface="Calibri" charset="0"/>
              </a:rPr>
              <a:t>Need ACID properties (consistency, etc.)</a:t>
            </a:r>
          </a:p>
          <a:p>
            <a:r>
              <a:rPr lang="en-US" sz="2800" dirty="0">
                <a:latin typeface="Calibri" charset="0"/>
              </a:rPr>
              <a:t>Online Analytical Processing (OLAP)</a:t>
            </a:r>
          </a:p>
          <a:p>
            <a:pPr lvl="1"/>
            <a:r>
              <a:rPr lang="en-US" sz="2400" dirty="0">
                <a:latin typeface="Calibri" charset="0"/>
              </a:rPr>
              <a:t>Decision-support, data mining, ML (today), etc.</a:t>
            </a:r>
          </a:p>
          <a:p>
            <a:pPr lvl="1"/>
            <a:r>
              <a:rPr lang="en-US" sz="2400" dirty="0">
                <a:latin typeface="Calibri" charset="0"/>
              </a:rPr>
              <a:t>Huge volumes of data, but not updated </a:t>
            </a:r>
          </a:p>
          <a:p>
            <a:pPr lvl="1"/>
            <a:r>
              <a:rPr lang="en-US" sz="2400" dirty="0">
                <a:latin typeface="Calibri" charset="0"/>
              </a:rPr>
              <a:t>Complex, but read-only queries (many joins, group-</a:t>
            </a:r>
            <a:r>
              <a:rPr lang="en-US" sz="2400" dirty="0" err="1">
                <a:latin typeface="Calibri" charset="0"/>
              </a:rPr>
              <a:t>by’s</a:t>
            </a:r>
            <a:r>
              <a:rPr lang="en-US" sz="2400" dirty="0">
                <a:latin typeface="Calibri" charset="0"/>
              </a:rPr>
              <a:t>)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RDBMS: Application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354758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295400"/>
            <a:ext cx="5638800" cy="1882567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Aggregate result can be used as a scalar.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instructors with max salary: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(select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instructor);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3581400"/>
            <a:ext cx="5638800" cy="2830006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Following doesn’t work: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name,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</p:txBody>
      </p:sp>
    </p:spTree>
    <p:extLst>
      <p:ext uri="{BB962C8B-B14F-4D97-AF65-F5344CB8AC3E}">
        <p14:creationId xmlns:p14="http://schemas.microsoft.com/office/powerpoint/2010/main" val="87878301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504334"/>
            <a:ext cx="8534399" cy="4820265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Original database systems aimed to support both use cases</a:t>
            </a:r>
          </a:p>
          <a:p>
            <a:r>
              <a:rPr lang="en-US" sz="2400" dirty="0">
                <a:latin typeface="Calibri" charset="0"/>
              </a:rPr>
              <a:t>Slowly, specialized systems were built, starting late 80’s-early 90’s, especially for decision support (Data Warehouses)</a:t>
            </a:r>
          </a:p>
          <a:p>
            <a:r>
              <a:rPr lang="en-US" sz="2400" dirty="0">
                <a:latin typeface="Calibri" charset="0"/>
              </a:rPr>
              <a:t>Today, different RDBMSs systems for different use cases, e.g.,:</a:t>
            </a:r>
            <a:endParaRPr lang="en-US" sz="3200" dirty="0">
              <a:latin typeface="Calibri" charset="0"/>
            </a:endParaRPr>
          </a:p>
          <a:p>
            <a:pPr lvl="1"/>
            <a:r>
              <a:rPr lang="en-US" sz="1800" dirty="0" err="1">
                <a:latin typeface="Calibri" charset="0"/>
              </a:rPr>
              <a:t>VoltDB</a:t>
            </a:r>
            <a:r>
              <a:rPr lang="en-US" sz="1800" dirty="0">
                <a:latin typeface="Calibri" charset="0"/>
              </a:rPr>
              <a:t> for OLTP – fully in-memory, very fast transactions, but no complex queries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sz="1800" dirty="0">
                <a:latin typeface="Calibri" charset="0"/>
              </a:rPr>
              <a:t>Teradata, Aster Data, Snowflake, AWS Redshift – handle PBs of data, but batch updates only – many indexes and summary structures (cubes) for queries – typically “parallel” (i.e., use many machines)</a:t>
            </a:r>
            <a:endParaRPr lang="en-US" sz="1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Fundamental and wide differences in the technology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But both still support SQL as the primary interface (with visualizations, exploration, and other tools on top)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endParaRPr lang="en-US" sz="200" dirty="0">
              <a:latin typeface="Calibri" charset="0"/>
            </a:endParaRPr>
          </a:p>
          <a:p>
            <a:pPr lvl="1"/>
            <a:endParaRPr lang="en-US" sz="3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 Evolution</a:t>
            </a:r>
          </a:p>
        </p:txBody>
      </p:sp>
    </p:spTree>
    <p:extLst>
      <p:ext uri="{BB962C8B-B14F-4D97-AF65-F5344CB8AC3E}">
        <p14:creationId xmlns:p14="http://schemas.microsoft.com/office/powerpoint/2010/main" val="149754551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NoSQL + Big Data Systems: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Very large volumes of data being collected</a:t>
            </a:r>
          </a:p>
          <a:p>
            <a:pPr lvl="1"/>
            <a:r>
              <a:rPr lang="en-IN" sz="1800" dirty="0"/>
              <a:t>Driven by growth of web, social media, and more recently internet-of-things</a:t>
            </a:r>
          </a:p>
          <a:p>
            <a:pPr lvl="1"/>
            <a:r>
              <a:rPr lang="en-IN" sz="1800" dirty="0"/>
              <a:t>Web logs were an early source of data</a:t>
            </a:r>
          </a:p>
          <a:p>
            <a:pPr lvl="2"/>
            <a:r>
              <a:rPr lang="en-IN" sz="1800" dirty="0"/>
              <a:t>Analytics on web logs has great value for advertisements, web site structuring, what posts to show to a user, etc</a:t>
            </a:r>
            <a:endParaRPr lang="en-IN" sz="2200" dirty="0"/>
          </a:p>
          <a:p>
            <a:endParaRPr lang="en-IN" dirty="0"/>
          </a:p>
          <a:p>
            <a:r>
              <a:rPr lang="en-IN" dirty="0"/>
              <a:t>Big Data:  differentiated from data handled by earlier generation databases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Volume</a:t>
            </a:r>
            <a:r>
              <a:rPr lang="en-IN" sz="1800" dirty="0"/>
              <a:t>: much larger amounts of data stored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Velocity</a:t>
            </a:r>
            <a:r>
              <a:rPr lang="en-IN" sz="1800" dirty="0"/>
              <a:t>: much higher rates of insertions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Variety</a:t>
            </a:r>
            <a:r>
              <a:rPr lang="en-IN" sz="1800" dirty="0"/>
              <a:t>: many types of data, beyond 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396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8781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motivating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Deciding what to show a user in a social network, or news aggregator</a:t>
            </a:r>
          </a:p>
          <a:p>
            <a:r>
              <a:rPr lang="en-IN" sz="2000" dirty="0"/>
              <a:t>Advertising on the Web or Mobile</a:t>
            </a:r>
          </a:p>
          <a:p>
            <a:r>
              <a:rPr lang="en-IN" dirty="0" err="1"/>
              <a:t>Analyzing</a:t>
            </a:r>
            <a:r>
              <a:rPr lang="en-IN" dirty="0"/>
              <a:t> user </a:t>
            </a:r>
            <a:r>
              <a:rPr lang="en-IN" dirty="0" err="1"/>
              <a:t>behavior</a:t>
            </a:r>
            <a:r>
              <a:rPr lang="en-IN" dirty="0"/>
              <a:t> on web sites to optimize or increase engagement</a:t>
            </a:r>
          </a:p>
          <a:p>
            <a:r>
              <a:rPr lang="en-IN" dirty="0" err="1"/>
              <a:t>Analyzing</a:t>
            </a:r>
            <a:r>
              <a:rPr lang="en-IN" dirty="0"/>
              <a:t> large numbers of images and building search indexes on them</a:t>
            </a:r>
          </a:p>
          <a:p>
            <a:r>
              <a:rPr lang="en-IN" dirty="0"/>
              <a:t>Text analytics for topic modelling, summarization, …</a:t>
            </a:r>
          </a:p>
          <a:p>
            <a:r>
              <a:rPr lang="en-IN" dirty="0"/>
              <a:t>Internet of things…</a:t>
            </a:r>
          </a:p>
          <a:p>
            <a:r>
              <a:rPr lang="en-IN" dirty="0"/>
              <a:t>And many many others…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03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</p:spTree>
    <p:extLst>
      <p:ext uri="{BB962C8B-B14F-4D97-AF65-F5344CB8AC3E}">
        <p14:creationId xmlns:p14="http://schemas.microsoft.com/office/powerpoint/2010/main" val="3416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Why (Parallel) Databases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1800" dirty="0"/>
              <a:t>The data is often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images, text, graphs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analysis/queries are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 Analysis, Text Analytics, Natural Language Processing, Web Analytics, Social Network Analysis, Machine Learning, etc.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don’t really have constructs to support this </a:t>
            </a:r>
          </a:p>
          <a:p>
            <a:pPr lvl="2">
              <a:spcAft>
                <a:spcPts val="200"/>
              </a:spcAft>
            </a:pPr>
            <a:r>
              <a:rPr lang="en-IN" sz="1100" dirty="0"/>
              <a:t>User-defined functions can help to some extent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Need to interleave relational-like operations with non-relational (e.g., data cleaning, etc.)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Domain users are more used to procedural languages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operations are often one-time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Only need to analyse images once in a while to create a “deep learning” model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are really better suited for repeated analysis of the data</a:t>
            </a:r>
          </a:p>
          <a:p>
            <a:pPr>
              <a:spcAft>
                <a:spcPts val="200"/>
              </a:spcAft>
            </a:pPr>
            <a:endParaRPr lang="en-IN" sz="100" dirty="0"/>
          </a:p>
          <a:p>
            <a:pPr>
              <a:spcAft>
                <a:spcPts val="200"/>
              </a:spcAft>
            </a:pPr>
            <a:r>
              <a:rPr lang="en-IN" sz="1800" dirty="0"/>
              <a:t>Much of the analysis not time-sensitive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Parallel databases too expensive given the data volumes</a:t>
            </a:r>
          </a:p>
          <a:p>
            <a:pPr lvl="1">
              <a:spcAft>
                <a:spcPts val="200"/>
              </a:spcAft>
            </a:pPr>
            <a:r>
              <a:rPr lang="en-IN" sz="1600" dirty="0"/>
              <a:t>Were designed for large enterprises, with typically big budgets</a:t>
            </a:r>
          </a:p>
          <a:p>
            <a:pPr marL="0" indent="0">
              <a:spcAft>
                <a:spcPts val="200"/>
              </a:spcAft>
              <a:buNone/>
            </a:pPr>
            <a:endParaRPr lang="en-IN" sz="100" dirty="0"/>
          </a:p>
          <a:p>
            <a:pPr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Parallel and Distributed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2400" dirty="0"/>
              <a:t>Ability to scale “up” a computer is limited </a:t>
            </a:r>
            <a:r>
              <a:rPr lang="en-IN" sz="2400" dirty="0">
                <a:sym typeface="Wingdings" pitchFamily="2" charset="2"/>
              </a:rPr>
              <a:t> Use many computers together</a:t>
            </a:r>
          </a:p>
          <a:p>
            <a:pPr lvl="1">
              <a:spcAft>
                <a:spcPts val="200"/>
              </a:spcAft>
            </a:pPr>
            <a:r>
              <a:rPr lang="en-IN" sz="2000" dirty="0">
                <a:sym typeface="Wingdings" pitchFamily="2" charset="2"/>
              </a:rPr>
              <a:t>Called cluster or network of computers (and today, just a “data </a:t>
            </a:r>
            <a:r>
              <a:rPr lang="en-IN" sz="2000" dirty="0" err="1">
                <a:sym typeface="Wingdings" pitchFamily="2" charset="2"/>
              </a:rPr>
              <a:t>center</a:t>
            </a:r>
            <a:r>
              <a:rPr lang="en-IN" sz="2000" dirty="0">
                <a:sym typeface="Wingdings" pitchFamily="2" charset="2"/>
              </a:rPr>
              <a:t>”)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Also need to ”meet” where the users are</a:t>
            </a:r>
          </a:p>
          <a:p>
            <a:pPr lvl="1"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To minimize interactive latencies (e.g., social networks)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Has made parallel and distributed architectures very common today</a:t>
            </a:r>
            <a:endParaRPr lang="en-IN" sz="2400" dirty="0"/>
          </a:p>
          <a:p>
            <a:pPr lvl="1"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0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Shared-nothing vs. shared-memory vs. shared-disk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4622" r="693" b="5547"/>
          <a:stretch>
            <a:fillRect/>
          </a:stretch>
        </p:blipFill>
        <p:spPr bwMode="auto">
          <a:xfrm>
            <a:off x="1265238" y="1900238"/>
            <a:ext cx="6513512" cy="44402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86751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D5A52-1620-9B47-853E-BA1897A3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5042" y="874628"/>
            <a:ext cx="5685500" cy="293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3E330-BF7D-F849-A52E-83204002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3810000"/>
            <a:ext cx="4851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5379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713774" name="Rectangle 46"/>
          <p:cNvSpPr>
            <a:spLocks noChangeArrowheads="1"/>
          </p:cNvSpPr>
          <p:nvPr/>
        </p:nvSpPr>
        <p:spPr bwMode="auto">
          <a:xfrm>
            <a:off x="6465888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Distributed transactions are complicated (deadlock detection etc);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72" name="Rectangle 44"/>
          <p:cNvSpPr>
            <a:spLocks noChangeArrowheads="1"/>
          </p:cNvSpPr>
          <p:nvPr/>
        </p:nvSpPr>
        <p:spPr bwMode="auto">
          <a:xfrm>
            <a:off x="4460875" y="3763963"/>
            <a:ext cx="2005013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Transactions complicated; natural fault-tolerance.</a:t>
            </a:r>
          </a:p>
        </p:txBody>
      </p:sp>
      <p:sp>
        <p:nvSpPr>
          <p:cNvPr id="713770" name="Rectangle 42"/>
          <p:cNvSpPr>
            <a:spLocks noChangeArrowheads="1"/>
          </p:cNvSpPr>
          <p:nvPr/>
        </p:nvSpPr>
        <p:spPr bwMode="auto">
          <a:xfrm>
            <a:off x="24542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Cache-coherency an issue</a:t>
            </a:r>
          </a:p>
        </p:txBody>
      </p:sp>
      <p:sp>
        <p:nvSpPr>
          <p:cNvPr id="713768" name="Rectangle 40"/>
          <p:cNvSpPr>
            <a:spLocks noChangeArrowheads="1"/>
          </p:cNvSpPr>
          <p:nvPr/>
        </p:nvSpPr>
        <p:spPr bwMode="auto">
          <a:xfrm>
            <a:off x="4476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Notes </a:t>
            </a:r>
          </a:p>
        </p:txBody>
      </p:sp>
      <p:sp>
        <p:nvSpPr>
          <p:cNvPr id="713764" name="Rectangle 36"/>
          <p:cNvSpPr>
            <a:spLocks noChangeArrowheads="1"/>
          </p:cNvSpPr>
          <p:nvPr/>
        </p:nvSpPr>
        <p:spPr bwMode="auto">
          <a:xfrm>
            <a:off x="4476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Main use</a:t>
            </a:r>
          </a:p>
        </p:txBody>
      </p:sp>
      <p:sp>
        <p:nvSpPr>
          <p:cNvPr id="713762" name="Rectangle 34"/>
          <p:cNvSpPr>
            <a:spLocks noChangeArrowheads="1"/>
          </p:cNvSpPr>
          <p:nvPr/>
        </p:nvSpPr>
        <p:spPr bwMode="auto">
          <a:xfrm>
            <a:off x="4476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Scalability ?</a:t>
            </a:r>
          </a:p>
        </p:txBody>
      </p:sp>
      <p:sp>
        <p:nvSpPr>
          <p:cNvPr id="31753" name="Rectangle 32"/>
          <p:cNvSpPr>
            <a:spLocks noChangeArrowheads="1"/>
          </p:cNvSpPr>
          <p:nvPr/>
        </p:nvSpPr>
        <p:spPr bwMode="auto">
          <a:xfrm>
            <a:off x="4476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Communication between processors</a:t>
            </a:r>
          </a:p>
        </p:txBody>
      </p:sp>
      <p:sp>
        <p:nvSpPr>
          <p:cNvPr id="31754" name="Rectangle 30"/>
          <p:cNvSpPr>
            <a:spLocks noChangeArrowheads="1"/>
          </p:cNvSpPr>
          <p:nvPr/>
        </p:nvSpPr>
        <p:spPr bwMode="auto">
          <a:xfrm>
            <a:off x="4476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46" name="Rectangle 18"/>
          <p:cNvSpPr>
            <a:spLocks noChangeArrowheads="1"/>
          </p:cNvSpPr>
          <p:nvPr/>
        </p:nvSpPr>
        <p:spPr bwMode="auto">
          <a:xfrm>
            <a:off x="6465888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Everywhere</a:t>
            </a:r>
          </a:p>
        </p:txBody>
      </p:sp>
      <p:sp>
        <p:nvSpPr>
          <p:cNvPr id="713745" name="Rectangle 17"/>
          <p:cNvSpPr>
            <a:spLocks noChangeArrowheads="1"/>
          </p:cNvSpPr>
          <p:nvPr/>
        </p:nvSpPr>
        <p:spPr bwMode="auto">
          <a:xfrm>
            <a:off x="4460875" y="5599113"/>
            <a:ext cx="200501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used very often</a:t>
            </a:r>
          </a:p>
        </p:txBody>
      </p:sp>
      <p:sp>
        <p:nvSpPr>
          <p:cNvPr id="713744" name="Rectangle 16"/>
          <p:cNvSpPr>
            <a:spLocks noChangeArrowheads="1"/>
          </p:cNvSpPr>
          <p:nvPr/>
        </p:nvSpPr>
        <p:spPr bwMode="auto">
          <a:xfrm>
            <a:off x="24542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Low degrees of parallelism</a:t>
            </a:r>
          </a:p>
        </p:txBody>
      </p:sp>
      <p:sp>
        <p:nvSpPr>
          <p:cNvPr id="713743" name="Rectangle 15"/>
          <p:cNvSpPr>
            <a:spLocks noChangeArrowheads="1"/>
          </p:cNvSpPr>
          <p:nvPr/>
        </p:nvSpPr>
        <p:spPr bwMode="auto">
          <a:xfrm>
            <a:off x="6465888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Very very scalable</a:t>
            </a:r>
          </a:p>
        </p:txBody>
      </p:sp>
      <p:sp>
        <p:nvSpPr>
          <p:cNvPr id="713742" name="Rectangle 14"/>
          <p:cNvSpPr>
            <a:spLocks noChangeArrowheads="1"/>
          </p:cNvSpPr>
          <p:nvPr/>
        </p:nvSpPr>
        <p:spPr bwMode="auto">
          <a:xfrm>
            <a:off x="4460875" y="2574925"/>
            <a:ext cx="200501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very scalable (disk interconnect is the bottleneck)</a:t>
            </a:r>
          </a:p>
        </p:txBody>
      </p:sp>
      <p:sp>
        <p:nvSpPr>
          <p:cNvPr id="713741" name="Rectangle 13"/>
          <p:cNvSpPr>
            <a:spLocks noChangeArrowheads="1"/>
          </p:cNvSpPr>
          <p:nvPr/>
        </p:nvSpPr>
        <p:spPr bwMode="auto">
          <a:xfrm>
            <a:off x="24542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beyond 32 or 64 or so (memory bus is the bottleneck)</a:t>
            </a:r>
          </a:p>
        </p:txBody>
      </p:sp>
      <p:sp>
        <p:nvSpPr>
          <p:cNvPr id="31761" name="Rectangle 12"/>
          <p:cNvSpPr>
            <a:spLocks noChangeArrowheads="1"/>
          </p:cNvSpPr>
          <p:nvPr/>
        </p:nvSpPr>
        <p:spPr bwMode="auto">
          <a:xfrm>
            <a:off x="6465888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Over a LAN, so slowest</a:t>
            </a:r>
          </a:p>
        </p:txBody>
      </p:sp>
      <p:sp>
        <p:nvSpPr>
          <p:cNvPr id="31762" name="Rectangle 11"/>
          <p:cNvSpPr>
            <a:spLocks noChangeArrowheads="1"/>
          </p:cNvSpPr>
          <p:nvPr/>
        </p:nvSpPr>
        <p:spPr bwMode="auto">
          <a:xfrm>
            <a:off x="4460875" y="1660525"/>
            <a:ext cx="20050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Disk interconnect is very fast</a:t>
            </a:r>
          </a:p>
        </p:txBody>
      </p:sp>
      <p:sp>
        <p:nvSpPr>
          <p:cNvPr id="31763" name="Rectangle 10"/>
          <p:cNvSpPr>
            <a:spLocks noChangeArrowheads="1"/>
          </p:cNvSpPr>
          <p:nvPr/>
        </p:nvSpPr>
        <p:spPr bwMode="auto">
          <a:xfrm>
            <a:off x="24542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Extremely fast</a:t>
            </a:r>
          </a:p>
        </p:txBody>
      </p:sp>
      <p:sp>
        <p:nvSpPr>
          <p:cNvPr id="31764" name="Rectangle 9"/>
          <p:cNvSpPr>
            <a:spLocks noChangeArrowheads="1"/>
          </p:cNvSpPr>
          <p:nvPr/>
        </p:nvSpPr>
        <p:spPr bwMode="auto">
          <a:xfrm>
            <a:off x="6465888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Nothing</a:t>
            </a:r>
          </a:p>
        </p:txBody>
      </p:sp>
      <p:sp>
        <p:nvSpPr>
          <p:cNvPr id="31765" name="Rectangle 8"/>
          <p:cNvSpPr>
            <a:spLocks noChangeArrowheads="1"/>
          </p:cNvSpPr>
          <p:nvPr/>
        </p:nvSpPr>
        <p:spPr bwMode="auto">
          <a:xfrm>
            <a:off x="4460875" y="1165225"/>
            <a:ext cx="20050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Disk</a:t>
            </a:r>
          </a:p>
        </p:txBody>
      </p:sp>
      <p:sp>
        <p:nvSpPr>
          <p:cNvPr id="31766" name="Rectangle 7"/>
          <p:cNvSpPr>
            <a:spLocks noChangeArrowheads="1"/>
          </p:cNvSpPr>
          <p:nvPr/>
        </p:nvSpPr>
        <p:spPr bwMode="auto">
          <a:xfrm>
            <a:off x="24542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Memory</a:t>
            </a:r>
          </a:p>
        </p:txBody>
      </p:sp>
      <p:sp>
        <p:nvSpPr>
          <p:cNvPr id="31767" name="Line 19"/>
          <p:cNvSpPr>
            <a:spLocks noChangeShapeType="1"/>
          </p:cNvSpPr>
          <p:nvPr/>
        </p:nvSpPr>
        <p:spPr bwMode="auto">
          <a:xfrm>
            <a:off x="447675" y="1165225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8" name="Line 20"/>
          <p:cNvSpPr>
            <a:spLocks noChangeShapeType="1"/>
          </p:cNvSpPr>
          <p:nvPr/>
        </p:nvSpPr>
        <p:spPr bwMode="auto">
          <a:xfrm>
            <a:off x="447675" y="16605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9" name="Line 21"/>
          <p:cNvSpPr>
            <a:spLocks noChangeShapeType="1"/>
          </p:cNvSpPr>
          <p:nvPr/>
        </p:nvSpPr>
        <p:spPr bwMode="auto">
          <a:xfrm>
            <a:off x="447675" y="25749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0" name="Line 22"/>
          <p:cNvSpPr>
            <a:spLocks noChangeShapeType="1"/>
          </p:cNvSpPr>
          <p:nvPr/>
        </p:nvSpPr>
        <p:spPr bwMode="auto">
          <a:xfrm>
            <a:off x="447675" y="376396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1" name="Line 23"/>
          <p:cNvSpPr>
            <a:spLocks noChangeShapeType="1"/>
          </p:cNvSpPr>
          <p:nvPr/>
        </p:nvSpPr>
        <p:spPr bwMode="auto">
          <a:xfrm>
            <a:off x="447675" y="6351588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2" name="Line 24"/>
          <p:cNvSpPr>
            <a:spLocks noChangeShapeType="1"/>
          </p:cNvSpPr>
          <p:nvPr/>
        </p:nvSpPr>
        <p:spPr bwMode="auto">
          <a:xfrm>
            <a:off x="447675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3" name="Line 25"/>
          <p:cNvSpPr>
            <a:spLocks noChangeShapeType="1"/>
          </p:cNvSpPr>
          <p:nvPr/>
        </p:nvSpPr>
        <p:spPr bwMode="auto">
          <a:xfrm>
            <a:off x="44608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4" name="Line 26"/>
          <p:cNvSpPr>
            <a:spLocks noChangeShapeType="1"/>
          </p:cNvSpPr>
          <p:nvPr/>
        </p:nvSpPr>
        <p:spPr bwMode="auto">
          <a:xfrm>
            <a:off x="6465888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5" name="Line 27"/>
          <p:cNvSpPr>
            <a:spLocks noChangeShapeType="1"/>
          </p:cNvSpPr>
          <p:nvPr/>
        </p:nvSpPr>
        <p:spPr bwMode="auto">
          <a:xfrm>
            <a:off x="8472488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6" name="Line 31"/>
          <p:cNvSpPr>
            <a:spLocks noChangeShapeType="1"/>
          </p:cNvSpPr>
          <p:nvPr/>
        </p:nvSpPr>
        <p:spPr bwMode="auto">
          <a:xfrm>
            <a:off x="24542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7" name="Line 41"/>
          <p:cNvSpPr>
            <a:spLocks noChangeShapeType="1"/>
          </p:cNvSpPr>
          <p:nvPr/>
        </p:nvSpPr>
        <p:spPr bwMode="auto">
          <a:xfrm>
            <a:off x="447675" y="559911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74" grpId="0"/>
      <p:bldP spid="713772" grpId="0"/>
      <p:bldP spid="713770" grpId="0"/>
      <p:bldP spid="713768" grpId="0"/>
      <p:bldP spid="713764" grpId="0"/>
      <p:bldP spid="713762" grpId="0"/>
      <p:bldP spid="713746" grpId="0"/>
      <p:bldP spid="713745" grpId="0"/>
      <p:bldP spid="713744" grpId="0"/>
      <p:bldP spid="713743" grpId="0"/>
      <p:bldP spid="713742" grpId="0"/>
      <p:bldP spid="7137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42808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Split the tuples into groups, and computer the aggregate for each group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pic>
        <p:nvPicPr>
          <p:cNvPr id="5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9925"/>
            <a:ext cx="40560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7" y="3814763"/>
            <a:ext cx="3752850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364121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Systems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coarse-grain</a:t>
            </a:r>
            <a:r>
              <a:rPr lang="en-US" dirty="0">
                <a:solidFill>
                  <a:srgbClr val="000099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parallel</a:t>
            </a:r>
            <a:r>
              <a:rPr lang="en-US" dirty="0">
                <a:latin typeface="Helvetica" charset="0"/>
              </a:rPr>
              <a:t> 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a small number of powerful processors</a:t>
            </a:r>
          </a:p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massively parallel</a:t>
            </a:r>
            <a:r>
              <a:rPr lang="en-US" dirty="0">
                <a:latin typeface="Helvetica" charset="0"/>
              </a:rPr>
              <a:t> or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fine grain parallel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thousands of smaller processors.</a:t>
            </a:r>
          </a:p>
          <a:p>
            <a:r>
              <a:rPr lang="en-US" dirty="0">
                <a:latin typeface="Helvetica" charset="0"/>
              </a:rPr>
              <a:t>We see a variety of mixes of these today, especially with the rise of multi-core machines</a:t>
            </a: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Two main performance measures: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throughput</a:t>
            </a:r>
            <a:r>
              <a:rPr lang="en-US" dirty="0">
                <a:latin typeface="Helvetica" charset="0"/>
                <a:ea typeface="ＭＳ Ｐゴシック" charset="0"/>
              </a:rPr>
              <a:t> --- the number of tasks that can be completed in a given time interval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response time</a:t>
            </a:r>
            <a:r>
              <a:rPr lang="en-US" dirty="0">
                <a:latin typeface="Helvetica" charset="0"/>
                <a:ea typeface="ＭＳ Ｐゴシック" charset="0"/>
              </a:rPr>
              <a:t> --- the amount of time it takes to complete a single task from the time it is submitted</a:t>
            </a: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64785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Speed-Up and Scale-Up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064" y="1195304"/>
            <a:ext cx="6469147" cy="4903788"/>
          </a:xfrm>
        </p:spPr>
        <p:txBody>
          <a:bodyPr/>
          <a:lstStyle/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Speedup</a:t>
            </a:r>
            <a:r>
              <a:rPr lang="en-US" sz="1600" dirty="0">
                <a:latin typeface="Helvetica" charset="0"/>
              </a:rPr>
              <a:t>: a fixed-sized problem executing on a small system is given to a system which is </a:t>
            </a:r>
            <a:r>
              <a:rPr lang="en-US" sz="1600" i="1" dirty="0">
                <a:latin typeface="Helvetica" charset="0"/>
              </a:rPr>
              <a:t>N</a:t>
            </a:r>
            <a:r>
              <a:rPr lang="en-US" sz="1600" dirty="0">
                <a:latin typeface="Helvetica" charset="0"/>
              </a:rPr>
              <a:t>-times larger.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speedup = small system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large system elapsed time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Speedup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N.</a:t>
            </a: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Scaleup</a:t>
            </a:r>
            <a:r>
              <a:rPr lang="en-US" sz="1600" dirty="0">
                <a:latin typeface="Helvetica" charset="0"/>
              </a:rPr>
              <a:t>: increase the size of both the problem and the system</a:t>
            </a:r>
          </a:p>
          <a:p>
            <a:pPr lvl="1"/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system used to perform </a:t>
            </a:r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job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scaleup = small system small problem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  big system big problem elapsed time 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Scale 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1.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1733465" y="2349751"/>
            <a:ext cx="21166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1733465" y="4779044"/>
            <a:ext cx="32235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A5670FA-52F5-5644-876A-1E1ACC93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11" y="1464981"/>
            <a:ext cx="2385207" cy="163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7A58108-2801-DE47-AD84-4AF6D2F8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26" y="4657214"/>
            <a:ext cx="2438224" cy="147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2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Factors Limiting Speedup and Scaleup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Sequential computation: </a:t>
            </a:r>
            <a:r>
              <a:rPr lang="en-US" dirty="0">
                <a:latin typeface="Helvetica" charset="0"/>
              </a:rPr>
              <a:t>Some parts may not be </a:t>
            </a:r>
            <a:r>
              <a:rPr lang="en-US" dirty="0" err="1">
                <a:latin typeface="Helvetica" charset="0"/>
              </a:rPr>
              <a:t>parallalelizable</a:t>
            </a:r>
            <a:endParaRPr lang="en-US" dirty="0">
              <a:latin typeface="Helvetica" charset="0"/>
            </a:endParaRPr>
          </a:p>
          <a:p>
            <a:pPr lvl="1"/>
            <a:r>
              <a:rPr lang="en-US" b="1" dirty="0">
                <a:latin typeface="Helvetica" charset="0"/>
              </a:rPr>
              <a:t>Amdahl’s Law</a:t>
            </a:r>
            <a:r>
              <a:rPr lang="en-US" dirty="0">
                <a:latin typeface="Helvetica" charset="0"/>
              </a:rPr>
              <a:t>: If “p” is the fraction of the task that can be parallelized, then the best speedup you can get is:</a:t>
            </a:r>
          </a:p>
          <a:p>
            <a:pPr lvl="1"/>
            <a:r>
              <a:rPr lang="en-US" dirty="0">
                <a:latin typeface="Helvetica" charset="0"/>
              </a:rPr>
              <a:t>If ”p” is 0.9, the best speedup is 10  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Startup costs</a:t>
            </a:r>
            <a:r>
              <a:rPr lang="en-US" dirty="0">
                <a:latin typeface="Helvetica" charset="0"/>
              </a:rPr>
              <a:t>: Cost of starting up multiple processes may dominate computation time, if the degree of parallelism is high.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Interference</a:t>
            </a:r>
            <a:r>
              <a:rPr lang="en-US" dirty="0">
                <a:latin typeface="Helvetica" charset="0"/>
              </a:rPr>
              <a:t>:  Processes accessing shared resources (e.g., system bus, disks, or locks) compete with each other, thus spending time waiting on other processes, rather than performing useful work.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Skew</a:t>
            </a:r>
            <a:r>
              <a:rPr lang="en-US" dirty="0">
                <a:latin typeface="Helvetica" charset="0"/>
              </a:rPr>
              <a:t>: Increasing the degree of parallelism increases the variance in service times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  Overall execution time determined by </a:t>
            </a:r>
            <a:r>
              <a:rPr lang="en-US" b="1" dirty="0">
                <a:latin typeface="Helvetica" charset="0"/>
              </a:rPr>
              <a:t>slowest</a:t>
            </a:r>
            <a:r>
              <a:rPr lang="en-US" dirty="0">
                <a:latin typeface="Helvetica" charset="0"/>
              </a:rPr>
              <a:t>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46027-7EC2-A049-8C60-5800BB8C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04" y="1755273"/>
            <a:ext cx="1336114" cy="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What about “Distributed” Systems?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Over a wide area network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Typically not done for </a:t>
            </a:r>
            <a:r>
              <a:rPr lang="en-US" sz="1800" i="1" dirty="0">
                <a:latin typeface="Helvetica" charset="0"/>
                <a:ea typeface="ＭＳ Ｐゴシック" charset="0"/>
                <a:cs typeface="ＭＳ Ｐゴシック" charset="0"/>
              </a:rPr>
              <a:t>performance reasons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For that, use a parallel system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Done because of necessity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Imagine a large corporation with offices all over the world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Or users distributed across the globe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Also, for redundancy and for disaster recovery reasons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C0404-DA09-1C4B-8443-7D8160E8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33" y="3438137"/>
            <a:ext cx="5004058" cy="3229363"/>
          </a:xfrm>
          <a:prstGeom prst="rect">
            <a:avLst/>
          </a:prstGeom>
        </p:spPr>
      </p:pic>
      <p:pic>
        <p:nvPicPr>
          <p:cNvPr id="5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D06B52A0-65AC-3D49-B5A8-D2EC54CD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16" y="3608324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66586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Replication;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Sharding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Failures</a:t>
            </a:r>
          </a:p>
        </p:txBody>
      </p:sp>
    </p:spTree>
    <p:extLst>
      <p:ext uri="{BB962C8B-B14F-4D97-AF65-F5344CB8AC3E}">
        <p14:creationId xmlns:p14="http://schemas.microsoft.com/office/powerpoint/2010/main" val="458027902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Parallel or Distributed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395912"/>
          </a:xfrm>
        </p:spPr>
        <p:txBody>
          <a:bodyPr/>
          <a:lstStyle/>
          <a:p>
            <a:r>
              <a:rPr lang="en-US" sz="2000" dirty="0">
                <a:latin typeface="Helvetica" charset="0"/>
                <a:ea typeface="ＭＳ Ｐゴシック" charset="0"/>
              </a:rPr>
              <a:t>Key Questions from Data Management Perspective: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partition (or “shard”) data across a collection of storage devices/machines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“operation”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In different configurations (shared-memory vs shared-disk vs shared-nothing vs NUMA)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Trade-offs and bottlenecks can be vastly different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“update”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Need to ensure consistency 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deal with “failures”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  <a:p>
            <a:endParaRPr lang="en-US" sz="20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55588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Data Partitioning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Partition a relation or a dataset across machines</a:t>
            </a:r>
          </a:p>
          <a:p>
            <a:pPr lvl="1"/>
            <a:r>
              <a:rPr lang="en-US" sz="1400" dirty="0">
                <a:latin typeface="Helvetica" charset="0"/>
              </a:rPr>
              <a:t>Typically through “hashing”</a:t>
            </a:r>
          </a:p>
          <a:p>
            <a:r>
              <a:rPr lang="en-US" sz="1400" dirty="0">
                <a:latin typeface="Helvetica" charset="0"/>
              </a:rPr>
              <a:t>Advantages: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In-memory computation</a:t>
            </a:r>
            <a:r>
              <a:rPr lang="en-US" sz="1400" dirty="0">
                <a:latin typeface="Helvetica" charset="0"/>
                <a:ea typeface="ＭＳ Ｐゴシック" charset="0"/>
              </a:rPr>
              <a:t>: data fits in memory across machines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400" dirty="0">
                <a:latin typeface="Helvetica" charset="0"/>
                <a:ea typeface="ＭＳ Ｐゴシック" charset="0"/>
              </a:rPr>
              <a:t>: simple read/write queries can be distributed across machines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Complex queries: </a:t>
            </a:r>
            <a:r>
              <a:rPr lang="en-US" sz="1400" dirty="0">
                <a:latin typeface="Helvetica" charset="0"/>
                <a:ea typeface="ＭＳ Ｐゴシック" charset="0"/>
              </a:rPr>
              <a:t>require combining data across all partitions, especially “joins” are tricky</a:t>
            </a:r>
          </a:p>
          <a:p>
            <a:endParaRPr lang="en-US" sz="1400" dirty="0">
              <a:latin typeface="Helvetica" charset="0"/>
            </a:endParaRP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5C92B71C-4C21-CD48-9608-5A0F6F98128D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2A6B76FF-2881-3C43-8053-A11F8B930B6A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3FD67D10-D7E5-A742-A1D9-846F44A2A2AC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FB3E1-F70F-384D-AD00-E4F4A733D9B8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7C250-E40F-794B-9796-9C6448DA6CB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B8EEDA-78C3-F240-826A-5BA0406CFF03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B66D16-2ED9-794E-9419-27C3C43A0E6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DF3DB-F1D2-9B45-96D0-9E1899453D49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D8482-8904-4841-BBE9-50A01B9BA53D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8A3C2-467D-354D-9A7D-9D650AF65F3E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Machine 2 must read it and send it to Machine 1</a:t>
            </a:r>
          </a:p>
        </p:txBody>
      </p:sp>
    </p:spTree>
    <p:extLst>
      <p:ext uri="{BB962C8B-B14F-4D97-AF65-F5344CB8AC3E}">
        <p14:creationId xmlns:p14="http://schemas.microsoft.com/office/powerpoint/2010/main" val="609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A data item (file, relation, relation fragment, object, tuple) is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sz="1400" dirty="0">
                <a:latin typeface="Helvetica" charset="0"/>
              </a:rPr>
              <a:t> if it is stored redundantly in two or more sites</a:t>
            </a:r>
            <a:endParaRPr lang="en-US" sz="900" dirty="0">
              <a:latin typeface="Helvetica" charset="0"/>
            </a:endParaRPr>
          </a:p>
          <a:p>
            <a:r>
              <a:rPr lang="en-US" sz="1400" dirty="0">
                <a:latin typeface="Helvetica" charset="0"/>
              </a:rPr>
              <a:t>Advantages: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sz="1400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400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sz="1400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sz="1400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sz="1400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endParaRPr lang="en-US" sz="1400" dirty="0">
              <a:latin typeface="Helvetica" charset="0"/>
            </a:endParaRP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C1C513AE-BAE4-374B-B061-D968062C80E8}"/>
              </a:ext>
            </a:extLst>
          </p:cNvPr>
          <p:cNvSpPr/>
          <p:nvPr/>
        </p:nvSpPr>
        <p:spPr bwMode="auto">
          <a:xfrm>
            <a:off x="2505399" y="5876349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C896C98E-4724-DB46-AF13-9BA431525B22}"/>
              </a:ext>
            </a:extLst>
          </p:cNvPr>
          <p:cNvSpPr/>
          <p:nvPr/>
        </p:nvSpPr>
        <p:spPr bwMode="auto">
          <a:xfrm>
            <a:off x="2505399" y="4915685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2E1F7956-3B53-A44C-A2CF-F86FEDCB94D8}"/>
              </a:ext>
            </a:extLst>
          </p:cNvPr>
          <p:cNvSpPr/>
          <p:nvPr/>
        </p:nvSpPr>
        <p:spPr bwMode="auto">
          <a:xfrm>
            <a:off x="2483629" y="3955021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ACC76-5769-0542-847D-88091459270F}"/>
              </a:ext>
            </a:extLst>
          </p:cNvPr>
          <p:cNvSpPr/>
          <p:nvPr/>
        </p:nvSpPr>
        <p:spPr bwMode="auto">
          <a:xfrm>
            <a:off x="3435003" y="3955021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AB42B-B683-0A49-A4F1-7A00FE704640}"/>
              </a:ext>
            </a:extLst>
          </p:cNvPr>
          <p:cNvSpPr/>
          <p:nvPr/>
        </p:nvSpPr>
        <p:spPr bwMode="auto">
          <a:xfrm>
            <a:off x="3440446" y="4869678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3CA9B-726B-6544-B8F6-9D38F4AC7BBB}"/>
              </a:ext>
            </a:extLst>
          </p:cNvPr>
          <p:cNvSpPr/>
          <p:nvPr/>
        </p:nvSpPr>
        <p:spPr bwMode="auto">
          <a:xfrm>
            <a:off x="3451332" y="5865463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08E4D-AFBF-F040-9AA5-0962AB009022}"/>
              </a:ext>
            </a:extLst>
          </p:cNvPr>
          <p:cNvSpPr/>
          <p:nvPr/>
        </p:nvSpPr>
        <p:spPr>
          <a:xfrm>
            <a:off x="5462995" y="4155127"/>
            <a:ext cx="27484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queries can go to any machine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Write queries must go to “all” machines (if we want consistency)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what if Application 1 writes to Machine 1, and Application 2 sends its write to Machine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-- May result in an inconsistent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10313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Sharding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+ Replication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Many data management systems today combine both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Partition a dataset/file/relation into smaller pieces and distributed it across 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Replicate each of the pieces multiple times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This may be done: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data center with very fast networks, or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wide-area setting with slower networks and higher latencies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So need to worry about: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Efficient execution of complex queries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for updates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Recovery from failures</a:t>
            </a:r>
          </a:p>
        </p:txBody>
      </p:sp>
    </p:spTree>
    <p:extLst>
      <p:ext uri="{BB962C8B-B14F-4D97-AF65-F5344CB8AC3E}">
        <p14:creationId xmlns:p14="http://schemas.microsoft.com/office/powerpoint/2010/main" val="2810875772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Failures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Need to consider:	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Disk failures: one of the disks (hard drives or SSDs) fails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Not uncommon with 10’s of thousands of disks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Network failures: machines may not be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Machine failure: a machine crashes during the execution of a query or a transaction</a:t>
            </a: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Required guarantees: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lose any data if a disk fails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(when making updates) shouldn’t be affected if one of the involved machines fails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Or if machines are not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have to restart a complex analytics task entirely if one of the involved machines fails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42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7650" y="2057400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1: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01EA61-FB58-BD44-9227-A7CF9CE4327F}"/>
              </a:ext>
            </a:extLst>
          </p:cNvPr>
          <p:cNvGrpSpPr/>
          <p:nvPr/>
        </p:nvGrpSpPr>
        <p:grpSpPr>
          <a:xfrm>
            <a:off x="1905000" y="3141395"/>
            <a:ext cx="7162800" cy="3829110"/>
            <a:chOff x="1905000" y="3141395"/>
            <a:chExt cx="7162800" cy="38291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0911ED-A5EB-C447-A553-CA520665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141395"/>
              <a:ext cx="6835140" cy="382911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7147E9-F3CE-EB4B-90CB-70E219D04DE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723383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3BCE7C-2702-4042-8987-DD4CCE767FA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114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72E3D-AC30-B340-957F-82E7A3FA6C5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800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D9FDFA-1C40-B642-BC37-F40248336044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638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F0B21A-896A-CB44-B58C-EB204F625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8674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502757-8301-184C-8BC4-5C0F364B76F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0960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D48B3-7857-C347-87DD-FA20C930A8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324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C04F20-795F-B642-BDD5-95364A22B2E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705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5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(</a:t>
            </a:r>
            <a:r>
              <a:rPr lang="en-US" sz="4400" dirty="0" err="1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Cntd</a:t>
            </a: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78824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EF16C-8C72-7348-A56F-3A07FFB7D72B}"/>
              </a:ext>
            </a:extLst>
          </p:cNvPr>
          <p:cNvSpPr txBox="1"/>
          <p:nvPr/>
        </p:nvSpPr>
        <p:spPr>
          <a:xfrm>
            <a:off x="5783126" y="1235349"/>
            <a:ext cx="223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NoSQL Storage Systems: HDFS, Cassandra, MongoDB, Neo4j, AWS DynamoDB, and many many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E7474-EC0E-4C4E-B8BD-6679062DED2C}"/>
              </a:ext>
            </a:extLst>
          </p:cNvPr>
          <p:cNvSpPr txBox="1"/>
          <p:nvPr/>
        </p:nvSpPr>
        <p:spPr>
          <a:xfrm>
            <a:off x="6220140" y="3876613"/>
            <a:ext cx="223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Big data frameworks: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Hadoop MapReduce, </a:t>
            </a:r>
            <a:r>
              <a:rPr lang="en-US" sz="1200" i="1" dirty="0" err="1">
                <a:solidFill>
                  <a:srgbClr val="FF0000"/>
                </a:solidFill>
              </a:rPr>
              <a:t>Flink</a:t>
            </a:r>
            <a:r>
              <a:rPr lang="en-US" sz="1200" i="1" dirty="0">
                <a:solidFill>
                  <a:srgbClr val="FF0000"/>
                </a:solidFill>
              </a:rPr>
              <a:t>, Spark, and many others</a:t>
            </a:r>
          </a:p>
        </p:txBody>
      </p:sp>
    </p:spTree>
    <p:extLst>
      <p:ext uri="{BB962C8B-B14F-4D97-AF65-F5344CB8AC3E}">
        <p14:creationId xmlns:p14="http://schemas.microsoft.com/office/powerpoint/2010/main" val="294542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Too much variety in the systems out there today</a:t>
            </a:r>
          </a:p>
          <a:p>
            <a:pPr lvl="1"/>
            <a:r>
              <a:rPr lang="en-IN" sz="1800" dirty="0"/>
              <a:t>different types of data models supported</a:t>
            </a:r>
          </a:p>
          <a:p>
            <a:pPr lvl="2"/>
            <a:r>
              <a:rPr lang="en-IN" sz="1400" dirty="0"/>
              <a:t>Files/Objects (HDFS, AWS S3), Document (MongoDB), Graph (Neo4j), Wide-table (Cassandra, DynamoDB), Multi-Model (Azure </a:t>
            </a:r>
            <a:r>
              <a:rPr lang="en-IN" sz="1400" dirty="0" err="1"/>
              <a:t>CosmosDB</a:t>
            </a:r>
            <a:r>
              <a:rPr lang="en-IN" sz="1400" dirty="0"/>
              <a:t>)</a:t>
            </a:r>
          </a:p>
          <a:p>
            <a:pPr lvl="1"/>
            <a:r>
              <a:rPr lang="en-IN" sz="1800" dirty="0"/>
              <a:t>different types of query languages or frameworks or workloads</a:t>
            </a:r>
          </a:p>
          <a:p>
            <a:pPr lvl="2"/>
            <a:r>
              <a:rPr lang="en-IN" sz="1400" dirty="0"/>
              <a:t>SQL (Snowflake, Redshift, …), </a:t>
            </a:r>
            <a:r>
              <a:rPr lang="en-IN" sz="1400" dirty="0" err="1"/>
              <a:t>MongoQL</a:t>
            </a:r>
            <a:r>
              <a:rPr lang="en-IN" sz="1400" dirty="0"/>
              <a:t>, Cassandra QL, </a:t>
            </a:r>
            <a:r>
              <a:rPr lang="en-IN" sz="1400" dirty="0" err="1"/>
              <a:t>DataFrames</a:t>
            </a:r>
            <a:r>
              <a:rPr lang="en-IN" sz="1400" dirty="0"/>
              <a:t> (Spark), MapReduce (Hadoop), TensorFlow for ML, …</a:t>
            </a:r>
          </a:p>
          <a:p>
            <a:pPr lvl="1"/>
            <a:r>
              <a:rPr lang="en-IN" sz="1800" dirty="0"/>
              <a:t>different environmental assumptions</a:t>
            </a:r>
          </a:p>
          <a:p>
            <a:pPr lvl="2"/>
            <a:r>
              <a:rPr lang="en-IN" sz="1400" dirty="0"/>
              <a:t>Distributed vs parallel, disks or in-memory only, single-machine or not, streaming or static, etc. </a:t>
            </a:r>
          </a:p>
          <a:p>
            <a:pPr lvl="1"/>
            <a:r>
              <a:rPr lang="en-IN" sz="1800" dirty="0"/>
              <a:t>different performance focus and/or guarantees</a:t>
            </a:r>
          </a:p>
          <a:p>
            <a:pPr lvl="2"/>
            <a:r>
              <a:rPr lang="en-IN" sz="1400" dirty="0"/>
              <a:t>e.g., consistency guarantees in a distributed setting differ quite a bit</a:t>
            </a:r>
          </a:p>
          <a:p>
            <a:pPr lvl="3"/>
            <a:endParaRPr lang="en-IN" sz="1000" dirty="0"/>
          </a:p>
          <a:p>
            <a:r>
              <a:rPr lang="en-IN" dirty="0"/>
              <a:t>Many of these systems work with each</a:t>
            </a:r>
          </a:p>
          <a:p>
            <a:pPr lvl="1"/>
            <a:r>
              <a:rPr lang="en-IN" sz="1800" dirty="0"/>
              <a:t>e.g., Spark can read data from most of the storage systems</a:t>
            </a:r>
          </a:p>
          <a:p>
            <a:pPr lvl="1"/>
            <a:r>
              <a:rPr lang="en-IN" sz="1800" dirty="0"/>
              <a:t>Interoperability increasing a requirement</a:t>
            </a:r>
          </a:p>
        </p:txBody>
      </p:sp>
    </p:spTree>
    <p:extLst>
      <p:ext uri="{BB962C8B-B14F-4D97-AF65-F5344CB8AC3E}">
        <p14:creationId xmlns:p14="http://schemas.microsoft.com/office/powerpoint/2010/main" val="47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884495"/>
            <a:ext cx="7601209" cy="4698796"/>
          </a:xfrm>
        </p:spPr>
        <p:txBody>
          <a:bodyPr/>
          <a:lstStyle/>
          <a:p>
            <a:r>
              <a:rPr lang="en-IN" sz="1600" dirty="0"/>
              <a:t>Apache Spark</a:t>
            </a:r>
          </a:p>
          <a:p>
            <a:pPr lvl="1"/>
            <a:r>
              <a:rPr lang="en-IN" sz="1400" dirty="0"/>
              <a:t>Current leader in big data (OLAP-style) frameworks</a:t>
            </a:r>
          </a:p>
          <a:p>
            <a:pPr lvl="1"/>
            <a:r>
              <a:rPr lang="en-IN" sz="1400" dirty="0"/>
              <a:t>Supports many query/analysis models, including a light version of SQL</a:t>
            </a:r>
          </a:p>
          <a:p>
            <a:r>
              <a:rPr lang="en-IN" sz="1600" dirty="0"/>
              <a:t>MongoDB</a:t>
            </a:r>
          </a:p>
          <a:p>
            <a:pPr lvl="1"/>
            <a:r>
              <a:rPr lang="en-IN" sz="1400" dirty="0"/>
              <a:t>Perhaps the most popular NoSQL system, uses a ”document” (JSON) data model</a:t>
            </a:r>
          </a:p>
          <a:p>
            <a:pPr lvl="1"/>
            <a:r>
              <a:rPr lang="en-IN" sz="1400" dirty="0"/>
              <a:t>Focus primarily on OLTP</a:t>
            </a:r>
          </a:p>
          <a:p>
            <a:pPr lvl="1"/>
            <a:r>
              <a:rPr lang="en-IN" sz="1400" dirty="0"/>
              <a:t>Doesn’t really support joins (some limited ability today) – have to do that in the app</a:t>
            </a:r>
          </a:p>
          <a:p>
            <a:r>
              <a:rPr lang="en-IN" sz="1600" dirty="0"/>
              <a:t>How to “Parallelize” Operations</a:t>
            </a:r>
          </a:p>
          <a:p>
            <a:pPr lvl="1"/>
            <a:r>
              <a:rPr lang="en-IN" sz="1400" dirty="0"/>
              <a:t>Useful to understand how Spark and other systems actually work</a:t>
            </a:r>
          </a:p>
          <a:p>
            <a:pPr lvl="1"/>
            <a:r>
              <a:rPr lang="en-IN" sz="1400" dirty="0"/>
              <a:t>Often times you have to build these in the application layer</a:t>
            </a:r>
          </a:p>
          <a:p>
            <a:pPr lvl="1"/>
            <a:r>
              <a:rPr lang="en-IN" sz="1400" dirty="0"/>
              <a:t>The original MapReduce framework</a:t>
            </a:r>
          </a:p>
          <a:p>
            <a:pPr lvl="2"/>
            <a:r>
              <a:rPr lang="en-IN" sz="1000" dirty="0"/>
              <a:t>Led to development of much work on large-scale data analysis (OLAP-style)</a:t>
            </a:r>
          </a:p>
          <a:p>
            <a:pPr lvl="2"/>
            <a:r>
              <a:rPr lang="en-IN" sz="1000" dirty="0"/>
              <a:t>Basically a way to execute a group-by at scale on non-relational data</a:t>
            </a:r>
          </a:p>
          <a:p>
            <a:r>
              <a:rPr lang="en-IN" sz="1600" dirty="0"/>
              <a:t>Hadoop Distributed File System (briefly)</a:t>
            </a:r>
          </a:p>
          <a:p>
            <a:pPr lvl="1"/>
            <a:r>
              <a:rPr lang="en-IN" sz="1400" dirty="0"/>
              <a:t>A key infrastructure piece, with no real alternative</a:t>
            </a:r>
          </a:p>
          <a:p>
            <a:pPr lvl="1"/>
            <a:r>
              <a:rPr lang="en-IN" sz="1400" dirty="0"/>
              <a:t>Basic file system interface, with replication and redundancy built in for failures</a:t>
            </a:r>
          </a:p>
          <a:p>
            <a:r>
              <a:rPr lang="en-IN" sz="1600" dirty="0"/>
              <a:t>Quick overview of other NoSQL data models</a:t>
            </a:r>
          </a:p>
        </p:txBody>
      </p:sp>
    </p:spTree>
    <p:extLst>
      <p:ext uri="{BB962C8B-B14F-4D97-AF65-F5344CB8AC3E}">
        <p14:creationId xmlns:p14="http://schemas.microsoft.com/office/powerpoint/2010/main" val="26008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CMSC424: Database Design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Module: </a:t>
            </a:r>
            <a:r>
              <a:rPr lang="en-US" u="sng" dirty="0"/>
              <a:t>NoSQL; Big Data Systems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1119467064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</a:t>
            </a:r>
            <a:r>
              <a:rPr lang="en-US" sz="2400" u="sng" dirty="0">
                <a:latin typeface="Calibri" charset="0"/>
              </a:rPr>
              <a:t>4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 </a:t>
            </a:r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covers this topic, but Spark programming guide is a better resource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Assignments will refer to the programming guide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A Resilient Distributed Dataset (RDD)</a:t>
            </a:r>
          </a:p>
          <a:p>
            <a:pPr lvl="1"/>
            <a:r>
              <a:rPr lang="en-US" sz="2400" dirty="0">
                <a:latin typeface="Calibri" charset="0"/>
              </a:rPr>
              <a:t>Operations on RDDs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Apache Spark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0648424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pic>
        <p:nvPicPr>
          <p:cNvPr id="1026" name="Picture 2" descr="RDDs are the new bytecode of Apache Spark | O. Girardot">
            <a:extLst>
              <a:ext uri="{FF2B5EF4-FFF2-40B4-BE49-F238E27FC236}">
                <a16:creationId xmlns:a16="http://schemas.microsoft.com/office/drawing/2014/main" id="{A42F39FB-303F-D449-845E-246D8BB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30" y="3375460"/>
            <a:ext cx="6142122" cy="3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36384A-7620-074D-A644-271E4457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</a:rPr>
              <a:t>Open-source, distributed cluster computing framework</a:t>
            </a:r>
          </a:p>
          <a:p>
            <a:r>
              <a:rPr lang="en-US" sz="1800" dirty="0">
                <a:solidFill>
                  <a:srgbClr val="002060"/>
                </a:solidFill>
              </a:rPr>
              <a:t>Much better performance than Hadoop MapReduce through in-memory caching and pipelining</a:t>
            </a:r>
          </a:p>
          <a:p>
            <a:r>
              <a:rPr lang="en-US" sz="1800" dirty="0">
                <a:solidFill>
                  <a:srgbClr val="002060"/>
                </a:solidFill>
              </a:rPr>
              <a:t>Originally provided a low-level RDD-centric API, but today, most of the use is through the “</a:t>
            </a:r>
            <a:r>
              <a:rPr lang="en-US" sz="1800" dirty="0" err="1">
                <a:solidFill>
                  <a:srgbClr val="002060"/>
                </a:solidFill>
              </a:rPr>
              <a:t>Dataframes</a:t>
            </a:r>
            <a:r>
              <a:rPr lang="en-US" sz="1800" dirty="0">
                <a:solidFill>
                  <a:srgbClr val="002060"/>
                </a:solidFill>
              </a:rPr>
              <a:t>” (i.e., relations) API</a:t>
            </a:r>
          </a:p>
          <a:p>
            <a:pPr lvl="1"/>
            <a:r>
              <a:rPr lang="en-IN" sz="1600" dirty="0" err="1"/>
              <a:t>Dataframes</a:t>
            </a:r>
            <a:r>
              <a:rPr lang="en-IN" sz="1600" dirty="0"/>
              <a:t> support relational operations like Joins, Aggregates, etc.</a:t>
            </a:r>
          </a:p>
          <a:p>
            <a:pPr lvl="1"/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521536658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Resilient Distributed Dataset (RDD)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6" y="825936"/>
            <a:ext cx="8017714" cy="408404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RDD = </a:t>
            </a:r>
            <a:r>
              <a:rPr lang="en-IN" sz="1800" dirty="0"/>
              <a:t>Collection of records stored across multiple machines in-memory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3365C-2256-9A4A-9BD7-7999E22FAC80}"/>
              </a:ext>
            </a:extLst>
          </p:cNvPr>
          <p:cNvSpPr/>
          <p:nvPr/>
        </p:nvSpPr>
        <p:spPr bwMode="auto">
          <a:xfrm>
            <a:off x="1221205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2272B-286E-704E-973A-63DC4FC0282A}"/>
              </a:ext>
            </a:extLst>
          </p:cNvPr>
          <p:cNvSpPr/>
          <p:nvPr/>
        </p:nvSpPr>
        <p:spPr bwMode="auto">
          <a:xfrm>
            <a:off x="2817394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84947-0120-B54A-AE89-8EF9551C9AE0}"/>
              </a:ext>
            </a:extLst>
          </p:cNvPr>
          <p:cNvSpPr/>
          <p:nvPr/>
        </p:nvSpPr>
        <p:spPr bwMode="auto">
          <a:xfrm>
            <a:off x="4413583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C1C2A-C502-4D49-A4C6-5FF8C4C0BDE1}"/>
              </a:ext>
            </a:extLst>
          </p:cNvPr>
          <p:cNvSpPr/>
          <p:nvPr/>
        </p:nvSpPr>
        <p:spPr bwMode="auto">
          <a:xfrm>
            <a:off x="6009772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05614-10B8-2B41-BF00-2D4E1E983250}"/>
              </a:ext>
            </a:extLst>
          </p:cNvPr>
          <p:cNvSpPr txBox="1"/>
          <p:nvPr/>
        </p:nvSpPr>
        <p:spPr>
          <a:xfrm>
            <a:off x="66536" y="3078933"/>
            <a:ext cx="165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- Always running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6EBC0-ABF6-CC4B-9105-5B764C0B197F}"/>
              </a:ext>
            </a:extLst>
          </p:cNvPr>
          <p:cNvSpPr/>
          <p:nvPr/>
        </p:nvSpPr>
        <p:spPr bwMode="auto">
          <a:xfrm>
            <a:off x="7061652" y="2207509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63F17C-C88B-F24A-A91C-864403674C2F}"/>
              </a:ext>
            </a:extLst>
          </p:cNvPr>
          <p:cNvSpPr/>
          <p:nvPr/>
        </p:nvSpPr>
        <p:spPr>
          <a:xfrm>
            <a:off x="7348316" y="1407290"/>
            <a:ext cx="17956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Come and go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fault-tolerant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6A90-C64E-D247-840C-AC8FDC521D99}"/>
              </a:ext>
            </a:extLst>
          </p:cNvPr>
          <p:cNvSpPr/>
          <p:nvPr/>
        </p:nvSpPr>
        <p:spPr bwMode="auto">
          <a:xfrm>
            <a:off x="7287125" y="5834061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93B27E-65BC-C74D-B447-19C7DCCEC0F9}"/>
              </a:ext>
            </a:extLst>
          </p:cNvPr>
          <p:cNvGrpSpPr/>
          <p:nvPr/>
        </p:nvGrpSpPr>
        <p:grpSpPr>
          <a:xfrm>
            <a:off x="195577" y="3829584"/>
            <a:ext cx="6372657" cy="2202918"/>
            <a:chOff x="195577" y="3829584"/>
            <a:chExt cx="6372657" cy="220291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5E25D8E-020E-0E43-862F-2FBB13153E77}"/>
                </a:ext>
              </a:extLst>
            </p:cNvPr>
            <p:cNvSpPr/>
            <p:nvPr/>
          </p:nvSpPr>
          <p:spPr bwMode="auto">
            <a:xfrm>
              <a:off x="1466851" y="4283242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7E36F7B-BB72-5840-B86E-3753A7591D25}"/>
                </a:ext>
              </a:extLst>
            </p:cNvPr>
            <p:cNvSpPr/>
            <p:nvPr/>
          </p:nvSpPr>
          <p:spPr bwMode="auto">
            <a:xfrm>
              <a:off x="4636165" y="425276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23B01A-7841-6946-9674-5AE5730B588F}"/>
                </a:ext>
              </a:extLst>
            </p:cNvPr>
            <p:cNvSpPr/>
            <p:nvPr/>
          </p:nvSpPr>
          <p:spPr bwMode="auto">
            <a:xfrm>
              <a:off x="6213303" y="4242538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3A7D8-571F-AE45-A8E5-1F834372F021}"/>
                </a:ext>
              </a:extLst>
            </p:cNvPr>
            <p:cNvSpPr txBox="1"/>
            <p:nvPr/>
          </p:nvSpPr>
          <p:spPr>
            <a:xfrm>
              <a:off x="195577" y="5755503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7E8101-D09D-4347-BA18-583942956090}"/>
                </a:ext>
              </a:extLst>
            </p:cNvPr>
            <p:cNvCxnSpPr>
              <a:stCxn id="26" idx="0"/>
            </p:cNvCxnSpPr>
            <p:nvPr/>
          </p:nvCxnSpPr>
          <p:spPr bwMode="auto">
            <a:xfrm flipV="1">
              <a:off x="1325053" y="4622132"/>
              <a:ext cx="141798" cy="11333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0BC2CF-D9D8-8F4C-96A6-BA9B83A6262A}"/>
                </a:ext>
              </a:extLst>
            </p:cNvPr>
            <p:cNvCxnSpPr>
              <a:cxnSpLocks/>
              <a:stCxn id="26" idx="0"/>
              <a:endCxn id="12" idx="1"/>
            </p:cNvCxnSpPr>
            <p:nvPr/>
          </p:nvCxnSpPr>
          <p:spPr bwMode="auto">
            <a:xfrm flipV="1">
              <a:off x="1325053" y="4427222"/>
              <a:ext cx="3311112" cy="13282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F396B3-D714-0E43-A238-8323BF3F8B5C}"/>
                </a:ext>
              </a:extLst>
            </p:cNvPr>
            <p:cNvCxnSpPr>
              <a:cxnSpLocks/>
              <a:stCxn id="26" idx="0"/>
              <a:endCxn id="13" idx="1"/>
            </p:cNvCxnSpPr>
            <p:nvPr/>
          </p:nvCxnSpPr>
          <p:spPr bwMode="auto">
            <a:xfrm flipV="1">
              <a:off x="1325053" y="4416996"/>
              <a:ext cx="4888250" cy="1338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EDE5137-426C-9E42-B836-0A7FBFB16D5F}"/>
                </a:ext>
              </a:extLst>
            </p:cNvPr>
            <p:cNvSpPr/>
            <p:nvPr/>
          </p:nvSpPr>
          <p:spPr bwMode="auto">
            <a:xfrm>
              <a:off x="6213302" y="382958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67D833B-AE45-0D40-B3D4-2137BB6B8594}"/>
                </a:ext>
              </a:extLst>
            </p:cNvPr>
            <p:cNvCxnSpPr>
              <a:cxnSpLocks/>
              <a:stCxn id="26" idx="0"/>
              <a:endCxn id="72" idx="1"/>
            </p:cNvCxnSpPr>
            <p:nvPr/>
          </p:nvCxnSpPr>
          <p:spPr bwMode="auto">
            <a:xfrm flipV="1">
              <a:off x="1325053" y="4004042"/>
              <a:ext cx="4888249" cy="17514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AE03E3-FE5A-A64F-AEB2-E097E99EE559}"/>
              </a:ext>
            </a:extLst>
          </p:cNvPr>
          <p:cNvGrpSpPr/>
          <p:nvPr/>
        </p:nvGrpSpPr>
        <p:grpSpPr>
          <a:xfrm>
            <a:off x="1466851" y="4687003"/>
            <a:ext cx="5101384" cy="1783882"/>
            <a:chOff x="1466851" y="4687003"/>
            <a:chExt cx="5101384" cy="178388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54E5D6-7C09-BB45-9374-46CB7221ACAB}"/>
                </a:ext>
              </a:extLst>
            </p:cNvPr>
            <p:cNvSpPr/>
            <p:nvPr/>
          </p:nvSpPr>
          <p:spPr bwMode="auto">
            <a:xfrm>
              <a:off x="1466851" y="4702342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4EE9B0E-0F7C-464A-85DB-F50CACB3BC17}"/>
                </a:ext>
              </a:extLst>
            </p:cNvPr>
            <p:cNvSpPr/>
            <p:nvPr/>
          </p:nvSpPr>
          <p:spPr bwMode="auto">
            <a:xfrm>
              <a:off x="3049002" y="4697229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AA13D2F-1A47-C94B-8320-5BBB55B0E3EB}"/>
                </a:ext>
              </a:extLst>
            </p:cNvPr>
            <p:cNvSpPr/>
            <p:nvPr/>
          </p:nvSpPr>
          <p:spPr bwMode="auto">
            <a:xfrm>
              <a:off x="4631153" y="4692116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934E495-E7DE-DD42-BC8C-B24F88EC2741}"/>
                </a:ext>
              </a:extLst>
            </p:cNvPr>
            <p:cNvSpPr/>
            <p:nvPr/>
          </p:nvSpPr>
          <p:spPr bwMode="auto">
            <a:xfrm>
              <a:off x="6213304" y="4687003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F5CBBE-43D2-2640-A208-ECE688D73AAF}"/>
                </a:ext>
              </a:extLst>
            </p:cNvPr>
            <p:cNvSpPr txBox="1"/>
            <p:nvPr/>
          </p:nvSpPr>
          <p:spPr>
            <a:xfrm>
              <a:off x="3091689" y="6193886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3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0DEC89-2CAF-924F-A14F-62B0B47BDE27}"/>
                </a:ext>
              </a:extLst>
            </p:cNvPr>
            <p:cNvCxnSpPr>
              <a:cxnSpLocks/>
              <a:stCxn id="27" idx="0"/>
            </p:cNvCxnSpPr>
            <p:nvPr/>
          </p:nvCxnSpPr>
          <p:spPr bwMode="auto">
            <a:xfrm flipH="1" flipV="1">
              <a:off x="1787605" y="5029334"/>
              <a:ext cx="2433560" cy="11645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4B7F588-7E74-9548-9B19-8B9FFE4A2492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 bwMode="auto">
            <a:xfrm flipH="1" flipV="1">
              <a:off x="3226468" y="5046145"/>
              <a:ext cx="994697" cy="1147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850E87-3F07-9547-8A7F-92E0F8F129CE}"/>
                </a:ext>
              </a:extLst>
            </p:cNvPr>
            <p:cNvCxnSpPr>
              <a:cxnSpLocks/>
              <a:stCxn id="27" idx="0"/>
              <a:endCxn id="19" idx="1"/>
            </p:cNvCxnSpPr>
            <p:nvPr/>
          </p:nvCxnSpPr>
          <p:spPr bwMode="auto">
            <a:xfrm flipV="1">
              <a:off x="4221165" y="4861461"/>
              <a:ext cx="1992139" cy="1332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1A8F2B-8891-5849-B5EA-4EEF501BDAD7}"/>
                </a:ext>
              </a:extLst>
            </p:cNvPr>
            <p:cNvCxnSpPr>
              <a:cxnSpLocks/>
              <a:stCxn id="27" idx="0"/>
              <a:endCxn id="18" idx="2"/>
            </p:cNvCxnSpPr>
            <p:nvPr/>
          </p:nvCxnSpPr>
          <p:spPr bwMode="auto">
            <a:xfrm flipV="1">
              <a:off x="4221165" y="5041032"/>
              <a:ext cx="587454" cy="11528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CD400F-E6D5-4C41-B55D-6B9DE0825136}"/>
              </a:ext>
            </a:extLst>
          </p:cNvPr>
          <p:cNvGrpSpPr/>
          <p:nvPr/>
        </p:nvGrpSpPr>
        <p:grpSpPr>
          <a:xfrm>
            <a:off x="1466851" y="2321267"/>
            <a:ext cx="3520405" cy="1857233"/>
            <a:chOff x="1466851" y="2321267"/>
            <a:chExt cx="3520405" cy="185723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3FBFEE6-65F8-2846-8486-458A668035D1}"/>
                </a:ext>
              </a:extLst>
            </p:cNvPr>
            <p:cNvSpPr/>
            <p:nvPr/>
          </p:nvSpPr>
          <p:spPr bwMode="auto">
            <a:xfrm>
              <a:off x="1466851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F38FFB-DCE8-534A-AA9B-1B37DF0A0B0D}"/>
                </a:ext>
              </a:extLst>
            </p:cNvPr>
            <p:cNvSpPr/>
            <p:nvPr/>
          </p:nvSpPr>
          <p:spPr bwMode="auto">
            <a:xfrm>
              <a:off x="3073642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19935D8-D8A9-4140-92AA-529F6653F82D}"/>
                </a:ext>
              </a:extLst>
            </p:cNvPr>
            <p:cNvSpPr/>
            <p:nvPr/>
          </p:nvSpPr>
          <p:spPr bwMode="auto">
            <a:xfrm>
              <a:off x="4632325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4468EB-DDE7-F547-8D05-80AB92F14A26}"/>
                </a:ext>
              </a:extLst>
            </p:cNvPr>
            <p:cNvSpPr txBox="1"/>
            <p:nvPr/>
          </p:nvSpPr>
          <p:spPr>
            <a:xfrm>
              <a:off x="1944166" y="2321267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1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031443-4A8C-B340-91D9-7168FD32DC8D}"/>
                </a:ext>
              </a:extLst>
            </p:cNvPr>
            <p:cNvCxnSpPr>
              <a:cxnSpLocks/>
              <a:endCxn id="8" idx="3"/>
            </p:cNvCxnSpPr>
            <p:nvPr/>
          </p:nvCxnSpPr>
          <p:spPr bwMode="auto">
            <a:xfrm flipH="1">
              <a:off x="1821782" y="2677417"/>
              <a:ext cx="991184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EA68ED-0929-1C4B-9ECD-56290AF571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12964" y="2677417"/>
              <a:ext cx="278725" cy="11993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8659E4-9FAD-E245-B15A-D6B2A5C4A5B8}"/>
                </a:ext>
              </a:extLst>
            </p:cNvPr>
            <p:cNvCxnSpPr>
              <a:cxnSpLocks/>
              <a:endCxn id="10" idx="1"/>
            </p:cNvCxnSpPr>
            <p:nvPr/>
          </p:nvCxnSpPr>
          <p:spPr bwMode="auto">
            <a:xfrm>
              <a:off x="2812964" y="2677417"/>
              <a:ext cx="1819361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070FD3C5-9127-AF48-908E-71A691885246}"/>
              </a:ext>
            </a:extLst>
          </p:cNvPr>
          <p:cNvSpPr/>
          <p:nvPr/>
        </p:nvSpPr>
        <p:spPr bwMode="auto">
          <a:xfrm rot="19485946">
            <a:off x="5850254" y="2811479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CD1175-9F98-514F-BFD4-54FAA5566E83}"/>
              </a:ext>
            </a:extLst>
          </p:cNvPr>
          <p:cNvSpPr/>
          <p:nvPr/>
        </p:nvSpPr>
        <p:spPr>
          <a:xfrm>
            <a:off x="5459920" y="23544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RDD Manipulation Commands</a:t>
            </a: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9DFAF100-4F1C-F341-8349-BF9367B237C4}"/>
              </a:ext>
            </a:extLst>
          </p:cNvPr>
          <p:cNvSpPr/>
          <p:nvPr/>
        </p:nvSpPr>
        <p:spPr bwMode="auto">
          <a:xfrm rot="8521903">
            <a:off x="6148486" y="2978654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5DAAFA-3467-9241-82B8-1D37DD7210CA}"/>
              </a:ext>
            </a:extLst>
          </p:cNvPr>
          <p:cNvSpPr/>
          <p:nvPr/>
        </p:nvSpPr>
        <p:spPr>
          <a:xfrm>
            <a:off x="6715993" y="31206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Results – typically at the end</a:t>
            </a:r>
          </a:p>
        </p:txBody>
      </p:sp>
    </p:spTree>
    <p:extLst>
      <p:ext uri="{BB962C8B-B14F-4D97-AF65-F5344CB8AC3E}">
        <p14:creationId xmlns:p14="http://schemas.microsoft.com/office/powerpoint/2010/main" val="23136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60" grpId="0" animBg="1"/>
      <p:bldP spid="61" grpId="0"/>
      <p:bldP spid="62" grpId="0" animBg="1"/>
      <p:bldP spid="63" grpId="0"/>
    </p:bld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926262"/>
            <a:ext cx="7601209" cy="409180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“Resilient”?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Can survive the failure of a worker node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Spark maintains a “lineage graph” of how each RDD partition was created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If a worker node fails, the partitions are recreated from its inputs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Only a small set of well-defined operations are permitted on the RDDs</a:t>
            </a:r>
          </a:p>
          <a:p>
            <a:pPr lvl="2"/>
            <a:r>
              <a:rPr lang="en-US" sz="1100" dirty="0">
                <a:solidFill>
                  <a:srgbClr val="002060"/>
                </a:solidFill>
              </a:rPr>
              <a:t>But the operations usually take in arbitrary ”map” and “reduce” functions</a:t>
            </a: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Fault tolerance for the “driver” is trickier</a:t>
            </a:r>
            <a:endParaRPr lang="en-US" sz="800" dirty="0">
              <a:solidFill>
                <a:srgbClr val="002060"/>
              </a:solidFill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Drivers have arbitrary logic (cf., the programs you are writing)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In some cases (e.g., Spark Streaming), you can do fault tolerance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But in general, driver failure requires a restart</a:t>
            </a:r>
          </a:p>
        </p:txBody>
      </p:sp>
      <p:pic>
        <p:nvPicPr>
          <p:cNvPr id="2050" name="Picture 2" descr="Spark, Darling of Bigdata - Sub Protocol">
            <a:extLst>
              <a:ext uri="{FF2B5EF4-FFF2-40B4-BE49-F238E27FC236}">
                <a16:creationId xmlns:a16="http://schemas.microsoft.com/office/drawing/2014/main" id="{BA44D9EB-37F3-9E4E-B4EF-A8059220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86" y="3078991"/>
            <a:ext cx="2965784" cy="20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05D71F-65C6-E740-BD29-FE89C396F097}"/>
              </a:ext>
            </a:extLst>
          </p:cNvPr>
          <p:cNvSpPr/>
          <p:nvPr/>
        </p:nvSpPr>
        <p:spPr bwMode="auto">
          <a:xfrm>
            <a:off x="4288373" y="827860"/>
            <a:ext cx="3875054" cy="24065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Spark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29C19-01A0-D04B-B96E-7DC1E2EAE487}"/>
              </a:ext>
            </a:extLst>
          </p:cNvPr>
          <p:cNvSpPr/>
          <p:nvPr/>
        </p:nvSpPr>
        <p:spPr>
          <a:xfrm>
            <a:off x="4421606" y="98555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from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pyspark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import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"local"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"Simple App"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sc.textFile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README.md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.map(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word: (word,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print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counts.take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100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80D58-4119-F34F-94E5-5ED91BAB8465}"/>
              </a:ext>
            </a:extLst>
          </p:cNvPr>
          <p:cNvSpPr/>
          <p:nvPr/>
        </p:nvSpPr>
        <p:spPr bwMode="auto">
          <a:xfrm>
            <a:off x="1173079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E9522-31AD-F54E-80F4-B9ACB268DBAE}"/>
              </a:ext>
            </a:extLst>
          </p:cNvPr>
          <p:cNvSpPr/>
          <p:nvPr/>
        </p:nvSpPr>
        <p:spPr bwMode="auto">
          <a:xfrm>
            <a:off x="2769268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5A74D-DE60-3749-BE42-C2A54680B1B9}"/>
              </a:ext>
            </a:extLst>
          </p:cNvPr>
          <p:cNvSpPr/>
          <p:nvPr/>
        </p:nvSpPr>
        <p:spPr bwMode="auto">
          <a:xfrm>
            <a:off x="4365457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CAC33-31D4-EC42-909B-912C9164506B}"/>
              </a:ext>
            </a:extLst>
          </p:cNvPr>
          <p:cNvSpPr/>
          <p:nvPr/>
        </p:nvSpPr>
        <p:spPr bwMode="auto">
          <a:xfrm>
            <a:off x="5961646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899E03-E4E3-D14B-BCCD-C59371CBCA8B}"/>
              </a:ext>
            </a:extLst>
          </p:cNvPr>
          <p:cNvGrpSpPr/>
          <p:nvPr/>
        </p:nvGrpSpPr>
        <p:grpSpPr>
          <a:xfrm>
            <a:off x="372637" y="1097088"/>
            <a:ext cx="4081053" cy="2331912"/>
            <a:chOff x="372637" y="1097088"/>
            <a:chExt cx="4081053" cy="2331912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E5C76DD-187A-7E49-B269-60B590C40B09}"/>
                </a:ext>
              </a:extLst>
            </p:cNvPr>
            <p:cNvCxnSpPr/>
            <p:nvPr/>
          </p:nvCxnSpPr>
          <p:spPr bwMode="auto">
            <a:xfrm rot="10800000" flipV="1">
              <a:off x="2366211" y="1928870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010321-3674-DB4E-A02E-F58381A3450E}"/>
                </a:ext>
              </a:extLst>
            </p:cNvPr>
            <p:cNvSpPr txBox="1"/>
            <p:nvPr/>
          </p:nvSpPr>
          <p:spPr>
            <a:xfrm>
              <a:off x="372637" y="1097088"/>
              <a:ext cx="32147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Initialize RDD by reading the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and partitioning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If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stored on HDFS, it is already partitioned – just read each partition as a separate RDD partition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FBE9D3-D753-4A41-873C-F4B52671580B}"/>
              </a:ext>
            </a:extLst>
          </p:cNvPr>
          <p:cNvGrpSpPr/>
          <p:nvPr/>
        </p:nvGrpSpPr>
        <p:grpSpPr>
          <a:xfrm>
            <a:off x="1382630" y="4570792"/>
            <a:ext cx="3520405" cy="348916"/>
            <a:chOff x="1382630" y="4570792"/>
            <a:chExt cx="3520405" cy="3489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60709-7E7B-D347-B0DD-53F83B7661FB}"/>
                </a:ext>
              </a:extLst>
            </p:cNvPr>
            <p:cNvSpPr/>
            <p:nvPr/>
          </p:nvSpPr>
          <p:spPr bwMode="auto">
            <a:xfrm>
              <a:off x="1382630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066EAC-CED3-7D42-B914-DBB180DBD96B}"/>
                </a:ext>
              </a:extLst>
            </p:cNvPr>
            <p:cNvSpPr/>
            <p:nvPr/>
          </p:nvSpPr>
          <p:spPr bwMode="auto">
            <a:xfrm>
              <a:off x="2989421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575654A-C635-164B-9E7A-07540A288791}"/>
                </a:ext>
              </a:extLst>
            </p:cNvPr>
            <p:cNvSpPr/>
            <p:nvPr/>
          </p:nvSpPr>
          <p:spPr bwMode="auto">
            <a:xfrm>
              <a:off x="4548104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F7F2F6-CE00-D248-A174-9D5FCF43214A}"/>
              </a:ext>
            </a:extLst>
          </p:cNvPr>
          <p:cNvGrpSpPr/>
          <p:nvPr/>
        </p:nvGrpSpPr>
        <p:grpSpPr>
          <a:xfrm>
            <a:off x="209092" y="2476827"/>
            <a:ext cx="5123020" cy="1500130"/>
            <a:chOff x="209092" y="2476827"/>
            <a:chExt cx="5123020" cy="1500130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3024EDC-B887-3A4C-99C4-3CE5A821E57C}"/>
                </a:ext>
              </a:extLst>
            </p:cNvPr>
            <p:cNvCxnSpPr/>
            <p:nvPr/>
          </p:nvCxnSpPr>
          <p:spPr bwMode="auto">
            <a:xfrm rot="10800000" flipV="1">
              <a:off x="3244633" y="2476827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EE21D2-093E-0E43-86C1-69E81F304629}"/>
                </a:ext>
              </a:extLst>
            </p:cNvPr>
            <p:cNvSpPr txBox="1"/>
            <p:nvPr/>
          </p:nvSpPr>
          <p:spPr>
            <a:xfrm>
              <a:off x="209092" y="2507594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Split each line into words, creating an RDD of words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3CD30D-122F-C14F-86E6-5EFA9E9B838F}"/>
              </a:ext>
            </a:extLst>
          </p:cNvPr>
          <p:cNvGrpSpPr/>
          <p:nvPr/>
        </p:nvGrpSpPr>
        <p:grpSpPr>
          <a:xfrm>
            <a:off x="209092" y="2642808"/>
            <a:ext cx="5123020" cy="1500130"/>
            <a:chOff x="209092" y="2642808"/>
            <a:chExt cx="5123020" cy="1500130"/>
          </a:xfrm>
        </p:grpSpPr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90DA67A3-42C3-B042-BBD2-4B38F80550FD}"/>
                </a:ext>
              </a:extLst>
            </p:cNvPr>
            <p:cNvCxnSpPr/>
            <p:nvPr/>
          </p:nvCxnSpPr>
          <p:spPr bwMode="auto">
            <a:xfrm rot="10800000" flipV="1">
              <a:off x="3244633" y="2642808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3E51EA-13D9-3140-BC1F-319F34A39555}"/>
                </a:ext>
              </a:extLst>
            </p:cNvPr>
            <p:cNvSpPr txBox="1"/>
            <p:nvPr/>
          </p:nvSpPr>
          <p:spPr>
            <a:xfrm>
              <a:off x="209092" y="2904846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For each word, output (word, 1), creating a new RDD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0E9AAD-C77B-DF49-8394-BC2F1E5C65CA}"/>
              </a:ext>
            </a:extLst>
          </p:cNvPr>
          <p:cNvGrpSpPr/>
          <p:nvPr/>
        </p:nvGrpSpPr>
        <p:grpSpPr>
          <a:xfrm>
            <a:off x="195171" y="2782894"/>
            <a:ext cx="5136942" cy="1500130"/>
            <a:chOff x="195171" y="2782894"/>
            <a:chExt cx="5136942" cy="1500130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A36EDBA-AB0A-6F47-AA53-93BAAEA62050}"/>
                </a:ext>
              </a:extLst>
            </p:cNvPr>
            <p:cNvCxnSpPr/>
            <p:nvPr/>
          </p:nvCxnSpPr>
          <p:spPr bwMode="auto">
            <a:xfrm rot="10800000" flipV="1">
              <a:off x="3244634" y="2782894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F3037-8AC1-4F43-9CDB-FF6E2D995033}"/>
                </a:ext>
              </a:extLst>
            </p:cNvPr>
            <p:cNvSpPr txBox="1"/>
            <p:nvPr/>
          </p:nvSpPr>
          <p:spPr>
            <a:xfrm>
              <a:off x="195171" y="3330393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Do a group-by SUM aggregate to count the number of times each word appears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3442C-C526-4B4E-A023-D8883C2CEFBD}"/>
              </a:ext>
            </a:extLst>
          </p:cNvPr>
          <p:cNvGrpSpPr/>
          <p:nvPr/>
        </p:nvGrpSpPr>
        <p:grpSpPr>
          <a:xfrm>
            <a:off x="1382630" y="4919708"/>
            <a:ext cx="3520405" cy="503080"/>
            <a:chOff x="1382630" y="4919708"/>
            <a:chExt cx="3520405" cy="50308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81D5832-2BA7-2D48-A5A2-FDD5640F838A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879429D-3709-2240-A604-1FFFBA0FE034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F34A2D7-BA78-6240-BC04-359722000438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A3CA4D-926C-BF48-9AEA-25232A2BDE9E}"/>
                </a:ext>
              </a:extLst>
            </p:cNvPr>
            <p:cNvCxnSpPr>
              <a:stCxn id="18" idx="2"/>
              <a:endCxn id="29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9534446-8C0C-7142-974B-791DA43E42CC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E67AA5-7AE5-664E-BDC2-42C77C9CA390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C4DA7-7CB8-C941-A579-0347546341CF}"/>
              </a:ext>
            </a:extLst>
          </p:cNvPr>
          <p:cNvGrpSpPr/>
          <p:nvPr/>
        </p:nvGrpSpPr>
        <p:grpSpPr>
          <a:xfrm>
            <a:off x="1372720" y="5435525"/>
            <a:ext cx="3520405" cy="503080"/>
            <a:chOff x="1382630" y="4919708"/>
            <a:chExt cx="3520405" cy="50308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0481310-C450-F443-8997-C2D30B4D81D3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9D5D09D-C297-6443-8A17-D5B8C4020B41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C47D717-880B-3E4D-AAD5-90C4272E32D2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B9B53F-EE74-714E-9149-70B99A54C180}"/>
                </a:ext>
              </a:extLst>
            </p:cNvPr>
            <p:cNvCxnSpPr>
              <a:endCxn id="46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9197B19-C5D4-FE42-B6D5-54C1A8A6DE98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CBFC6AF-0A33-D048-9F1A-5D90E474AF1F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4141AC2-FB5A-4E45-BECF-3227620EF116}"/>
              </a:ext>
            </a:extLst>
          </p:cNvPr>
          <p:cNvGrpSpPr/>
          <p:nvPr/>
        </p:nvGrpSpPr>
        <p:grpSpPr>
          <a:xfrm>
            <a:off x="1406526" y="5938605"/>
            <a:ext cx="5141659" cy="532137"/>
            <a:chOff x="1406526" y="5938605"/>
            <a:chExt cx="5141659" cy="532137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6511F49-7936-F349-B9CC-E01414339D39}"/>
                </a:ext>
              </a:extLst>
            </p:cNvPr>
            <p:cNvSpPr/>
            <p:nvPr/>
          </p:nvSpPr>
          <p:spPr bwMode="auto">
            <a:xfrm>
              <a:off x="1406526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4377E91-7152-6548-8DF0-9EE3E56272E2}"/>
                </a:ext>
              </a:extLst>
            </p:cNvPr>
            <p:cNvSpPr/>
            <p:nvPr/>
          </p:nvSpPr>
          <p:spPr bwMode="auto">
            <a:xfrm>
              <a:off x="3013317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C862833-2088-C04E-8E9E-F6A829C3DF0E}"/>
                </a:ext>
              </a:extLst>
            </p:cNvPr>
            <p:cNvSpPr/>
            <p:nvPr/>
          </p:nvSpPr>
          <p:spPr bwMode="auto">
            <a:xfrm>
              <a:off x="4572000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7B6CB1B-C692-ED4D-927A-3BA3B01A21B7}"/>
                </a:ext>
              </a:extLst>
            </p:cNvPr>
            <p:cNvSpPr/>
            <p:nvPr/>
          </p:nvSpPr>
          <p:spPr bwMode="auto">
            <a:xfrm>
              <a:off x="6193254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85A3EE0-0B4F-7042-B7CD-B359BC4F1CC4}"/>
                </a:ext>
              </a:extLst>
            </p:cNvPr>
            <p:cNvCxnSpPr>
              <a:endCxn id="35" idx="0"/>
            </p:cNvCxnSpPr>
            <p:nvPr/>
          </p:nvCxnSpPr>
          <p:spPr bwMode="auto">
            <a:xfrm>
              <a:off x="1560095" y="5938605"/>
              <a:ext cx="23897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FEB9854-F73B-C949-A90B-0D8D28BCF9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50185" y="5938605"/>
              <a:ext cx="1628157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DD45276-158B-0943-8D9A-2CA51D0BAE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0275" y="5938605"/>
              <a:ext cx="318529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3C4E34-A192-6243-827F-9C5A1698E6DA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1530365" y="5938605"/>
              <a:ext cx="4840355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B253A6D-8C3F-2745-8401-B93FFB5B84E0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 flipH="1">
              <a:off x="1572043" y="59386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57F7112-8D5F-F64A-A129-CC2C7C93B4F7}"/>
                </a:ext>
              </a:extLst>
            </p:cNvPr>
            <p:cNvCxnSpPr>
              <a:cxnSpLocks/>
              <a:stCxn id="47" idx="2"/>
              <a:endCxn id="36" idx="0"/>
            </p:cNvCxnSpPr>
            <p:nvPr/>
          </p:nvCxnSpPr>
          <p:spPr bwMode="auto">
            <a:xfrm>
              <a:off x="3156977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54D729F-4115-3146-8DCB-DAC42BE1AAE1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>
              <a:off x="3156977" y="5938605"/>
              <a:ext cx="1558682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70E6D81-74FE-1A46-B2D6-1518190BFC41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3198162" y="5939484"/>
              <a:ext cx="3172558" cy="182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885C82-60F2-1943-A0F3-5DE93BD638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24443" y="60910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B23196F-A680-AD4D-B2D1-A7542E32F1DE}"/>
                </a:ext>
              </a:extLst>
            </p:cNvPr>
            <p:cNvCxnSpPr>
              <a:cxnSpLocks/>
              <a:endCxn id="37" idx="0"/>
            </p:cNvCxnSpPr>
            <p:nvPr/>
          </p:nvCxnSpPr>
          <p:spPr bwMode="auto">
            <a:xfrm>
              <a:off x="4715659" y="5961572"/>
              <a:ext cx="33807" cy="1602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9EEE31-55B1-D341-A78F-9BE11B581644}"/>
                </a:ext>
              </a:extLst>
            </p:cNvPr>
            <p:cNvCxnSpPr>
              <a:cxnSpLocks/>
              <a:stCxn id="48" idx="2"/>
              <a:endCxn id="37" idx="0"/>
            </p:cNvCxnSpPr>
            <p:nvPr/>
          </p:nvCxnSpPr>
          <p:spPr bwMode="auto">
            <a:xfrm>
              <a:off x="4715660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E71826D-6C8E-544E-B964-90F82B66D1A0}"/>
                </a:ext>
              </a:extLst>
            </p:cNvPr>
            <p:cNvCxnSpPr>
              <a:cxnSpLocks/>
              <a:stCxn id="48" idx="2"/>
              <a:endCxn id="38" idx="0"/>
            </p:cNvCxnSpPr>
            <p:nvPr/>
          </p:nvCxnSpPr>
          <p:spPr bwMode="auto">
            <a:xfrm>
              <a:off x="4715660" y="5938605"/>
              <a:ext cx="1655060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496B8DB-1B43-454E-A5F5-3CC90004E2A3}"/>
              </a:ext>
            </a:extLst>
          </p:cNvPr>
          <p:cNvGrpSpPr/>
          <p:nvPr/>
        </p:nvGrpSpPr>
        <p:grpSpPr>
          <a:xfrm>
            <a:off x="4982442" y="3199608"/>
            <a:ext cx="3126842" cy="1151196"/>
            <a:chOff x="4982442" y="3199608"/>
            <a:chExt cx="3126842" cy="1151196"/>
          </a:xfrm>
        </p:grpSpPr>
        <p:sp>
          <p:nvSpPr>
            <p:cNvPr id="96" name="Up-Down Arrow 95">
              <a:extLst>
                <a:ext uri="{FF2B5EF4-FFF2-40B4-BE49-F238E27FC236}">
                  <a16:creationId xmlns:a16="http://schemas.microsoft.com/office/drawing/2014/main" id="{69A3FA83-E6A5-AC4C-A8A2-A24407E1E6C4}"/>
                </a:ext>
              </a:extLst>
            </p:cNvPr>
            <p:cNvSpPr/>
            <p:nvPr/>
          </p:nvSpPr>
          <p:spPr bwMode="auto">
            <a:xfrm rot="1598503">
              <a:off x="4982442" y="3199608"/>
              <a:ext cx="258679" cy="1151196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168C7E-1B02-B049-A2CA-ACF36406B5F7}"/>
                </a:ext>
              </a:extLst>
            </p:cNvPr>
            <p:cNvSpPr/>
            <p:nvPr/>
          </p:nvSpPr>
          <p:spPr>
            <a:xfrm>
              <a:off x="5257800" y="3521401"/>
              <a:ext cx="28514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Retrieve 100 of the values in the final RDD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4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0030" y="1870678"/>
            <a:ext cx="815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2: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count(*)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Doesn’t work – double counts “Katz” who teaches twice in Spring 2010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C4B42-08A3-9242-9B97-B3A7E83D4931}"/>
              </a:ext>
            </a:extLst>
          </p:cNvPr>
          <p:cNvSpPr/>
          <p:nvPr/>
        </p:nvSpPr>
        <p:spPr>
          <a:xfrm>
            <a:off x="240030" y="42672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Final: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count(distinct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6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Operations often take in a ”function” as input</a:t>
            </a:r>
          </a:p>
          <a:p>
            <a:r>
              <a:rPr lang="en-IN" dirty="0"/>
              <a:t>Using the inline “lambda” functionality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Or a more explicit function declaration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Similarly ”reduce” functions essentially tell Spark how to do pairwise aggregation</a:t>
            </a:r>
          </a:p>
          <a:p>
            <a:endParaRPr lang="en-IN" dirty="0"/>
          </a:p>
          <a:p>
            <a:pPr lvl="1"/>
            <a:r>
              <a:rPr lang="en-IN" sz="1600" dirty="0"/>
              <a:t>Spark will apply this to the dataset pair of values at a time</a:t>
            </a:r>
          </a:p>
          <a:p>
            <a:pPr lvl="1"/>
            <a:r>
              <a:rPr lang="en-IN" sz="1600" dirty="0"/>
              <a:t>Difficult to do something like “median”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F35E3-1D8F-1C46-A14B-273E44A53487}"/>
              </a:ext>
            </a:extLst>
          </p:cNvPr>
          <p:cNvSpPr/>
          <p:nvPr/>
        </p:nvSpPr>
        <p:spPr>
          <a:xfrm>
            <a:off x="1943099" y="194630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AD162-BFAC-354F-A84E-5494FA55BD31}"/>
              </a:ext>
            </a:extLst>
          </p:cNvPr>
          <p:cNvSpPr/>
          <p:nvPr/>
        </p:nvSpPr>
        <p:spPr>
          <a:xfrm>
            <a:off x="1943099" y="3250350"/>
            <a:ext cx="27879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split(line):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return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 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4B77E-B280-FA43-A7DF-EB86811331FE}"/>
              </a:ext>
            </a:extLst>
          </p:cNvPr>
          <p:cNvSpPr/>
          <p:nvPr/>
        </p:nvSpPr>
        <p:spPr>
          <a:xfrm>
            <a:off x="1943099" y="5154559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93421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845299" y="1484734"/>
            <a:ext cx="312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[x1, x2, …., </a:t>
            </a:r>
            <a:r>
              <a:rPr lang="en-US" dirty="0" err="1"/>
              <a:t>x_n</a:t>
            </a:r>
            <a:r>
              <a:rPr lang="en-US" dirty="0"/>
              <a:t>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 rot="2735308">
            <a:off x="1005846" y="195085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47645" y="319284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map(lambda x: x + 1)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2BD5969-43D3-234F-AC4E-62729BFEB31A}"/>
              </a:ext>
            </a:extLst>
          </p:cNvPr>
          <p:cNvSpPr/>
          <p:nvPr/>
        </p:nvSpPr>
        <p:spPr bwMode="auto">
          <a:xfrm rot="19794663">
            <a:off x="3088424" y="1934413"/>
            <a:ext cx="206589" cy="102633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83773-6A6E-5346-A603-4E8B2592C2C5}"/>
              </a:ext>
            </a:extLst>
          </p:cNvPr>
          <p:cNvSpPr txBox="1"/>
          <p:nvPr/>
        </p:nvSpPr>
        <p:spPr>
          <a:xfrm>
            <a:off x="2900626" y="3178025"/>
            <a:ext cx="161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fn</a:t>
            </a:r>
            <a:r>
              <a:rPr lang="en-US" dirty="0"/>
              <a:t>(x):</a:t>
            </a:r>
          </a:p>
          <a:p>
            <a:r>
              <a:rPr lang="en-US" dirty="0"/>
              <a:t>      return x+1</a:t>
            </a:r>
          </a:p>
          <a:p>
            <a:r>
              <a:rPr lang="en-US" dirty="0"/>
              <a:t>map(</a:t>
            </a:r>
            <a:r>
              <a:rPr lang="en-US" dirty="0" err="1"/>
              <a:t>fn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 rot="19535544">
            <a:off x="1039010" y="3853898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871D19A-688E-8B40-A53E-BF6F175E1CB7}"/>
              </a:ext>
            </a:extLst>
          </p:cNvPr>
          <p:cNvSpPr/>
          <p:nvPr/>
        </p:nvSpPr>
        <p:spPr bwMode="auto">
          <a:xfrm rot="2634223">
            <a:off x="2846949" y="400868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-16745" y="53213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[x1+1, x2+1, …., x_n+1]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96C98C-23A3-FD46-BA3A-102959FAB8D9}"/>
              </a:ext>
            </a:extLst>
          </p:cNvPr>
          <p:cNvSpPr txBox="1"/>
          <p:nvPr/>
        </p:nvSpPr>
        <p:spPr>
          <a:xfrm>
            <a:off x="6480629" y="930736"/>
            <a:ext cx="248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x1, x2, … can be anything, including documents, images, text files, tuples, </a:t>
            </a:r>
            <a:r>
              <a:rPr lang="en-US" sz="1400" dirty="0" err="1"/>
              <a:t>dicts</a:t>
            </a:r>
            <a:r>
              <a:rPr lang="en-US" sz="1400" dirty="0"/>
              <a:t>, etc.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56C052-C4F6-B948-85B4-AFDEF0C29266}"/>
              </a:ext>
            </a:extLst>
          </p:cNvPr>
          <p:cNvGrpSpPr/>
          <p:nvPr/>
        </p:nvGrpSpPr>
        <p:grpSpPr>
          <a:xfrm>
            <a:off x="4845837" y="2175595"/>
            <a:ext cx="4224234" cy="4219365"/>
            <a:chOff x="4845837" y="2175595"/>
            <a:chExt cx="4224234" cy="42193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DA0750-702E-0341-BE63-3E03DCF4A56F}"/>
                </a:ext>
              </a:extLst>
            </p:cNvPr>
            <p:cNvSpPr txBox="1"/>
            <p:nvPr/>
          </p:nvSpPr>
          <p:spPr>
            <a:xfrm>
              <a:off x="5452835" y="2175595"/>
              <a:ext cx="3057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[x1, x2, …, </a:t>
              </a:r>
              <a:r>
                <a:rPr lang="en-US" dirty="0" err="1"/>
                <a:t>x_n</a:t>
              </a:r>
              <a:r>
                <a:rPr lang="en-US" dirty="0"/>
                <a:t>]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AD947557-8072-0445-9D9C-8655FE1DEFC8}"/>
                </a:ext>
              </a:extLst>
            </p:cNvPr>
            <p:cNvSpPr/>
            <p:nvPr/>
          </p:nvSpPr>
          <p:spPr bwMode="auto">
            <a:xfrm>
              <a:off x="7106517" y="2665787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AE24A-9361-A44E-89E5-238D4DABB3F1}"/>
                </a:ext>
              </a:extLst>
            </p:cNvPr>
            <p:cNvSpPr txBox="1"/>
            <p:nvPr/>
          </p:nvSpPr>
          <p:spPr>
            <a:xfrm>
              <a:off x="6566045" y="392611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map(</a:t>
              </a:r>
              <a:r>
                <a:rPr lang="en-US" dirty="0" err="1"/>
                <a:t>fn</a:t>
              </a:r>
              <a:r>
                <a:rPr lang="en-US" dirty="0"/>
                <a:t>)</a:t>
              </a: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9F296F64-B203-3846-8C9D-DAB8DFB7C3D4}"/>
                </a:ext>
              </a:extLst>
            </p:cNvPr>
            <p:cNvSpPr/>
            <p:nvPr/>
          </p:nvSpPr>
          <p:spPr bwMode="auto">
            <a:xfrm>
              <a:off x="7028461" y="4572694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0D2A6-D440-134F-84D4-336EAD9D8944}"/>
                </a:ext>
              </a:extLst>
            </p:cNvPr>
            <p:cNvSpPr txBox="1"/>
            <p:nvPr/>
          </p:nvSpPr>
          <p:spPr>
            <a:xfrm>
              <a:off x="4845837" y="6025628"/>
              <a:ext cx="4224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</a:t>
              </a:r>
              <a:r>
                <a:rPr lang="en-US" dirty="0" err="1"/>
                <a:t>fn</a:t>
              </a:r>
              <a:r>
                <a:rPr lang="en-US" dirty="0"/>
                <a:t>(x1), </a:t>
              </a:r>
              <a:r>
                <a:rPr lang="en-US" dirty="0" err="1"/>
                <a:t>fn</a:t>
              </a:r>
              <a:r>
                <a:rPr lang="en-US" dirty="0"/>
                <a:t>(x2), …, </a:t>
              </a:r>
              <a:r>
                <a:rPr lang="en-US" dirty="0" err="1"/>
                <a:t>fn</a:t>
              </a:r>
              <a:r>
                <a:rPr lang="en-US" dirty="0"/>
                <a:t>(</a:t>
              </a:r>
              <a:r>
                <a:rPr lang="en-US" dirty="0" err="1"/>
                <a:t>x_n</a:t>
              </a:r>
              <a:r>
                <a:rPr lang="en-US" dirty="0"/>
                <a:t>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8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</p:bld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flatMap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714322" y="1442623"/>
            <a:ext cx="372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….]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2701431" y="193281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1016000" y="319314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flatMap</a:t>
            </a:r>
            <a:r>
              <a:rPr lang="en-US" dirty="0"/>
              <a:t>(lambda x: [x[0], x[1]])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2623375" y="3839722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812641" y="529265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[a1, b1, a2, b2, …]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3774D7-AEC4-3B48-9550-F0A7BEC8571E}"/>
              </a:ext>
            </a:extLst>
          </p:cNvPr>
          <p:cNvGrpSpPr/>
          <p:nvPr/>
        </p:nvGrpSpPr>
        <p:grpSpPr>
          <a:xfrm>
            <a:off x="4741650" y="1442623"/>
            <a:ext cx="4134465" cy="4219365"/>
            <a:chOff x="4741650" y="1442623"/>
            <a:chExt cx="4134465" cy="42193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C4194B-9767-BD4B-B708-F0F2BCB81D59}"/>
                </a:ext>
              </a:extLst>
            </p:cNvPr>
            <p:cNvSpPr txBox="1"/>
            <p:nvPr/>
          </p:nvSpPr>
          <p:spPr>
            <a:xfrm>
              <a:off x="4741650" y="1442623"/>
              <a:ext cx="413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[‘the little brown fox…’, …]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F47423C5-B5EC-C74C-BD43-36EC36997306}"/>
                </a:ext>
              </a:extLst>
            </p:cNvPr>
            <p:cNvSpPr/>
            <p:nvPr/>
          </p:nvSpPr>
          <p:spPr bwMode="auto">
            <a:xfrm>
              <a:off x="6933937" y="1932815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B0444B-EF16-D848-9D5D-0B6E5FE8A64C}"/>
                </a:ext>
              </a:extLst>
            </p:cNvPr>
            <p:cNvSpPr txBox="1"/>
            <p:nvPr/>
          </p:nvSpPr>
          <p:spPr>
            <a:xfrm>
              <a:off x="5248506" y="3193143"/>
              <a:ext cx="2903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flatMap</a:t>
              </a:r>
              <a:r>
                <a:rPr lang="en-US" dirty="0"/>
                <a:t>(lambda x: </a:t>
              </a:r>
              <a:r>
                <a:rPr lang="en-US" dirty="0" err="1"/>
                <a:t>x.split</a:t>
              </a:r>
              <a:r>
                <a:rPr lang="en-US" dirty="0"/>
                <a:t>())</a:t>
              </a: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F0327AFD-080D-4744-B4C3-095E5D10310A}"/>
                </a:ext>
              </a:extLst>
            </p:cNvPr>
            <p:cNvSpPr/>
            <p:nvPr/>
          </p:nvSpPr>
          <p:spPr bwMode="auto">
            <a:xfrm>
              <a:off x="6855881" y="3839722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692E71-9626-1B4E-8DFB-573320F25598}"/>
                </a:ext>
              </a:extLst>
            </p:cNvPr>
            <p:cNvSpPr txBox="1"/>
            <p:nvPr/>
          </p:nvSpPr>
          <p:spPr>
            <a:xfrm>
              <a:off x="4788675" y="5292656"/>
              <a:ext cx="3993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[‘the’, ‘little’, ‘brown’, …]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6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groupByKey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groupByKey</a:t>
            </a:r>
            <a:r>
              <a:rPr lang="en-US" dirty="0"/>
              <a:t>()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882189" y="5400830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[b1, b3, b4, …]), (a2, [b3, b5,…]), 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1077" y="2167292"/>
            <a:ext cx="454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InputRDD</a:t>
            </a:r>
            <a:r>
              <a:rPr lang="en-US" sz="1600" dirty="0"/>
              <a:t> must be a collection of 2-tuples</a:t>
            </a:r>
          </a:p>
          <a:p>
            <a:pPr algn="ctr"/>
            <a:r>
              <a:rPr lang="en-US" sz="1600" dirty="0"/>
              <a:t>Usually called (Key, Value) pairs</a:t>
            </a:r>
          </a:p>
          <a:p>
            <a:pPr algn="ctr"/>
            <a:r>
              <a:rPr lang="en-US" sz="1600" dirty="0"/>
              <a:t>Value can be anything (e.g., </a:t>
            </a:r>
            <a:r>
              <a:rPr lang="en-US" sz="1600" dirty="0" err="1"/>
              <a:t>dicts</a:t>
            </a:r>
            <a:r>
              <a:rPr lang="en-US" sz="1600" dirty="0"/>
              <a:t>, tuples, bytes)</a:t>
            </a:r>
          </a:p>
        </p:txBody>
      </p:sp>
    </p:spTree>
    <p:extLst>
      <p:ext uri="{BB962C8B-B14F-4D97-AF65-F5344CB8AC3E}">
        <p14:creationId xmlns:p14="http://schemas.microsoft.com/office/powerpoint/2010/main" val="117383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reduceByKey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reduceByKey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081574" y="540083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(b1, b3), b4)…), </a:t>
            </a:r>
          </a:p>
          <a:p>
            <a:pPr algn="ctr"/>
            <a:r>
              <a:rPr lang="en-US" dirty="0"/>
              <a:t>                      (a2,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(b2, b5), …)…),]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21912" y="2176023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 must be a collection of 2-tuples</a:t>
            </a:r>
          </a:p>
          <a:p>
            <a:pPr algn="ctr"/>
            <a:r>
              <a:rPr lang="en-US" dirty="0"/>
              <a:t>Usually called (Key, Value) pairs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8DCE6-0C4E-AC40-92D9-7E93873D440E}"/>
              </a:ext>
            </a:extLst>
          </p:cNvPr>
          <p:cNvSpPr txBox="1"/>
          <p:nvPr/>
        </p:nvSpPr>
        <p:spPr>
          <a:xfrm>
            <a:off x="6674036" y="2808188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(V1, V2):</a:t>
            </a:r>
          </a:p>
          <a:p>
            <a:r>
              <a:rPr lang="en-US" dirty="0">
                <a:solidFill>
                  <a:srgbClr val="FF0000"/>
                </a:solidFill>
              </a:rPr>
              <a:t>     return 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79773-5758-254D-8337-6D160E0FBD5D}"/>
              </a:ext>
            </a:extLst>
          </p:cNvPr>
          <p:cNvSpPr txBox="1"/>
          <p:nvPr/>
        </p:nvSpPr>
        <p:spPr>
          <a:xfrm>
            <a:off x="6674036" y="3491888"/>
            <a:ext cx="232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V1, V2, and V3 be of the same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03BA-6D1D-4E40-B5AD-547B04832571}"/>
              </a:ext>
            </a:extLst>
          </p:cNvPr>
          <p:cNvSpPr txBox="1"/>
          <p:nvPr/>
        </p:nvSpPr>
        <p:spPr>
          <a:xfrm>
            <a:off x="52607" y="647649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dirty="0" err="1"/>
              <a:t>func</a:t>
            </a:r>
            <a:r>
              <a:rPr lang="en-US" dirty="0"/>
              <a:t>” executed in parallel in a pairwise fashion</a:t>
            </a:r>
          </a:p>
        </p:txBody>
      </p:sp>
    </p:spTree>
    <p:extLst>
      <p:ext uri="{BB962C8B-B14F-4D97-AF65-F5344CB8AC3E}">
        <p14:creationId xmlns:p14="http://schemas.microsoft.com/office/powerpoint/2010/main" val="41920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join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inputRDD1.join(inputRDD2)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761263" y="5400830"/>
            <a:ext cx="3621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  (a1, (b1, c1)), </a:t>
            </a:r>
          </a:p>
          <a:p>
            <a:pPr algn="ctr"/>
            <a:r>
              <a:rPr lang="en-US" dirty="0"/>
              <a:t>                               (a1, (b1, c3)), </a:t>
            </a:r>
          </a:p>
          <a:p>
            <a:pPr algn="ctr"/>
            <a:r>
              <a:rPr lang="en-US" dirty="0"/>
              <a:t>                              (a1, (b1, c4)), </a:t>
            </a:r>
          </a:p>
          <a:p>
            <a:pPr algn="ctr"/>
            <a:r>
              <a:rPr lang="en-US" dirty="0"/>
              <a:t>….]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138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cogroup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inputRDD1.cogroup(inputRDD2)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658397" y="5400830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(a1, ([b1, b3, b4, …], [c1, c3, c4, …]), </a:t>
            </a:r>
          </a:p>
          <a:p>
            <a:pPr algn="ctr"/>
            <a:r>
              <a:rPr lang="en-US" dirty="0"/>
              <a:t>                     (a2, ([b2, b5, …], [c2, c5, …]), …</a:t>
            </a:r>
          </a:p>
          <a:p>
            <a:pPr algn="ctr"/>
            <a:r>
              <a:rPr lang="en-US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31596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RDD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7917F-0C71-AC44-8498-40283516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" y="1274193"/>
            <a:ext cx="4844018" cy="523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B0272-F497-2E45-A26A-4084217F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52" y="1274193"/>
            <a:ext cx="3858382" cy="35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2021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70F47-7FE8-014E-AFD0-A0F6FBB7ED93}"/>
              </a:ext>
            </a:extLst>
          </p:cNvPr>
          <p:cNvSpPr/>
          <p:nvPr/>
        </p:nvSpPr>
        <p:spPr>
          <a:xfrm>
            <a:off x="262857" y="1137918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def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basic_df_example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(spark):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EAEBB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 is an existing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SparkSession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df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spark.read.json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"examples/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src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/main/resources/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people.json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Displays the content of the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to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stdout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df.show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spark, df are from the previous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Print the schema in a tree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df.printSchema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age: long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name: string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only the "name" column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"name"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everybody, but increment the age by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'name'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], 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+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name|(age + 1)|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     null|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       31|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       20|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BB4B4-9E56-3544-B268-846DE7E5ACA9}"/>
              </a:ext>
            </a:extLst>
          </p:cNvPr>
          <p:cNvSpPr/>
          <p:nvPr/>
        </p:nvSpPr>
        <p:spPr>
          <a:xfrm>
            <a:off x="4632325" y="1137918"/>
            <a:ext cx="4572000" cy="5678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people older than 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df.filter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&gt;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21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age|name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30|Andy|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Count people by 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df.groupBy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"age"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).count().show()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age|count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|null|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sqlDF.show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off:run_sql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on:global_temp_view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Register the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as a global temporary 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df.createGlobalTempView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Global temporary view is tied to a system preserved database `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global_temp.people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48583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Spark is a popular and widely used framework for large-scale computing</a:t>
            </a:r>
          </a:p>
          <a:p>
            <a:r>
              <a:rPr lang="en-IN" dirty="0"/>
              <a:t>Simple programming interface </a:t>
            </a:r>
          </a:p>
          <a:p>
            <a:pPr lvl="1"/>
            <a:r>
              <a:rPr lang="en-IN" sz="1800" dirty="0"/>
              <a:t>You don’t need to typically worry about the parallelization</a:t>
            </a:r>
          </a:p>
          <a:p>
            <a:pPr lvl="1"/>
            <a:r>
              <a:rPr lang="en-IN" sz="1800" dirty="0"/>
              <a:t>That’s handled by Spark transparently</a:t>
            </a:r>
          </a:p>
          <a:p>
            <a:pPr lvl="1"/>
            <a:r>
              <a:rPr lang="en-IN" sz="1800" dirty="0"/>
              <a:t>In practice, may need to fiddle with number of partitions etc.</a:t>
            </a:r>
          </a:p>
          <a:p>
            <a:r>
              <a:rPr lang="en-IN" dirty="0"/>
              <a:t>Managed services supported by several vendors including Databricks (started by the authors of Spark), Cloudera, etc.</a:t>
            </a:r>
          </a:p>
          <a:p>
            <a:r>
              <a:rPr lang="en-IN" dirty="0"/>
              <a:t>Many other concepts that we did not discuss</a:t>
            </a:r>
          </a:p>
          <a:p>
            <a:pPr lvl="1"/>
            <a:r>
              <a:rPr lang="en-IN" sz="1600" dirty="0"/>
              <a:t>Shared accumulator and broadcast variables</a:t>
            </a:r>
          </a:p>
          <a:p>
            <a:pPr lvl="1"/>
            <a:r>
              <a:rPr lang="en-IN" sz="1600" dirty="0"/>
              <a:t>Support for Machine Learning, Graph Analytics, Streaming, and other use cases</a:t>
            </a:r>
          </a:p>
          <a:p>
            <a:r>
              <a:rPr lang="en-IN" dirty="0"/>
              <a:t>Alternatives include: Apache Tez, </a:t>
            </a:r>
            <a:r>
              <a:rPr lang="en-IN" dirty="0" err="1"/>
              <a:t>Flink</a:t>
            </a:r>
            <a:r>
              <a:rPr lang="en-IN" dirty="0"/>
              <a:t>, and several others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50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712264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Attributes in the select clause must be aggregates, or must appear in the group by clause. Following wouldn’t work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ID,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3810000"/>
            <a:ext cx="8153400" cy="205081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“having” can be used to select only some of the groups.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ID,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endParaRPr kumimoji="1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having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&gt; 42000;</a:t>
            </a:r>
            <a:endParaRPr kumimoji="1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462220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110101143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45" y="0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6BE8A6-7C94-E240-967F-2AB2544961D8}"/>
              </a:ext>
            </a:extLst>
          </p:cNvPr>
          <p:cNvSpPr txBox="1"/>
          <p:nvPr/>
        </p:nvSpPr>
        <p:spPr>
          <a:xfrm>
            <a:off x="4775200" y="5710535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adapted from CS186 Slides by:</a:t>
            </a:r>
          </a:p>
          <a:p>
            <a:r>
              <a:rPr lang="en-US" dirty="0"/>
              <a:t>Alvin Cheung</a:t>
            </a:r>
          </a:p>
          <a:p>
            <a:r>
              <a:rPr lang="en-US" dirty="0"/>
              <a:t>Aditya Parameswaran</a:t>
            </a:r>
          </a:p>
        </p:txBody>
      </p:sp>
    </p:spTree>
    <p:extLst>
      <p:ext uri="{BB962C8B-B14F-4D97-AF65-F5344CB8AC3E}">
        <p14:creationId xmlns:p14="http://schemas.microsoft.com/office/powerpoint/2010/main" val="602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67" y="1625601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6915"/>
            <a:ext cx="8839200" cy="45066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Internet &amp; social media boom led to a demand for</a:t>
            </a:r>
          </a:p>
          <a:p>
            <a:pPr lvl="1"/>
            <a:r>
              <a:rPr lang="en-US" dirty="0"/>
              <a:t>Rapid data model evolution: "a move fast and break things" mentality to system dev</a:t>
            </a:r>
          </a:p>
          <a:p>
            <a:pPr lvl="2"/>
            <a:r>
              <a:rPr lang="en-US" dirty="0"/>
              <a:t>E.g., adding a new </a:t>
            </a:r>
            <a:r>
              <a:rPr lang="en-US" dirty="0" err="1"/>
              <a:t>attrib</a:t>
            </a:r>
            <a:r>
              <a:rPr lang="en-US" dirty="0"/>
              <a:t> to a Facebook profile</a:t>
            </a:r>
          </a:p>
          <a:p>
            <a:pPr lvl="2"/>
            <a:r>
              <a:rPr lang="en-US" dirty="0"/>
              <a:t>Contrary to DBMS wisdom of declaring schema upfront and changing rarely (costly!)</a:t>
            </a:r>
          </a:p>
          <a:p>
            <a:pPr lvl="1"/>
            <a:r>
              <a:rPr lang="en-US" dirty="0"/>
              <a:t>Rapid txn support, even at the cost of losing some updates or non-atomicity</a:t>
            </a:r>
          </a:p>
          <a:p>
            <a:pPr lvl="2"/>
            <a:r>
              <a:rPr lang="en-US" dirty="0"/>
              <a:t>Contrary to DBMS wisdom of ACID, esp. with distribution/2PC (costly!)</a:t>
            </a:r>
          </a:p>
          <a:p>
            <a:endParaRPr lang="en-US" dirty="0"/>
          </a:p>
          <a:p>
            <a:r>
              <a:rPr lang="en-US" dirty="0"/>
              <a:t>Early version centered around storing and querying json documents quickly</a:t>
            </a:r>
          </a:p>
          <a:p>
            <a:r>
              <a:rPr lang="en-US" dirty="0"/>
              <a:t>Made several tradeoffs for speed</a:t>
            </a:r>
          </a:p>
          <a:p>
            <a:pPr lvl="1"/>
            <a:r>
              <a:rPr lang="en-US" dirty="0"/>
              <a:t>No joins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now support left outer joins</a:t>
            </a:r>
          </a:p>
          <a:p>
            <a:pPr lvl="1"/>
            <a:r>
              <a:rPr lang="en-US" dirty="0"/>
              <a:t>Limited query opt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still limited, but many improvements</a:t>
            </a:r>
          </a:p>
          <a:p>
            <a:pPr lvl="1"/>
            <a:r>
              <a:rPr lang="en-US" dirty="0"/>
              <a:t>No txn support apart from atomic writes to json docs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limited support for multi-doc txns</a:t>
            </a:r>
          </a:p>
          <a:p>
            <a:pPr lvl="1"/>
            <a:r>
              <a:rPr lang="en-US" dirty="0"/>
              <a:t>No checks/schema validation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now support json schema validation (rarely used!) 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86" y="1754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1"/>
            <a:ext cx="8839200" cy="3886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Most egregious: no durability or write ahead logging!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Sure enough, this was fixed later (four years after the first version!)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772" y="272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A4829-BBE6-7C48-A09B-6128A0AB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09029"/>
            <a:ext cx="5791200" cy="3046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91966-F0C5-7E45-8AF0-2AB100B81472}"/>
              </a:ext>
            </a:extLst>
          </p:cNvPr>
          <p:cNvSpPr txBox="1"/>
          <p:nvPr/>
        </p:nvSpPr>
        <p:spPr>
          <a:xfrm>
            <a:off x="4876800" y="964870"/>
            <a:ext cx="419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https://</a:t>
            </a:r>
            <a:r>
              <a:rPr lang="en-US" sz="1100" dirty="0" err="1">
                <a:latin typeface="Helvetica" pitchFamily="2" charset="0"/>
              </a:rPr>
              <a:t>www.mongodb.com</a:t>
            </a:r>
            <a:r>
              <a:rPr lang="en-US" sz="1100" dirty="0">
                <a:latin typeface="Helvetica" pitchFamily="2" charset="0"/>
              </a:rPr>
              <a:t>/blog/post/what-about-durability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4426-D14A-7F49-992F-F0C912168342}"/>
              </a:ext>
            </a:extLst>
          </p:cNvPr>
          <p:cNvSpPr txBox="1"/>
          <p:nvPr/>
        </p:nvSpPr>
        <p:spPr>
          <a:xfrm>
            <a:off x="457200" y="3385529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1: </a:t>
            </a:r>
          </a:p>
          <a:p>
            <a:r>
              <a:rPr lang="en-US" dirty="0">
                <a:latin typeface="Helvetica" pitchFamily="2" charset="0"/>
              </a:rPr>
              <a:t>Durability is overrated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A5D32-FBBE-684F-A332-4665E8682C03}"/>
              </a:ext>
            </a:extLst>
          </p:cNvPr>
          <p:cNvSpPr txBox="1"/>
          <p:nvPr/>
        </p:nvSpPr>
        <p:spPr>
          <a:xfrm>
            <a:off x="457200" y="439268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2: It’s hard to implement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E48CD-C69E-064C-9471-601A17676F56}"/>
              </a:ext>
            </a:extLst>
          </p:cNvPr>
          <p:cNvSpPr txBox="1"/>
          <p:nvPr/>
        </p:nvSpPr>
        <p:spPr>
          <a:xfrm>
            <a:off x="1981200" y="3276600"/>
            <a:ext cx="586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E5219-2FCF-9F42-A031-FACBEEA2F6DC}"/>
              </a:ext>
            </a:extLst>
          </p:cNvPr>
          <p:cNvSpPr txBox="1"/>
          <p:nvPr/>
        </p:nvSpPr>
        <p:spPr>
          <a:xfrm>
            <a:off x="1998133" y="4390565"/>
            <a:ext cx="586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  <p:pic>
        <p:nvPicPr>
          <p:cNvPr id="3074" name="Picture 2" descr="Frustrated Blank Template - Imgflip">
            <a:extLst>
              <a:ext uri="{FF2B5EF4-FFF2-40B4-BE49-F238E27FC236}">
                <a16:creationId xmlns:a16="http://schemas.microsoft.com/office/drawing/2014/main" id="{988C9CA0-9884-404E-8D05-17D53FB67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31" y="3385529"/>
            <a:ext cx="2691538" cy="178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6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</p:bld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focus on two primary design decisions:</a:t>
            </a:r>
          </a:p>
          <a:p>
            <a:r>
              <a:rPr lang="en-US" dirty="0"/>
              <a:t>The data model</a:t>
            </a:r>
          </a:p>
          <a:p>
            <a:r>
              <a:rPr lang="en-US" dirty="0"/>
              <a:t>The query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Will discuss these two to start with, then some of the architectural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9" y="87729"/>
            <a:ext cx="8229600" cy="857250"/>
          </a:xfrm>
        </p:spPr>
        <p:txBody>
          <a:bodyPr/>
          <a:lstStyle/>
          <a:p>
            <a:r>
              <a:rPr lang="en-US" dirty="0"/>
              <a:t>MongoDB Data Model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191000" y="1524000"/>
            <a:ext cx="464878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Where value 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Atomic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atomic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>
                <a:latin typeface="Helvetica" pitchFamily="2" charset="0"/>
              </a:rPr>
              <a:t>{ qty : 1,  status : "D", size : {h : 14, w : 21}, tags : ["a", "b"] },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also mix and match, e.g., array of atomics and documents, or array </a:t>
            </a:r>
            <a:r>
              <a:rPr lang="en-US" sz="1600">
                <a:latin typeface="Helvetica" pitchFamily="2" charset="0"/>
              </a:rPr>
              <a:t>of arrays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[Same as the JSON data model]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Internally stored as BSON = Binary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Client libraries can directly operate on this natively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109500"/>
            <a:ext cx="8229600" cy="857250"/>
          </a:xfrm>
        </p:spPr>
        <p:txBody>
          <a:bodyPr/>
          <a:lstStyle/>
          <a:p>
            <a:r>
              <a:rPr lang="en-US" dirty="0"/>
              <a:t>MongoDB Data Model 2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342814" y="1928393"/>
            <a:ext cx="4191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use JSON schema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Some integrity checks, field typing and ensuring the presence of certain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Rarely used, and we’ll skip for our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Special field in each document: 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also be indexed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If it is not present during ingest, it will be added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be first attribute of each doc.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This field requires special treatment during projections as we will see later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</a:t>
            </a:r>
            <a:r>
              <a:rPr lang="en-US" dirty="0">
                <a:solidFill>
                  <a:srgbClr val="FF0000"/>
                </a:solidFill>
              </a:rPr>
              <a:t>A bit of a misnomer</a:t>
            </a:r>
            <a:r>
              <a:rPr lang="en-US" dirty="0"/>
              <a:t>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9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Dot (.)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91771"/>
            <a:ext cx="8323943" cy="500017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Helvetica" pitchFamily="2" charset="0"/>
              </a:rPr>
              <a:t>"." is used to drill deeper into nested docs/arrays</a:t>
            </a:r>
          </a:p>
          <a:p>
            <a:r>
              <a:rPr lang="en-US" sz="1600" dirty="0">
                <a:latin typeface="Helvetica" pitchFamily="2" charset="0"/>
              </a:rPr>
              <a:t>Recall that a value could be atomic, a nested document, an array of atomics, or an array of nested documents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Examples: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"</a:t>
            </a:r>
            <a:r>
              <a:rPr lang="en-US" sz="1600" dirty="0" err="1">
                <a:latin typeface="Helvetica" pitchFamily="2" charset="0"/>
              </a:rPr>
              <a:t>instock.qty</a:t>
            </a:r>
            <a:r>
              <a:rPr lang="en-US" sz="1600" dirty="0">
                <a:latin typeface="Helvetica" pitchFamily="2" charset="0"/>
              </a:rPr>
              <a:t>" 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 qty field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field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"instock.1"  second element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 </a:t>
            </a:r>
          </a:p>
          <a:p>
            <a:pPr lvl="2"/>
            <a:r>
              <a:rPr lang="en-US" sz="1600" dirty="0">
                <a:latin typeface="Helvetica" pitchFamily="2" charset="0"/>
                <a:sym typeface="Wingdings" pitchFamily="2" charset="2"/>
              </a:rPr>
              <a:t>Element could be an atomic value or a nested document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"instock.1.qty"  qty field within the second document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</a:t>
            </a:r>
          </a:p>
          <a:p>
            <a:endParaRPr lang="en-US" sz="1600" dirty="0">
              <a:latin typeface="Helvetica" pitchFamily="2" charset="0"/>
              <a:sym typeface="Wingdings" pitchFamily="2" charset="2"/>
            </a:endParaRPr>
          </a:p>
          <a:p>
            <a:r>
              <a:rPr lang="en-US" sz="1600" dirty="0">
                <a:latin typeface="Helvetica" pitchFamily="2" charset="0"/>
                <a:sym typeface="Wingdings" pitchFamily="2" charset="2"/>
              </a:rPr>
              <a:t>Note: such dot expressions need to be in quotes</a:t>
            </a:r>
            <a:endParaRPr lang="en-US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70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371600" y="3091434"/>
            <a:ext cx="6857999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Different Types of Joins, and Set Operations</a:t>
            </a:r>
          </a:p>
        </p:txBody>
      </p:sp>
    </p:spTree>
    <p:extLst>
      <p:ext uri="{BB962C8B-B14F-4D97-AF65-F5344CB8AC3E}">
        <p14:creationId xmlns:p14="http://schemas.microsoft.com/office/powerpoint/2010/main" val="3549435581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Dollar ($)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3371"/>
            <a:ext cx="8229600" cy="4321629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Helvetica" pitchFamily="2" charset="0"/>
              </a:rPr>
              <a:t>$ indicates that the string is a special keyword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, $</a:t>
            </a:r>
            <a:r>
              <a:rPr lang="en-US" sz="1600" dirty="0" err="1">
                <a:latin typeface="Helvetica" pitchFamily="2" charset="0"/>
              </a:rPr>
              <a:t>lte</a:t>
            </a:r>
            <a:r>
              <a:rPr lang="en-US" sz="1600" dirty="0">
                <a:latin typeface="Helvetica" pitchFamily="2" charset="0"/>
              </a:rPr>
              <a:t>, $add, $</a:t>
            </a:r>
            <a:r>
              <a:rPr lang="en-US" sz="1600" dirty="0" err="1">
                <a:latin typeface="Helvetica" pitchFamily="2" charset="0"/>
              </a:rPr>
              <a:t>elemMatch</a:t>
            </a:r>
            <a:r>
              <a:rPr lang="en-US" sz="1600" dirty="0">
                <a:latin typeface="Helvetica" pitchFamily="2" charset="0"/>
              </a:rPr>
              <a:t>, …</a:t>
            </a:r>
          </a:p>
          <a:p>
            <a:r>
              <a:rPr lang="en-US" sz="1600" dirty="0">
                <a:latin typeface="Helvetica" pitchFamily="2" charset="0"/>
              </a:rPr>
              <a:t>Used as the "field" part of a "field : value" expression</a:t>
            </a:r>
          </a:p>
          <a:p>
            <a:r>
              <a:rPr lang="en-US" sz="1600" dirty="0">
                <a:latin typeface="Helvetica" pitchFamily="2" charset="0"/>
              </a:rPr>
              <a:t>So if it is a binary operator, it is </a:t>
            </a:r>
            <a:r>
              <a:rPr lang="en-US" sz="1600" i="1" dirty="0">
                <a:latin typeface="Helvetica" pitchFamily="2" charset="0"/>
              </a:rPr>
              <a:t>usually</a:t>
            </a:r>
            <a:r>
              <a:rPr lang="en-US" sz="1600" dirty="0">
                <a:latin typeface="Helvetica" pitchFamily="2" charset="0"/>
              </a:rPr>
              <a:t> done as: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</a:t>
            </a:r>
            <a:r>
              <a:rPr lang="en-US" sz="1600" dirty="0" err="1">
                <a:latin typeface="Helvetica" pitchFamily="2" charset="0"/>
              </a:rPr>
              <a:t>LOperand</a:t>
            </a:r>
            <a:r>
              <a:rPr lang="en-US" sz="1600" dirty="0">
                <a:latin typeface="Helvetica" pitchFamily="2" charset="0"/>
              </a:rPr>
              <a:t> : { $keyword : </a:t>
            </a:r>
            <a:r>
              <a:rPr lang="en-US" sz="1600" dirty="0" err="1">
                <a:latin typeface="Helvetica" pitchFamily="2" charset="0"/>
              </a:rPr>
              <a:t>ROperand</a:t>
            </a:r>
            <a:r>
              <a:rPr lang="en-US" sz="1600" dirty="0">
                <a:latin typeface="Helvetica" pitchFamily="2" charset="0"/>
              </a:rPr>
              <a:t>}}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{qty : {$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 : 30}}</a:t>
            </a:r>
          </a:p>
          <a:p>
            <a:r>
              <a:rPr lang="en-US" sz="1800" dirty="0">
                <a:latin typeface="Helvetica" pitchFamily="2" charset="0"/>
              </a:rPr>
              <a:t>Alternative: arrays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{$keyword : [argument list]}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{$add : [ 1, 2]} </a:t>
            </a:r>
          </a:p>
          <a:p>
            <a:pPr lvl="1"/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Exception: $</a:t>
            </a:r>
            <a:r>
              <a:rPr lang="en-US" sz="1600" dirty="0" err="1">
                <a:latin typeface="Helvetica" pitchFamily="2" charset="0"/>
              </a:rPr>
              <a:t>fieldName</a:t>
            </a:r>
            <a:r>
              <a:rPr lang="en-US" sz="1600" dirty="0">
                <a:latin typeface="Helvetica" pitchFamily="2" charset="0"/>
              </a:rPr>
              <a:t>, used to refer to a previously defined field on the value side</a:t>
            </a:r>
          </a:p>
          <a:p>
            <a:pPr lvl="1"/>
            <a:r>
              <a:rPr lang="en-US" sz="1600" dirty="0">
                <a:latin typeface="Helvetica" pitchFamily="2" charset="0"/>
              </a:rPr>
              <a:t>Purpose: disambiguation</a:t>
            </a:r>
          </a:p>
          <a:p>
            <a:pPr lvl="1"/>
            <a:r>
              <a:rPr lang="en-US" sz="1600" dirty="0">
                <a:latin typeface="Helvetica" pitchFamily="2" charset="0"/>
              </a:rPr>
              <a:t>Only relevant for aggregation pipelines</a:t>
            </a:r>
          </a:p>
          <a:p>
            <a:pPr lvl="1"/>
            <a:r>
              <a:rPr lang="en-US" sz="1600" dirty="0">
                <a:latin typeface="Helvetica" pitchFamily="2" charset="0"/>
              </a:rPr>
              <a:t>Let’s not worry about this for now.</a:t>
            </a:r>
          </a:p>
          <a:p>
            <a:pPr lvl="1"/>
            <a:endParaRPr lang="en-US" sz="1400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09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70"/>
            <a:ext cx="8229600" cy="857250"/>
          </a:xfrm>
        </p:spPr>
        <p:txBody>
          <a:bodyPr/>
          <a:lstStyle/>
          <a:p>
            <a:r>
              <a:rPr lang="en-US" dirty="0"/>
              <a:t>Retrieval Queries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7" y="1186901"/>
            <a:ext cx="8229600" cy="33944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</a:t>
            </a:r>
            <a:r>
              <a:rPr lang="en-US" b="1" dirty="0" err="1"/>
              <a:t>find</a:t>
            </a:r>
            <a:r>
              <a:rPr lang="en-US" dirty="0"/>
              <a:t>(&lt;</a:t>
            </a:r>
            <a:r>
              <a:rPr lang="en-US" i="1" dirty="0"/>
              <a:t>predicate</a:t>
            </a:r>
            <a:r>
              <a:rPr lang="en-US" dirty="0"/>
              <a:t>&gt;, optional &lt;</a:t>
            </a:r>
            <a:r>
              <a:rPr lang="en-US" i="1" dirty="0"/>
              <a:t>projection</a:t>
            </a:r>
            <a:r>
              <a:rPr lang="en-US" dirty="0"/>
              <a:t>&gt;)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returns documents that </a:t>
            </a:r>
            <a:r>
              <a:rPr lang="en-US" dirty="0">
                <a:solidFill>
                  <a:srgbClr val="FF0000"/>
                </a:solidFill>
              </a:rPr>
              <a:t>match 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keep fields as specified in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both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 and 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 expressed as documents</a:t>
            </a:r>
          </a:p>
          <a:p>
            <a:pPr marL="0" indent="0">
              <a:buNone/>
            </a:pPr>
            <a:r>
              <a:rPr lang="en-US" dirty="0"/>
              <a:t>	in fact, most things are documents!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{ } )</a:t>
            </a:r>
          </a:p>
          <a:p>
            <a:pPr marL="0" indent="0">
              <a:buNone/>
            </a:pPr>
            <a:r>
              <a:rPr lang="en-US" dirty="0"/>
              <a:t>	returns all documents 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5FF98-FF34-6E42-A1D8-F3F29E9EF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84667" y="5056716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DB968-626C-4243-93B4-4A378A7CCDE6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8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Retrieval Queries: Basic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069496"/>
            <a:ext cx="8229600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status : "D"}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status 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qty &gt;= 50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notebook, 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status : "D",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both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$or: [ { status : "D" }, { qty : { $</a:t>
            </a:r>
            <a:r>
              <a:rPr lang="en-US" dirty="0" err="1"/>
              <a:t>lt</a:t>
            </a:r>
            <a:r>
              <a:rPr lang="en-US" dirty="0"/>
              <a:t> : 30 } } ] } )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either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paper, planner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76200" y="1015632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B7110-EF7F-FD4E-92BE-2DD87E68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604059"/>
            <a:ext cx="8991600" cy="476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C4E23-AD3E-F642-8556-E5497DD2ACA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1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Nested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5267"/>
            <a:ext cx="8534400" cy="3655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find( { size: { h: 14, w: 21, </a:t>
            </a:r>
            <a:r>
              <a:rPr lang="en-US" dirty="0" err="1"/>
              <a:t>uom</a:t>
            </a:r>
            <a:r>
              <a:rPr lang="en-US" dirty="0"/>
              <a:t>: "cm" } } ) </a:t>
            </a:r>
          </a:p>
          <a:p>
            <a:pPr lvl="1"/>
            <a:r>
              <a:rPr lang="en-US" dirty="0"/>
              <a:t>exact match of nested document, including ordering of fields!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</a:t>
            </a:r>
          </a:p>
          <a:p>
            <a:r>
              <a:rPr lang="en-US" dirty="0"/>
              <a:t>find ( { "</a:t>
            </a:r>
            <a:r>
              <a:rPr lang="en-US" dirty="0" err="1"/>
              <a:t>size.uom</a:t>
            </a:r>
            <a:r>
              <a:rPr lang="en-US" dirty="0"/>
              <a:t>" : "cm", "</a:t>
            </a:r>
            <a:r>
              <a:rPr lang="en-US" dirty="0" err="1"/>
              <a:t>size.h</a:t>
            </a:r>
            <a:r>
              <a:rPr lang="en-US" dirty="0"/>
              <a:t>" : {$</a:t>
            </a:r>
            <a:r>
              <a:rPr lang="en-US" dirty="0" err="1"/>
              <a:t>gt</a:t>
            </a:r>
            <a:r>
              <a:rPr lang="en-US" dirty="0"/>
              <a:t> : 14 } )</a:t>
            </a:r>
          </a:p>
          <a:p>
            <a:pPr lvl="1"/>
            <a:r>
              <a:rPr lang="en-US" dirty="0"/>
              <a:t>querying a nested field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planner</a:t>
            </a:r>
          </a:p>
          <a:p>
            <a:pPr lvl="1"/>
            <a:r>
              <a:rPr lang="en-US" dirty="0"/>
              <a:t>Note: when using . notation for sub-fields, expression must be in quotes</a:t>
            </a:r>
          </a:p>
          <a:p>
            <a:pPr lvl="1"/>
            <a:r>
              <a:rPr lang="en-US" dirty="0"/>
              <a:t>Also note: binary operator handled via a nested document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152400" y="1066800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062B1-7E5C-A94B-9FE1-21E18D96BAA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80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Retrieval Queries: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85" y="1951969"/>
            <a:ext cx="8229600" cy="3886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Slightly different example dataset for Arrays and Arrays of Document Examples</a:t>
            </a:r>
          </a:p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tags: ["red", "blank"] } )</a:t>
            </a:r>
          </a:p>
          <a:p>
            <a:pPr lvl="1"/>
            <a:r>
              <a:rPr lang="en-US" dirty="0"/>
              <a:t>Exact match of array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</a:t>
            </a:r>
          </a:p>
          <a:p>
            <a:r>
              <a:rPr lang="en-US" dirty="0"/>
              <a:t>find( { tags: "red" } )</a:t>
            </a:r>
          </a:p>
          <a:p>
            <a:pPr lvl="1"/>
            <a:r>
              <a:rPr lang="en-US" dirty="0"/>
              <a:t>If one of the elements matches red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notebook, paper, planner</a:t>
            </a:r>
          </a:p>
          <a:p>
            <a:r>
              <a:rPr lang="en-US" dirty="0"/>
              <a:t>find( { tags: "red", tags: "plain" } )</a:t>
            </a:r>
          </a:p>
          <a:p>
            <a:pPr lvl="1"/>
            <a:r>
              <a:rPr lang="en-US" dirty="0"/>
              <a:t>If one matches red, one matches plain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</a:t>
            </a:r>
          </a:p>
          <a:p>
            <a:r>
              <a:rPr lang="en-US" dirty="0"/>
              <a:t>find( { dim: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If one element is &gt;15 and another is &lt;20  j</a:t>
            </a:r>
            <a:r>
              <a:rPr lang="en-US" dirty="0"/>
              <a:t>ournal, notebook, paper, postcard</a:t>
            </a:r>
          </a:p>
          <a:p>
            <a:r>
              <a:rPr lang="en-US" dirty="0"/>
              <a:t>find( { dim: {$</a:t>
            </a:r>
            <a:r>
              <a:rPr lang="en-US" dirty="0" err="1"/>
              <a:t>elemMatch</a:t>
            </a:r>
            <a:r>
              <a:rPr lang="en-US" dirty="0"/>
              <a:t>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} )</a:t>
            </a:r>
          </a:p>
          <a:p>
            <a:pPr lvl="1"/>
            <a:r>
              <a:rPr lang="en-US" dirty="0">
                <a:sym typeface="Wingdings" pitchFamily="2" charset="2"/>
              </a:rPr>
              <a:t>If a single element is &gt;15 and &lt;20  p</a:t>
            </a:r>
            <a:r>
              <a:rPr lang="en-US" dirty="0"/>
              <a:t>ostcard</a:t>
            </a:r>
          </a:p>
          <a:p>
            <a:r>
              <a:rPr lang="en-US" dirty="0"/>
              <a:t>find( { "dim.1": { $</a:t>
            </a:r>
            <a:r>
              <a:rPr lang="en-US" dirty="0" err="1"/>
              <a:t>gt</a:t>
            </a:r>
            <a:r>
              <a:rPr lang="en-US" dirty="0"/>
              <a:t>: 25 } } )</a:t>
            </a:r>
          </a:p>
          <a:p>
            <a:pPr lvl="1"/>
            <a:r>
              <a:rPr lang="en-US" dirty="0"/>
              <a:t>If second item &gt; 25 </a:t>
            </a:r>
            <a:r>
              <a:rPr lang="en-US" dirty="0">
                <a:sym typeface="Wingdings" pitchFamily="2" charset="2"/>
              </a:rPr>
              <a:t> planner</a:t>
            </a:r>
          </a:p>
          <a:p>
            <a:pPr lvl="1"/>
            <a:r>
              <a:rPr lang="en-US" dirty="0">
                <a:sym typeface="Wingdings" pitchFamily="2" charset="2"/>
              </a:rPr>
              <a:t>Notice again that we use quotes to when using . notation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8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88D28D-2C53-9747-B3B6-C15DDE706D2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8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Arrays of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2267857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</a:t>
            </a:r>
            <a:r>
              <a:rPr lang="en-US" dirty="0" err="1"/>
              <a:t>instock</a:t>
            </a:r>
            <a:r>
              <a:rPr lang="en-US" dirty="0"/>
              <a:t>: { loc: "A", qty: 5 } } )</a:t>
            </a:r>
          </a:p>
          <a:p>
            <a:pPr lvl="1"/>
            <a:r>
              <a:rPr lang="en-US" dirty="0">
                <a:sym typeface="Wingdings" pitchFamily="2" charset="2"/>
              </a:rPr>
              <a:t>Exact match of document [like nested doc/atomic array case]  journal</a:t>
            </a:r>
            <a:endParaRPr lang="en-US" dirty="0"/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One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planner, postcard</a:t>
            </a:r>
          </a:p>
          <a:p>
            <a:r>
              <a:rPr lang="en-US" dirty="0"/>
              <a:t>find( { "instock.0.qty":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First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r>
              <a:rPr lang="en-US" dirty="0"/>
              <a:t>find( { "</a:t>
            </a:r>
            <a:r>
              <a:rPr lang="en-US" dirty="0" err="1"/>
              <a:t>instock</a:t>
            </a:r>
            <a:r>
              <a:rPr lang="en-US" dirty="0"/>
              <a:t>": { $</a:t>
            </a:r>
            <a:r>
              <a:rPr lang="en-US" dirty="0" err="1"/>
              <a:t>elemMatch</a:t>
            </a:r>
            <a:r>
              <a:rPr lang="en-US" dirty="0"/>
              <a:t>: { qty: { $</a:t>
            </a:r>
            <a:r>
              <a:rPr lang="en-US" dirty="0" err="1"/>
              <a:t>gt</a:t>
            </a:r>
            <a:r>
              <a:rPr lang="en-US" dirty="0"/>
              <a:t>: 10, $</a:t>
            </a:r>
            <a:r>
              <a:rPr lang="en-US" dirty="0" err="1"/>
              <a:t>lte</a:t>
            </a:r>
            <a:r>
              <a:rPr lang="en-US" dirty="0"/>
              <a:t>: 20 } }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 &gt;10 </a:t>
            </a:r>
            <a:r>
              <a:rPr lang="en-US" dirty="0"/>
              <a:t>paper, journal, postcard</a:t>
            </a:r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</a:t>
            </a:r>
            <a:r>
              <a:rPr lang="en-US" dirty="0"/>
              <a:t>: 10,  $</a:t>
            </a:r>
            <a:r>
              <a:rPr lang="en-US" dirty="0" err="1"/>
              <a:t>lte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qty, another has qty&gt;10  </a:t>
            </a:r>
            <a:r>
              <a:rPr lang="en-US" dirty="0"/>
              <a:t>paper, journal, postcard, planner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A07C6-13D5-2D48-ABF0-3E3515EB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1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FAB06-CFD7-6545-A617-7031AA627085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2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 Template: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4483"/>
            <a:ext cx="50292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r>
              <a:rPr lang="en-US" dirty="0"/>
              <a:t>Use 1s to indicate fields that you want </a:t>
            </a:r>
          </a:p>
          <a:p>
            <a:pPr lvl="1"/>
            <a:r>
              <a:rPr lang="en-US" dirty="0"/>
              <a:t>Exception: _id is always present unless explicitly excluded</a:t>
            </a:r>
          </a:p>
          <a:p>
            <a:r>
              <a:rPr lang="en-US" dirty="0"/>
              <a:t>OR Use 0s to indicate fields you don’t want </a:t>
            </a:r>
          </a:p>
          <a:p>
            <a:r>
              <a:rPr lang="en-US" dirty="0"/>
              <a:t>Mixing 0s and 1s is not allowed for non _id fields</a:t>
            </a:r>
          </a:p>
          <a:p>
            <a:endParaRPr lang="en-US" dirty="0"/>
          </a:p>
          <a:p>
            <a:r>
              <a:rPr lang="en-US" dirty="0"/>
              <a:t>find( { }, {item: 1})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("5fb59ab9f50b800678c0e196"), "item" : "journal"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("5fb59ab9f50b800678c0e197"), "item" : "notebook"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("5fb59ab9f50b800678c0e198"), "item" : "paper"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("5fb59ab9f50b800678c0e199"), "item" : "planner"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("5fb59ab9f50b800678c0e19a"), "item" : "postcard" }</a:t>
            </a:r>
            <a:endParaRPr lang="en-US" dirty="0"/>
          </a:p>
          <a:p>
            <a:r>
              <a:rPr lang="en-US" dirty="0"/>
              <a:t>find( { }, {item: 1, _id : 0})</a:t>
            </a:r>
          </a:p>
          <a:p>
            <a:pPr marL="400050" lvl="1" indent="0">
              <a:buNone/>
            </a:pPr>
            <a:r>
              <a:rPr lang="en-US" sz="1200" dirty="0"/>
              <a:t>{ "item" : "journal" }</a:t>
            </a:r>
          </a:p>
          <a:p>
            <a:pPr marL="400050" lvl="1" indent="0">
              <a:buNone/>
            </a:pPr>
            <a:r>
              <a:rPr lang="en-US" sz="1200" dirty="0"/>
              <a:t>{ "item" : "notebook" }</a:t>
            </a:r>
          </a:p>
          <a:p>
            <a:pPr marL="400050" lvl="1" indent="0">
              <a:buNone/>
            </a:pPr>
            <a:r>
              <a:rPr lang="en-US" sz="1200" dirty="0"/>
              <a:t>{ "item" : "paper" }</a:t>
            </a:r>
          </a:p>
          <a:p>
            <a:pPr marL="400050" lvl="1" indent="0">
              <a:buNone/>
            </a:pPr>
            <a:r>
              <a:rPr lang="en-US" sz="1200" dirty="0"/>
              <a:t>{ "item" : "planner" }</a:t>
            </a:r>
          </a:p>
          <a:p>
            <a:pPr marL="400050" lvl="1" indent="0">
              <a:buNone/>
            </a:pPr>
            <a:r>
              <a:rPr lang="en-US" sz="1200" dirty="0"/>
              <a:t>{ "item" : "postcard" }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B31FD-8D6A-7544-805F-8390E725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970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131808-BAD9-7046-B5A0-721603A10D48}"/>
              </a:ext>
            </a:extLst>
          </p:cNvPr>
          <p:cNvSpPr txBox="1">
            <a:spLocks/>
          </p:cNvSpPr>
          <p:nvPr/>
        </p:nvSpPr>
        <p:spPr>
          <a:xfrm>
            <a:off x="4463143" y="2979057"/>
            <a:ext cx="5029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600" dirty="0"/>
              <a:t>find({},{item : 1, tags: 0, _id : 0})</a:t>
            </a:r>
          </a:p>
          <a:p>
            <a:pPr marL="400050" lvl="1" indent="0">
              <a:buNone/>
            </a:pPr>
            <a:r>
              <a:rPr lang="en-US" sz="900" dirty="0"/>
              <a:t>Error: error: {</a:t>
            </a:r>
          </a:p>
          <a:p>
            <a:pPr marL="400050" lvl="1" indent="0">
              <a:buNone/>
            </a:pPr>
            <a:r>
              <a:rPr lang="en-US" sz="900" dirty="0"/>
              <a:t>"ok" : 0,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errmsg</a:t>
            </a:r>
            <a:r>
              <a:rPr lang="en-US" sz="900" dirty="0"/>
              <a:t>" : "Cannot do exclusion on field tags in inclusion projection",</a:t>
            </a:r>
          </a:p>
          <a:p>
            <a:pPr marL="400050" lvl="1" indent="0">
              <a:buNone/>
            </a:pPr>
            <a:r>
              <a:rPr lang="en-US" sz="900" dirty="0"/>
              <a:t>"code" : 31254,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codeName</a:t>
            </a:r>
            <a:r>
              <a:rPr lang="en-US" sz="900" dirty="0"/>
              <a:t>" : "Location31254" }</a:t>
            </a:r>
          </a:p>
          <a:p>
            <a:r>
              <a:rPr lang="en-US" sz="1600" dirty="0"/>
              <a:t>find({},{item : 1, "</a:t>
            </a:r>
            <a:r>
              <a:rPr lang="en-US" sz="1600" dirty="0" err="1"/>
              <a:t>instock.loc</a:t>
            </a:r>
            <a:r>
              <a:rPr lang="en-US" sz="1600" dirty="0"/>
              <a:t>": 1, _id : 0})</a:t>
            </a:r>
          </a:p>
          <a:p>
            <a:pPr marL="400050" lvl="1" indent="0">
              <a:buNone/>
            </a:pPr>
            <a:r>
              <a:rPr lang="en-US" sz="800" dirty="0"/>
              <a:t>{ "item" : "journal",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"notebook", "</a:t>
            </a:r>
            <a:r>
              <a:rPr lang="en-US" sz="800" dirty="0" err="1"/>
              <a:t>instock</a:t>
            </a:r>
            <a:r>
              <a:rPr lang="en-US" sz="800" dirty="0"/>
              <a:t>" : [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"paper",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"planner",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"postcard", "</a:t>
            </a:r>
            <a:r>
              <a:rPr lang="en-US" sz="800" dirty="0" err="1"/>
              <a:t>instock</a:t>
            </a:r>
            <a:r>
              <a:rPr lang="en-US" sz="800" dirty="0"/>
              <a:t>" : [ { "loc" : "B" }, { "loc" : "C" } ]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743B2-70AD-5444-A724-68CF7014A09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58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151-1143-2E43-95DF-EBB16312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86"/>
            <a:ext cx="8229600" cy="857250"/>
          </a:xfrm>
        </p:spPr>
        <p:txBody>
          <a:bodyPr/>
          <a:lstStyle/>
          <a:p>
            <a:r>
              <a:rPr lang="en-US" dirty="0"/>
              <a:t>Retrieval Queries : Addendum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1293-3279-B347-88B7-4AB1D661F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66" y="2255213"/>
            <a:ext cx="8644467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Two additional operations that are useful for retrieval:</a:t>
            </a:r>
          </a:p>
          <a:p>
            <a:r>
              <a:rPr lang="en-US" dirty="0"/>
              <a:t>Limit (k) like LIMIT in SQL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 ).limit(1) </a:t>
            </a:r>
          </a:p>
          <a:p>
            <a:r>
              <a:rPr lang="en-US" dirty="0"/>
              <a:t>Sort ({ }) like ORDER BY in SQL</a:t>
            </a:r>
          </a:p>
          <a:p>
            <a:pPr lvl="1"/>
            <a:r>
              <a:rPr lang="en-US" dirty="0"/>
              <a:t>List of fields, -1 indicates decreasing 1 indicates ascending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}, {_id : 0, </a:t>
            </a:r>
            <a:r>
              <a:rPr lang="en-US" dirty="0" err="1"/>
              <a:t>instock</a:t>
            </a:r>
            <a:r>
              <a:rPr lang="en-US" dirty="0"/>
              <a:t> : 0} ).sort( { "dim.0": -1, item: 1 } )</a:t>
            </a:r>
          </a:p>
          <a:p>
            <a:pPr marL="857250" lvl="2" indent="0">
              <a:buNone/>
            </a:pPr>
            <a:r>
              <a:rPr lang="en-US" sz="1200" dirty="0"/>
              <a:t>{ "item" : "planner", "tags" : [ "blank", "red" ], "dim" : [ 22.85, 30 ] }</a:t>
            </a:r>
          </a:p>
          <a:p>
            <a:pPr marL="857250" lvl="2" indent="0">
              <a:buNone/>
            </a:pPr>
            <a:r>
              <a:rPr lang="en-US" sz="1200" dirty="0"/>
              <a:t>{ "item" : "journal", "tags" : [ "blank", "red"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"notebook", "tags" : [ "red", "blank"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"paper", "tags" : [ "red", "blank", "plain"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"postcard", "tags" : [ "blue" ], "dim" : [ 10, 15.25 ] }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BDB25-E2C0-F043-A9D1-5C7DB656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70732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A73B-0C3F-9C4C-8A20-F8327F109A1B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7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F6F3-4B20-2748-BE37-38E2867E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Queries: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341A-3595-A147-87E7-BCF51AC6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84086"/>
            <a:ext cx="44958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find() = 	SELECT &lt;projection&gt; </a:t>
            </a:r>
          </a:p>
          <a:p>
            <a:pPr marL="0" indent="0">
              <a:buNone/>
            </a:pPr>
            <a:r>
              <a:rPr lang="en-US" dirty="0"/>
              <a:t>	FROM Collection </a:t>
            </a:r>
          </a:p>
          <a:p>
            <a:pPr marL="0" indent="0">
              <a:buNone/>
            </a:pPr>
            <a:r>
              <a:rPr lang="en-US" dirty="0"/>
              <a:t>	WHERE &lt;predicate&gt;</a:t>
            </a:r>
          </a:p>
          <a:p>
            <a:pPr marL="0" indent="0">
              <a:buNone/>
            </a:pPr>
            <a:r>
              <a:rPr lang="en-US" dirty="0"/>
              <a:t>limit() = 	LIMIT</a:t>
            </a:r>
          </a:p>
          <a:p>
            <a:pPr marL="0" indent="0">
              <a:buNone/>
            </a:pPr>
            <a:r>
              <a:rPr lang="en-US" dirty="0"/>
              <a:t>sort()  = 	ORDER BY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</a:t>
            </a:r>
          </a:p>
          <a:p>
            <a:pPr marL="0" indent="0">
              <a:buNone/>
            </a:pPr>
            <a:r>
              <a:rPr lang="en-US" dirty="0"/>
              <a:t>	{ tags : red }, </a:t>
            </a:r>
          </a:p>
          <a:p>
            <a:pPr marL="0" indent="0">
              <a:buNone/>
            </a:pPr>
            <a:r>
              <a:rPr lang="en-US" dirty="0"/>
              <a:t>	{_id : 0, </a:t>
            </a:r>
            <a:r>
              <a:rPr lang="en-US" dirty="0" err="1"/>
              <a:t>instock</a:t>
            </a:r>
            <a:r>
              <a:rPr lang="en-US" dirty="0"/>
              <a:t> : 0} )</a:t>
            </a:r>
          </a:p>
          <a:p>
            <a:pPr marL="0" indent="0">
              <a:buNone/>
            </a:pPr>
            <a:r>
              <a:rPr lang="en-US" dirty="0"/>
              <a:t>.sort ( { "dim.0": -1, item: 1 } )</a:t>
            </a:r>
          </a:p>
          <a:p>
            <a:pPr marL="0" indent="0">
              <a:buNone/>
            </a:pPr>
            <a:r>
              <a:rPr lang="en-US" dirty="0"/>
              <a:t>.limit (2)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93CDC-101F-E447-ABA2-AA040603E98E}"/>
              </a:ext>
            </a:extLst>
          </p:cNvPr>
          <p:cNvSpPr txBox="1"/>
          <p:nvPr/>
        </p:nvSpPr>
        <p:spPr>
          <a:xfrm>
            <a:off x="4572000" y="343532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WHERE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FA9FC-8976-3B4D-9C4C-B787319A3CA9}"/>
              </a:ext>
            </a:extLst>
          </p:cNvPr>
          <p:cNvSpPr txBox="1"/>
          <p:nvPr/>
        </p:nvSpPr>
        <p:spPr>
          <a:xfrm>
            <a:off x="4572000" y="3758395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9EB86-7B9C-6B4F-BA66-FFA7EE56CC1F}"/>
              </a:ext>
            </a:extLst>
          </p:cNvPr>
          <p:cNvSpPr txBox="1"/>
          <p:nvPr/>
        </p:nvSpPr>
        <p:spPr>
          <a:xfrm>
            <a:off x="4572000" y="408581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ORDER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3ABE3-B995-2A46-A64E-E8F291FF531F}"/>
              </a:ext>
            </a:extLst>
          </p:cNvPr>
          <p:cNvSpPr txBox="1"/>
          <p:nvPr/>
        </p:nvSpPr>
        <p:spPr>
          <a:xfrm>
            <a:off x="4572000" y="441458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B92D3-BD8C-C84D-94D4-BBD328FDCA37}"/>
              </a:ext>
            </a:extLst>
          </p:cNvPr>
          <p:cNvSpPr txBox="1"/>
          <p:nvPr/>
        </p:nvSpPr>
        <p:spPr>
          <a:xfrm>
            <a:off x="4572000" y="312165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FROM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663B1-8A12-B04E-AF79-A0EBA1373C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8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6B2C-747A-384E-A0E6-E3524F81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not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072C-A3E1-CC4A-83E7-BFC1A86B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 of regexes for matching</a:t>
            </a:r>
          </a:p>
          <a:p>
            <a:r>
              <a:rPr lang="en-US" dirty="0"/>
              <a:t>$all : all entries in an array satisfy a condition</a:t>
            </a:r>
          </a:p>
          <a:p>
            <a:r>
              <a:rPr lang="en-US" dirty="0"/>
              <a:t>$in : checking if a value is present in an array of atomic values</a:t>
            </a:r>
          </a:p>
          <a:p>
            <a:r>
              <a:rPr lang="en-US" dirty="0"/>
              <a:t>The presence or absence of fields </a:t>
            </a:r>
          </a:p>
          <a:p>
            <a:pPr lvl="1"/>
            <a:r>
              <a:rPr lang="en-US" dirty="0"/>
              <a:t>Can use special “null” values</a:t>
            </a:r>
          </a:p>
          <a:p>
            <a:pPr lvl="1"/>
            <a:r>
              <a:rPr lang="en-US" dirty="0"/>
              <a:t>{field : null} checks if a field is null or missing</a:t>
            </a:r>
          </a:p>
          <a:p>
            <a:pPr lvl="1"/>
            <a:r>
              <a:rPr lang="en-US" dirty="0"/>
              <a:t>$exists : checking the presence/absence of a field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C961-8661-684B-B1A1-EC4F474D1ED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4532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4.1, 3.5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Outer 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Anti-joins, Semi-joins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Set Operations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2274059872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Aggregation: A bit of a misnomer; a general pipeline of operators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Can capture Retrieval as a special case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7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93" y="1658178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</a:t>
            </a:r>
            <a:r>
              <a:rPr lang="en-US" dirty="0">
                <a:solidFill>
                  <a:srgbClr val="FFC000"/>
                </a:solidFill>
              </a:rPr>
              <a:t>// first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</a:t>
            </a:r>
          </a:p>
          <a:p>
            <a:pPr lvl="1"/>
            <a:r>
              <a:rPr lang="en-US" dirty="0"/>
              <a:t>project </a:t>
            </a:r>
            <a:r>
              <a:rPr lang="en-US" dirty="0">
                <a:solidFill>
                  <a:srgbClr val="FFC000"/>
                </a:solidFill>
              </a:rPr>
              <a:t>// second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 but more expressiveness</a:t>
            </a:r>
          </a:p>
          <a:p>
            <a:pPr lvl="1"/>
            <a:r>
              <a:rPr lang="en-US" dirty="0"/>
              <a:t>sort/limit </a:t>
            </a:r>
            <a:r>
              <a:rPr lang="en-US" dirty="0">
                <a:solidFill>
                  <a:srgbClr val="FFC000"/>
                </a:solidFill>
              </a:rPr>
              <a:t>// same as retrieval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dirty="0"/>
              <a:t>unwind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20E16E-BC97-0140-BD8F-9A32B110DDE2}"/>
              </a:ext>
            </a:extLst>
          </p:cNvPr>
          <p:cNvSpPr/>
          <p:nvPr/>
        </p:nvSpPr>
        <p:spPr>
          <a:xfrm>
            <a:off x="44196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707972-B815-9E41-8B5E-0C23B2F3F57E}"/>
              </a:ext>
            </a:extLst>
          </p:cNvPr>
          <p:cNvSpPr/>
          <p:nvPr/>
        </p:nvSpPr>
        <p:spPr>
          <a:xfrm>
            <a:off x="5334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66BEC-6CF5-C645-A4B3-5C8ABC3E7697}"/>
              </a:ext>
            </a:extLst>
          </p:cNvPr>
          <p:cNvSpPr/>
          <p:nvPr/>
        </p:nvSpPr>
        <p:spPr>
          <a:xfrm>
            <a:off x="62484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45B127-4A43-EF4D-A8F3-90D339FED28E}"/>
              </a:ext>
            </a:extLst>
          </p:cNvPr>
          <p:cNvSpPr/>
          <p:nvPr/>
        </p:nvSpPr>
        <p:spPr>
          <a:xfrm>
            <a:off x="71882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F9D607-DD7A-024F-B847-061D4ED9FE96}"/>
              </a:ext>
            </a:extLst>
          </p:cNvPr>
          <p:cNvSpPr/>
          <p:nvPr/>
        </p:nvSpPr>
        <p:spPr>
          <a:xfrm>
            <a:off x="8128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16EC9C-4C3D-6D40-BD09-D50F89029C4E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48768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FB1D96-3E19-A647-9381-FC6E2D92547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7912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0EDF10-B3FB-EB4D-80F7-37FD548CECF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705600" y="266700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C4E484-740A-DC4E-AFDC-9BFED1C216A6}"/>
              </a:ext>
            </a:extLst>
          </p:cNvPr>
          <p:cNvCxnSpPr>
            <a:endCxn id="9" idx="2"/>
          </p:cNvCxnSpPr>
          <p:nvPr/>
        </p:nvCxnSpPr>
        <p:spPr>
          <a:xfrm>
            <a:off x="7696200" y="26670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DAA7FB-0A4B-8B47-B170-43F43D179169}"/>
              </a:ext>
            </a:extLst>
          </p:cNvPr>
          <p:cNvSpPr txBox="1"/>
          <p:nvPr/>
        </p:nvSpPr>
        <p:spPr>
          <a:xfrm rot="18992282">
            <a:off x="4428677" y="19120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E99B0-00DB-6748-8783-7F137E635149}"/>
              </a:ext>
            </a:extLst>
          </p:cNvPr>
          <p:cNvSpPr txBox="1"/>
          <p:nvPr/>
        </p:nvSpPr>
        <p:spPr>
          <a:xfrm rot="18992282">
            <a:off x="7188199" y="1922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B6568-25FF-FB48-9B66-BA0E9A9E984A}"/>
              </a:ext>
            </a:extLst>
          </p:cNvPr>
          <p:cNvSpPr txBox="1"/>
          <p:nvPr/>
        </p:nvSpPr>
        <p:spPr>
          <a:xfrm rot="18992282">
            <a:off x="6422845" y="19472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6D1B30-7D9F-C343-9B59-346489E75D09}"/>
              </a:ext>
            </a:extLst>
          </p:cNvPr>
          <p:cNvSpPr txBox="1"/>
          <p:nvPr/>
        </p:nvSpPr>
        <p:spPr>
          <a:xfrm rot="18992282">
            <a:off x="5307464" y="19158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lookup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ADF96-357A-5B44-BB97-AECBCFE1F40E}"/>
              </a:ext>
            </a:extLst>
          </p:cNvPr>
          <p:cNvSpPr txBox="1"/>
          <p:nvPr/>
        </p:nvSpPr>
        <p:spPr>
          <a:xfrm rot="18992282">
            <a:off x="8170640" y="18889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project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AC2AA1-C54F-434F-B7B0-C50053353515}"/>
              </a:ext>
            </a:extLst>
          </p:cNvPr>
          <p:cNvSpPr/>
          <p:nvPr/>
        </p:nvSpPr>
        <p:spPr>
          <a:xfrm>
            <a:off x="6099829" y="1683376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73694A-ECC2-F34C-8720-6FF6A2D96F03}"/>
              </a:ext>
            </a:extLst>
          </p:cNvPr>
          <p:cNvCxnSpPr>
            <a:cxnSpLocks/>
            <a:stCxn id="6" idx="7"/>
            <a:endCxn id="25" idx="3"/>
          </p:cNvCxnSpPr>
          <p:nvPr/>
        </p:nvCxnSpPr>
        <p:spPr>
          <a:xfrm flipV="1">
            <a:off x="5724246" y="2073621"/>
            <a:ext cx="442539" cy="4317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1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4" grpId="0"/>
      <p:bldP spid="25" grpId="0" animBg="1"/>
    </p:bld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8697-AA55-8746-8C7A-7F907A1D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Set of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C76B-BAFD-F747-B4BF-CE633AA5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One document per </a:t>
            </a:r>
            <a:r>
              <a:rPr lang="en-US" dirty="0" err="1"/>
              <a:t>zipcode</a:t>
            </a:r>
            <a:r>
              <a:rPr lang="en-US" dirty="0"/>
              <a:t>: 29353 </a:t>
            </a:r>
            <a:r>
              <a:rPr lang="en-US" dirty="0" err="1"/>
              <a:t>zipcodes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4C4BD-74E4-E541-B893-36C2E21C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20479"/>
            <a:ext cx="7661627" cy="234672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3DBEC-6315-D445-B2E4-53C7A38B760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003657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Grouping (with match/sort) 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46" y="1873266"/>
            <a:ext cx="6019800" cy="36131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states with population &gt; 15M, sort by </a:t>
            </a:r>
            <a:r>
              <a:rPr lang="en-US" dirty="0" err="1"/>
              <a:t>decending</a:t>
            </a:r>
            <a:r>
              <a:rPr lang="en-US" dirty="0"/>
              <a:t> order</a:t>
            </a:r>
          </a:p>
          <a:p>
            <a:pPr marL="0" indent="0">
              <a:buNone/>
            </a:pPr>
            <a:r>
              <a:rPr lang="en-US" dirty="0" err="1"/>
              <a:t>db.zips.aggregate</a:t>
            </a:r>
            <a:r>
              <a:rPr lang="en-US" dirty="0"/>
              <a:t>( [    </a:t>
            </a:r>
          </a:p>
          <a:p>
            <a:pPr marL="0" indent="0">
              <a:buNone/>
            </a:pPr>
            <a:r>
              <a:rPr lang="en-US" dirty="0"/>
              <a:t>{ $group: { _id: "$state", </a:t>
            </a:r>
            <a:r>
              <a:rPr lang="en-US" dirty="0" err="1"/>
              <a:t>totalPop</a:t>
            </a:r>
            <a:r>
              <a:rPr lang="en-US" dirty="0"/>
              <a:t>: { $sum: "$pop" } } },    </a:t>
            </a:r>
          </a:p>
          <a:p>
            <a:pPr marL="0" indent="0">
              <a:buNone/>
            </a:pPr>
            <a:r>
              <a:rPr lang="en-US" dirty="0"/>
              <a:t>{ $match: { </a:t>
            </a:r>
            <a:r>
              <a:rPr lang="en-US" dirty="0" err="1"/>
              <a:t>totalPop</a:t>
            </a:r>
            <a:r>
              <a:rPr lang="en-US" dirty="0"/>
              <a:t>: { $</a:t>
            </a:r>
            <a:r>
              <a:rPr lang="en-US" dirty="0" err="1"/>
              <a:t>gte</a:t>
            </a:r>
            <a:r>
              <a:rPr lang="en-US" dirty="0"/>
              <a:t>: 15000000 } } }, </a:t>
            </a:r>
          </a:p>
          <a:p>
            <a:pPr marL="0" indent="0">
              <a:buNone/>
            </a:pPr>
            <a:r>
              <a:rPr lang="en-US" dirty="0"/>
              <a:t>{ $sort : { </a:t>
            </a:r>
            <a:r>
              <a:rPr lang="en-US" dirty="0" err="1"/>
              <a:t>totalPop</a:t>
            </a:r>
            <a:r>
              <a:rPr lang="en-US" dirty="0"/>
              <a:t> : -1 } }</a:t>
            </a:r>
          </a:p>
          <a:p>
            <a:pPr marL="0" indent="0">
              <a:buNone/>
            </a:pPr>
            <a:r>
              <a:rPr lang="en-US" dirty="0"/>
              <a:t>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totalPop</a:t>
            </a:r>
            <a:r>
              <a:rPr lang="en-US" dirty="0"/>
              <a:t>" : 29754890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totalPop</a:t>
            </a:r>
            <a:r>
              <a:rPr lang="en-US" dirty="0"/>
              <a:t>" : 17990402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totalPop</a:t>
            </a:r>
            <a:r>
              <a:rPr lang="en-US" dirty="0"/>
              <a:t>" : 16984601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 would the SQL query for this be?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9661CB-133C-4D48-8386-7E1C568E76CC}"/>
              </a:ext>
            </a:extLst>
          </p:cNvPr>
          <p:cNvGrpSpPr/>
          <p:nvPr/>
        </p:nvGrpSpPr>
        <p:grpSpPr>
          <a:xfrm>
            <a:off x="5715000" y="2498556"/>
            <a:ext cx="2836640" cy="1006644"/>
            <a:chOff x="5715000" y="1641306"/>
            <a:chExt cx="28366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54CC561-46B7-1240-9FB2-6426C8B3EA57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9843F3-6D61-7843-BD9B-D7FB7E53C51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C647AA-1902-024D-81FC-94A1FBCD5EC7}"/>
                </a:ext>
              </a:extLst>
            </p:cNvPr>
            <p:cNvSpPr/>
            <p:nvPr/>
          </p:nvSpPr>
          <p:spPr>
            <a:xfrm>
              <a:off x="75946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A09B9B-8245-B54A-9C5F-A47D4BDAB116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B9BAC9-71CE-1B48-9669-9991395CE7A5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7162800" y="24193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90358-EA73-3043-ACD3-A233A1FE9CF2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1722F-499A-E14B-A371-7B654CEFA58F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B61484-DC75-D14A-A0BE-E48E28D8D124}"/>
                </a:ext>
              </a:extLst>
            </p:cNvPr>
            <p:cNvSpPr txBox="1"/>
            <p:nvPr/>
          </p:nvSpPr>
          <p:spPr>
            <a:xfrm rot="18992282">
              <a:off x="7637240" y="16413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594E78-338F-1048-BCF5-709CD1D22820}"/>
              </a:ext>
            </a:extLst>
          </p:cNvPr>
          <p:cNvSpPr txBox="1">
            <a:spLocks/>
          </p:cNvSpPr>
          <p:nvPr/>
        </p:nvSpPr>
        <p:spPr>
          <a:xfrm>
            <a:off x="4355221" y="3591035"/>
            <a:ext cx="4572000" cy="180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state AS </a:t>
            </a:r>
            <a:r>
              <a:rPr lang="en-US" dirty="0"/>
              <a:t>id, </a:t>
            </a:r>
            <a:r>
              <a:rPr lang="en-US" b="1" dirty="0"/>
              <a:t>SUM</a:t>
            </a:r>
            <a:r>
              <a:rPr lang="en-US" dirty="0"/>
              <a:t>(pop)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FROM</a:t>
            </a:r>
            <a:r>
              <a:rPr lang="en-US" dirty="0"/>
              <a:t> zips </a:t>
            </a:r>
          </a:p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en-US" b="1" dirty="0"/>
              <a:t>state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HAVING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&gt;= 15000000</a:t>
            </a:r>
          </a:p>
          <a:p>
            <a:pPr marL="0" indent="0">
              <a:buNone/>
            </a:pPr>
            <a:r>
              <a:rPr lang="en-US" b="1" dirty="0"/>
              <a:t>ORDER BY </a:t>
            </a:r>
            <a:r>
              <a:rPr lang="en-US" dirty="0" err="1"/>
              <a:t>totalPop</a:t>
            </a:r>
            <a:r>
              <a:rPr lang="en-US" dirty="0"/>
              <a:t> </a:t>
            </a:r>
            <a:r>
              <a:rPr lang="en-US" b="1" dirty="0"/>
              <a:t>DESCENDING</a:t>
            </a:r>
          </a:p>
          <a:p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FCF255C-6545-7140-9F84-9A0EF715C8BB}"/>
              </a:ext>
            </a:extLst>
          </p:cNvPr>
          <p:cNvSpPr/>
          <p:nvPr/>
        </p:nvSpPr>
        <p:spPr>
          <a:xfrm>
            <a:off x="2261822" y="2338187"/>
            <a:ext cx="1160333" cy="291989"/>
          </a:xfrm>
          <a:prstGeom prst="wedgeRoundRectCallout">
            <a:avLst>
              <a:gd name="adj1" fmla="val -63965"/>
              <a:gd name="adj2" fmla="val 5792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D7EA971-93FC-5A46-B8D4-0F3EE8704F50}"/>
              </a:ext>
            </a:extLst>
          </p:cNvPr>
          <p:cNvSpPr/>
          <p:nvPr/>
        </p:nvSpPr>
        <p:spPr>
          <a:xfrm>
            <a:off x="3678470" y="2338187"/>
            <a:ext cx="887722" cy="291989"/>
          </a:xfrm>
          <a:prstGeom prst="wedgeRoundRectCallout">
            <a:avLst>
              <a:gd name="adj1" fmla="val -30698"/>
              <a:gd name="adj2" fmla="val 6833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AGGS.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57909A-7FC2-5F4C-AD16-7718AA8F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606491" y="1012704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70602A3-A8D1-E04D-85A6-5C0917902540}"/>
              </a:ext>
            </a:extLst>
          </p:cNvPr>
          <p:cNvSpPr/>
          <p:nvPr/>
        </p:nvSpPr>
        <p:spPr>
          <a:xfrm>
            <a:off x="4187892" y="3276600"/>
            <a:ext cx="1146108" cy="609599"/>
          </a:xfrm>
          <a:prstGeom prst="wedgeRoundRectCallout">
            <a:avLst>
              <a:gd name="adj1" fmla="val -53491"/>
              <a:gd name="adj2" fmla="val -79841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match after group = HAVING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6F66A-559D-BE40-ACD2-696A46B27F3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83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4" grpId="0" animBg="1"/>
    </p:bld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705A-0487-DC47-8FF5-5E518C93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31838"/>
          </a:xfrm>
        </p:spPr>
        <p:txBody>
          <a:bodyPr/>
          <a:lstStyle/>
          <a:p>
            <a:r>
              <a:rPr lang="en-US" dirty="0"/>
              <a:t>Grouping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9BF6-3CE8-854B-994F-C0507DEA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57" y="1524000"/>
            <a:ext cx="8229600" cy="38099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$group : { </a:t>
            </a:r>
          </a:p>
          <a:p>
            <a:pPr marL="0" indent="0">
              <a:buNone/>
            </a:pPr>
            <a:r>
              <a:rPr lang="en-US" dirty="0"/>
              <a:t>	_id: &lt;expression&gt;, </a:t>
            </a:r>
            <a:r>
              <a:rPr lang="en-US" i="1" dirty="0"/>
              <a:t>// Group By 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&lt;field1&gt;: { &lt;aggfunc1&gt; : &lt;expression1&gt; }, </a:t>
            </a:r>
          </a:p>
          <a:p>
            <a:pPr marL="0" indent="0">
              <a:buNone/>
            </a:pPr>
            <a:r>
              <a:rPr lang="en-US" dirty="0"/>
              <a:t>	...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Returns one document per unique group, indexed by _id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Agg.func</a:t>
            </a:r>
            <a:r>
              <a:rPr lang="en-US" dirty="0"/>
              <a:t>. can be standard ops like $sum, $avg, $max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MQL specific ones:</a:t>
            </a:r>
          </a:p>
          <a:p>
            <a:r>
              <a:rPr lang="en-US" b="1" dirty="0"/>
              <a:t>$first </a:t>
            </a:r>
            <a:r>
              <a:rPr lang="en-US" dirty="0"/>
              <a:t>: return the first expression value per group </a:t>
            </a:r>
          </a:p>
          <a:p>
            <a:pPr lvl="1"/>
            <a:r>
              <a:rPr lang="en-US" dirty="0"/>
              <a:t>makes sense only if docs are in a specific order [usually done after sort]</a:t>
            </a:r>
          </a:p>
          <a:p>
            <a:r>
              <a:rPr lang="en-US" b="1" dirty="0"/>
              <a:t>$push </a:t>
            </a:r>
            <a:r>
              <a:rPr lang="en-US" dirty="0"/>
              <a:t>: create an array of expression values per group  </a:t>
            </a:r>
          </a:p>
          <a:p>
            <a:pPr lvl="1"/>
            <a:r>
              <a:rPr lang="en-US" dirty="0"/>
              <a:t>didn’t make sense in a relational context because values are atomic</a:t>
            </a:r>
          </a:p>
          <a:p>
            <a:r>
              <a:rPr lang="en-US" b="1" dirty="0"/>
              <a:t>$</a:t>
            </a:r>
            <a:r>
              <a:rPr lang="en-US" b="1" dirty="0" err="1"/>
              <a:t>addToSet</a:t>
            </a:r>
            <a:r>
              <a:rPr lang="en-US" b="1" dirty="0"/>
              <a:t> </a:t>
            </a:r>
            <a:r>
              <a:rPr lang="en-US" dirty="0"/>
              <a:t>: like $push, but eliminates duplicates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Multiple Attrib. Grouping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22667"/>
            <a:ext cx="8686800" cy="39433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aggregate( [   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    </a:t>
            </a:r>
          </a:p>
          <a:p>
            <a:pPr marL="0" indent="0">
              <a:buNone/>
            </a:pPr>
            <a:r>
              <a:rPr lang="en-US" dirty="0"/>
              <a:t>{ $group: { _id: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avgCityPop</a:t>
            </a:r>
            <a:r>
              <a:rPr lang="en-US" dirty="0"/>
              <a:t>: { $avg: "$pop" } } 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Guesses on what this might be doing?</a:t>
            </a:r>
          </a:p>
          <a:p>
            <a:pPr marL="0" indent="0">
              <a:buNone/>
            </a:pPr>
            <a:r>
              <a:rPr lang="en-US" dirty="0"/>
              <a:t>A: Find average city population per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"GA", "</a:t>
            </a:r>
            <a:r>
              <a:rPr lang="en-US" dirty="0" err="1"/>
              <a:t>avgCityPop</a:t>
            </a:r>
            <a:r>
              <a:rPr lang="en-US" dirty="0"/>
              <a:t>" : 11547.62210338681 }</a:t>
            </a:r>
          </a:p>
          <a:p>
            <a:pPr marL="0" indent="0">
              <a:buNone/>
            </a:pPr>
            <a:r>
              <a:rPr lang="en-US" dirty="0"/>
              <a:t>{ "_id" : "WI", "</a:t>
            </a:r>
            <a:r>
              <a:rPr lang="en-US" dirty="0" err="1"/>
              <a:t>avgCityPop</a:t>
            </a:r>
            <a:r>
              <a:rPr lang="en-US" dirty="0"/>
              <a:t>" : 7323.00748502994 }</a:t>
            </a:r>
          </a:p>
          <a:p>
            <a:pPr marL="0" indent="0">
              <a:buNone/>
            </a:pPr>
            <a:r>
              <a:rPr lang="en-US" dirty="0"/>
              <a:t>{ "_id" : "FL", "</a:t>
            </a:r>
            <a:r>
              <a:rPr lang="en-US" dirty="0" err="1"/>
              <a:t>avgCityPop</a:t>
            </a:r>
            <a:r>
              <a:rPr lang="en-US" dirty="0"/>
              <a:t>" : 27400.958963282937 }</a:t>
            </a:r>
          </a:p>
          <a:p>
            <a:pPr marL="0" indent="0">
              <a:buNone/>
            </a:pPr>
            <a:r>
              <a:rPr lang="en-US" dirty="0"/>
              <a:t>{ "_id" : "OR", "</a:t>
            </a:r>
            <a:r>
              <a:rPr lang="en-US" dirty="0" err="1"/>
              <a:t>avgCityPop</a:t>
            </a:r>
            <a:r>
              <a:rPr lang="en-US" dirty="0"/>
              <a:t>" : 8262.561046511628 }</a:t>
            </a:r>
          </a:p>
          <a:p>
            <a:pPr marL="0" indent="0">
              <a:buNone/>
            </a:pPr>
            <a:r>
              <a:rPr lang="en-US" dirty="0"/>
              <a:t>{ "_id" : "SD", "</a:t>
            </a:r>
            <a:r>
              <a:rPr lang="en-US" dirty="0" err="1"/>
              <a:t>avgCityPop</a:t>
            </a:r>
            <a:r>
              <a:rPr lang="en-US" dirty="0"/>
              <a:t>" : 1839.6746031746031 }</a:t>
            </a:r>
          </a:p>
          <a:p>
            <a:pPr marL="0" indent="0">
              <a:buNone/>
            </a:pPr>
            <a:r>
              <a:rPr lang="en-US" dirty="0"/>
              <a:t>{ "_id" : "NM", "</a:t>
            </a:r>
            <a:r>
              <a:rPr lang="en-US" dirty="0" err="1"/>
              <a:t>avgCityPop</a:t>
            </a:r>
            <a:r>
              <a:rPr lang="en-US" dirty="0"/>
              <a:t>" : 5872.360465116279 }</a:t>
            </a:r>
          </a:p>
          <a:p>
            <a:pPr marL="0" indent="0">
              <a:buNone/>
            </a:pPr>
            <a:r>
              <a:rPr lang="en-US" dirty="0"/>
              <a:t>{ "_id" : "MD", "</a:t>
            </a:r>
            <a:r>
              <a:rPr lang="en-US" dirty="0" err="1"/>
              <a:t>avgCityPop</a:t>
            </a:r>
            <a:r>
              <a:rPr lang="en-US" dirty="0"/>
              <a:t>" : 12615.775725593667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8F7C58-816F-1E4D-93C0-3AA741AD6305}"/>
              </a:ext>
            </a:extLst>
          </p:cNvPr>
          <p:cNvGrpSpPr/>
          <p:nvPr/>
        </p:nvGrpSpPr>
        <p:grpSpPr>
          <a:xfrm>
            <a:off x="6934201" y="2366695"/>
            <a:ext cx="1854199" cy="973556"/>
            <a:chOff x="5715000" y="1674394"/>
            <a:chExt cx="1854199" cy="9735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D1C74-B750-F04E-B144-F964A5519822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3845F9-C192-6642-9DC8-E2BEE430314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ECE5EE-5C43-5648-BB46-CC74441C26FB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E57B2D-6CB0-0546-8335-84324EB8ED77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94FF2-71F2-BC42-A57C-0263927DDAB8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E2EA69-2F91-3941-BD95-6B7D5FFA865F}"/>
              </a:ext>
            </a:extLst>
          </p:cNvPr>
          <p:cNvSpPr/>
          <p:nvPr/>
        </p:nvSpPr>
        <p:spPr>
          <a:xfrm>
            <a:off x="3928533" y="3322491"/>
            <a:ext cx="1219200" cy="762000"/>
          </a:xfrm>
          <a:prstGeom prst="wedgeRoundRectCallout">
            <a:avLst>
              <a:gd name="adj1" fmla="val -178324"/>
              <a:gd name="adj2" fmla="val -6595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previously def. </a:t>
            </a:r>
            <a:r>
              <a:rPr lang="en-US" sz="1400" dirty="0" err="1">
                <a:latin typeface="Helvetica" pitchFamily="2" charset="0"/>
              </a:rPr>
              <a:t>id.state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BE42E1B-4E35-3E46-9BCE-FBD06A26A4A4}"/>
              </a:ext>
            </a:extLst>
          </p:cNvPr>
          <p:cNvSpPr/>
          <p:nvPr/>
        </p:nvSpPr>
        <p:spPr>
          <a:xfrm>
            <a:off x="6248400" y="3825978"/>
            <a:ext cx="1800005" cy="761995"/>
          </a:xfrm>
          <a:prstGeom prst="wedgeRoundRectCallout">
            <a:avLst>
              <a:gd name="adj1" fmla="val -90987"/>
              <a:gd name="adj2" fmla="val -151636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Notice use of $ to refer to previously defined fields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4F5097-AA86-2846-B722-38A00391F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D572DF-FAFC-EA46-A277-9117E5148B54}"/>
              </a:ext>
            </a:extLst>
          </p:cNvPr>
          <p:cNvSpPr/>
          <p:nvPr/>
        </p:nvSpPr>
        <p:spPr>
          <a:xfrm>
            <a:off x="3166533" y="2210460"/>
            <a:ext cx="1786467" cy="421996"/>
          </a:xfrm>
          <a:prstGeom prst="wedgeRoundRectCallout">
            <a:avLst>
              <a:gd name="adj1" fmla="val -39160"/>
              <a:gd name="adj2" fmla="val 7408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2 </a:t>
            </a:r>
            <a:r>
              <a:rPr lang="en-US" sz="1400" dirty="0" err="1">
                <a:latin typeface="Helvetica" pitchFamily="2" charset="0"/>
              </a:rPr>
              <a:t>attribs</a:t>
            </a:r>
            <a:r>
              <a:rPr lang="en-US" sz="1400" dirty="0">
                <a:latin typeface="Helvetica" pitchFamily="2" charset="0"/>
              </a:rPr>
              <a:t>, giving nested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E6BFF-ADBC-EF40-BB18-7F6707B95299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562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45"/>
            <a:ext cx="8229600" cy="857250"/>
          </a:xfrm>
        </p:spPr>
        <p:txBody>
          <a:bodyPr/>
          <a:lstStyle/>
          <a:p>
            <a:r>
              <a:rPr lang="en-US" dirty="0"/>
              <a:t>Multiple Agg.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90" y="1814287"/>
            <a:ext cx="8534400" cy="39433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Find, for every state, the biggest city and its population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aggregate( [ </a:t>
            </a:r>
          </a:p>
          <a:p>
            <a:pPr marL="0" indent="0">
              <a:buNone/>
            </a:pPr>
            <a:r>
              <a:rPr lang="en-US" sz="1100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sz="1100" b="1" dirty="0"/>
              <a:t>{ $sort: { pop: -1 } }, </a:t>
            </a:r>
          </a:p>
          <a:p>
            <a:pPr marL="0" indent="0">
              <a:buNone/>
            </a:pPr>
            <a:r>
              <a:rPr lang="en-US" sz="1100" b="1" dirty="0"/>
              <a:t>{ $group: { _id : "$_</a:t>
            </a:r>
            <a:r>
              <a:rPr lang="en-US" sz="1100" b="1" dirty="0" err="1"/>
              <a:t>id.state</a:t>
            </a:r>
            <a:r>
              <a:rPr lang="en-US" sz="1100" b="1" dirty="0"/>
              <a:t>", </a:t>
            </a:r>
            <a:r>
              <a:rPr lang="en-US" sz="1100" b="1" dirty="0" err="1"/>
              <a:t>bigCity</a:t>
            </a:r>
            <a:r>
              <a:rPr lang="en-US" sz="1100" b="1" dirty="0"/>
              <a:t>: { $first: "$_</a:t>
            </a:r>
            <a:r>
              <a:rPr lang="en-US" sz="1100" b="1" dirty="0" err="1"/>
              <a:t>id.city</a:t>
            </a:r>
            <a:r>
              <a:rPr lang="en-US" sz="1100" b="1" dirty="0"/>
              <a:t>" }, </a:t>
            </a:r>
            <a:r>
              <a:rPr lang="en-US" sz="1100" b="1" dirty="0" err="1"/>
              <a:t>bigPop</a:t>
            </a:r>
            <a:r>
              <a:rPr lang="en-US" sz="1100" b="1" dirty="0"/>
              <a:t>: { $first: "$pop" } } }, </a:t>
            </a:r>
          </a:p>
          <a:p>
            <a:pPr marL="0" indent="0">
              <a:buNone/>
            </a:pPr>
            <a:r>
              <a:rPr lang="en-US" sz="1100" b="1" dirty="0"/>
              <a:t>{ $sort : {</a:t>
            </a:r>
            <a:r>
              <a:rPr lang="en-US" sz="1100" b="1" dirty="0" err="1"/>
              <a:t>bigPop</a:t>
            </a:r>
            <a:r>
              <a:rPr lang="en-US" sz="1100" b="1" dirty="0"/>
              <a:t> : -1} }</a:t>
            </a:r>
          </a:p>
          <a:p>
            <a:pPr marL="0" indent="0">
              <a:buNone/>
            </a:pPr>
            <a:r>
              <a:rPr lang="en-US" sz="1100" dirty="0"/>
              <a:t>] 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Approach: </a:t>
            </a:r>
          </a:p>
          <a:p>
            <a:r>
              <a:rPr lang="en-US" sz="1100" dirty="0"/>
              <a:t>Group by pair of city and state, and compute population per city</a:t>
            </a:r>
          </a:p>
          <a:p>
            <a:r>
              <a:rPr lang="en-US" sz="1100" dirty="0"/>
              <a:t>Order by population descending</a:t>
            </a:r>
          </a:p>
          <a:p>
            <a:r>
              <a:rPr lang="en-US" sz="1100" dirty="0"/>
              <a:t>Group by state, and find first city and population per group (i.e., the highest population city)</a:t>
            </a:r>
          </a:p>
          <a:p>
            <a:r>
              <a:rPr lang="en-US" sz="1100" dirty="0"/>
              <a:t>Order by population descending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{ ”_id" : "IL", "</a:t>
            </a:r>
            <a:r>
              <a:rPr lang="en-US" sz="1100" dirty="0" err="1"/>
              <a:t>bigCity</a:t>
            </a:r>
            <a:r>
              <a:rPr lang="en-US" sz="1100" dirty="0"/>
              <a:t>" : "CHICAGO", "</a:t>
            </a:r>
            <a:r>
              <a:rPr lang="en-US" sz="1100" dirty="0" err="1"/>
              <a:t>bigPop</a:t>
            </a:r>
            <a:r>
              <a:rPr lang="en-US" sz="1100" dirty="0"/>
              <a:t>" : 2452177 }</a:t>
            </a:r>
          </a:p>
          <a:p>
            <a:pPr marL="0" indent="0">
              <a:buNone/>
            </a:pPr>
            <a:r>
              <a:rPr lang="en-US" sz="1100" dirty="0"/>
              <a:t>{ "_id" : "NY", "</a:t>
            </a:r>
            <a:r>
              <a:rPr lang="en-US" sz="1100" dirty="0" err="1"/>
              <a:t>bigCity</a:t>
            </a:r>
            <a:r>
              <a:rPr lang="en-US" sz="1100" dirty="0"/>
              <a:t>" : "BROOKLYN", "</a:t>
            </a:r>
            <a:r>
              <a:rPr lang="en-US" sz="1100" dirty="0" err="1"/>
              <a:t>bigPop</a:t>
            </a:r>
            <a:r>
              <a:rPr lang="en-US" sz="1100" dirty="0"/>
              <a:t>" : 2300504 }</a:t>
            </a:r>
          </a:p>
          <a:p>
            <a:pPr marL="0" indent="0">
              <a:buNone/>
            </a:pPr>
            <a:r>
              <a:rPr lang="en-US" sz="1100" dirty="0"/>
              <a:t>{ "_id" : "CA", "</a:t>
            </a:r>
            <a:r>
              <a:rPr lang="en-US" sz="1100" dirty="0" err="1"/>
              <a:t>bigCity</a:t>
            </a:r>
            <a:r>
              <a:rPr lang="en-US" sz="1100" dirty="0"/>
              <a:t>" : "LOS ANGELES", "</a:t>
            </a:r>
            <a:r>
              <a:rPr lang="en-US" sz="1100" dirty="0" err="1"/>
              <a:t>bigPop</a:t>
            </a:r>
            <a:r>
              <a:rPr lang="en-US" sz="1100" dirty="0"/>
              <a:t>" : 2102295 }</a:t>
            </a:r>
          </a:p>
          <a:p>
            <a:pPr marL="0" indent="0">
              <a:buNone/>
            </a:pPr>
            <a:r>
              <a:rPr lang="en-US" sz="1100" dirty="0"/>
              <a:t>{ "_id" : "TX", "</a:t>
            </a:r>
            <a:r>
              <a:rPr lang="en-US" sz="1100" dirty="0" err="1"/>
              <a:t>bigCity</a:t>
            </a:r>
            <a:r>
              <a:rPr lang="en-US" sz="1100" dirty="0"/>
              <a:t>" : "HOUSTON", "</a:t>
            </a:r>
            <a:r>
              <a:rPr lang="en-US" sz="1100" dirty="0" err="1"/>
              <a:t>bigPop</a:t>
            </a:r>
            <a:r>
              <a:rPr lang="en-US" sz="1100" dirty="0"/>
              <a:t>" : 2095918 }</a:t>
            </a:r>
          </a:p>
          <a:p>
            <a:pPr marL="0" indent="0">
              <a:buNone/>
            </a:pPr>
            <a:r>
              <a:rPr lang="en-US" sz="1100" dirty="0"/>
              <a:t>{ "_id" : "PA", "</a:t>
            </a:r>
            <a:r>
              <a:rPr lang="en-US" sz="1100" dirty="0" err="1"/>
              <a:t>bigCity</a:t>
            </a:r>
            <a:r>
              <a:rPr lang="en-US" sz="1100" dirty="0"/>
              <a:t>" : "PHILADELPHIA", "</a:t>
            </a:r>
            <a:r>
              <a:rPr lang="en-US" sz="1100" dirty="0" err="1"/>
              <a:t>bigPop</a:t>
            </a:r>
            <a:r>
              <a:rPr lang="en-US" sz="1100" dirty="0"/>
              <a:t>" : 1610956 }</a:t>
            </a:r>
          </a:p>
          <a:p>
            <a:pPr marL="0" indent="0">
              <a:buNone/>
            </a:pPr>
            <a:r>
              <a:rPr lang="en-US" sz="1100" dirty="0"/>
              <a:t>{ "_id" : "MI", "</a:t>
            </a:r>
            <a:r>
              <a:rPr lang="en-US" sz="1100" dirty="0" err="1"/>
              <a:t>bigCity</a:t>
            </a:r>
            <a:r>
              <a:rPr lang="en-US" sz="1100" dirty="0"/>
              <a:t>" : "DETROIT", "</a:t>
            </a:r>
            <a:r>
              <a:rPr lang="en-US" sz="1100" dirty="0" err="1"/>
              <a:t>bigPop</a:t>
            </a:r>
            <a:r>
              <a:rPr lang="en-US" sz="1100" dirty="0"/>
              <a:t>" : 963243 }</a:t>
            </a:r>
          </a:p>
          <a:p>
            <a:pPr marL="0" indent="0">
              <a:buNone/>
            </a:pPr>
            <a:r>
              <a:rPr lang="en-US" sz="1100" dirty="0"/>
              <a:t>…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8C951C-2B24-D04B-8D6D-B6CF099CD955}"/>
              </a:ext>
            </a:extLst>
          </p:cNvPr>
          <p:cNvGrpSpPr/>
          <p:nvPr/>
        </p:nvGrpSpPr>
        <p:grpSpPr>
          <a:xfrm>
            <a:off x="5775942" y="2236912"/>
            <a:ext cx="3520459" cy="894164"/>
            <a:chOff x="5408524" y="513660"/>
            <a:chExt cx="3682999" cy="100676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07BBF3-67C5-C74B-945D-34AFDE062E00}"/>
                </a:ext>
              </a:extLst>
            </p:cNvPr>
            <p:cNvSpPr/>
            <p:nvPr/>
          </p:nvSpPr>
          <p:spPr>
            <a:xfrm>
              <a:off x="54085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6C4AA9-FB79-E745-BE06-5A491705F2F4}"/>
                </a:ext>
              </a:extLst>
            </p:cNvPr>
            <p:cNvSpPr/>
            <p:nvPr/>
          </p:nvSpPr>
          <p:spPr>
            <a:xfrm>
              <a:off x="63229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2376524-6680-9843-B497-A580B224F791}"/>
                </a:ext>
              </a:extLst>
            </p:cNvPr>
            <p:cNvSpPr/>
            <p:nvPr/>
          </p:nvSpPr>
          <p:spPr>
            <a:xfrm>
              <a:off x="72373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9CE3-5141-9B4F-BDEC-2526E0489E79}"/>
                </a:ext>
              </a:extLst>
            </p:cNvPr>
            <p:cNvSpPr/>
            <p:nvPr/>
          </p:nvSpPr>
          <p:spPr>
            <a:xfrm>
              <a:off x="81771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A73E113-D181-6E48-BFDC-748CDA8A699A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58657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E2D098-11E8-F64A-93AE-A1F306480AAF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>
              <a:off x="67801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AB850E-B135-1F47-9F88-C830116CE046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7694524" y="129182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A21EAE-CDD6-DE43-A8FB-F27B9B78F7C9}"/>
                </a:ext>
              </a:extLst>
            </p:cNvPr>
            <p:cNvSpPr txBox="1"/>
            <p:nvPr/>
          </p:nvSpPr>
          <p:spPr>
            <a:xfrm rot="18992282">
              <a:off x="5417601" y="51366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498250-F062-CB45-B022-FF2A57A6654A}"/>
                </a:ext>
              </a:extLst>
            </p:cNvPr>
            <p:cNvSpPr txBox="1"/>
            <p:nvPr/>
          </p:nvSpPr>
          <p:spPr>
            <a:xfrm rot="18992282">
              <a:off x="8177123" y="523618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04D84B-69B2-6F44-B295-38D9B079A0A1}"/>
                </a:ext>
              </a:extLst>
            </p:cNvPr>
            <p:cNvSpPr txBox="1"/>
            <p:nvPr/>
          </p:nvSpPr>
          <p:spPr>
            <a:xfrm rot="18992282">
              <a:off x="7411769" y="548816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2DD162-79C4-D043-AFDB-6CF90D78B581}"/>
                </a:ext>
              </a:extLst>
            </p:cNvPr>
            <p:cNvSpPr txBox="1"/>
            <p:nvPr/>
          </p:nvSpPr>
          <p:spPr>
            <a:xfrm rot="18992282">
              <a:off x="6296388" y="51747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05DB8F0D-2AF3-8649-8BAB-89348ABA58C2}"/>
              </a:ext>
            </a:extLst>
          </p:cNvPr>
          <p:cNvSpPr/>
          <p:nvPr/>
        </p:nvSpPr>
        <p:spPr>
          <a:xfrm>
            <a:off x="6934201" y="3538165"/>
            <a:ext cx="1623625" cy="652836"/>
          </a:xfrm>
          <a:prstGeom prst="wedgeRoundRectCallout">
            <a:avLst>
              <a:gd name="adj1" fmla="val -100372"/>
              <a:gd name="adj2" fmla="val -7989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list multiple aggregations after grouping id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67667AA-B9BC-CB4C-BE79-D44659546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579742" y="98804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590DA6-2ECD-DD48-8980-B0ACC57764A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96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66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Vanilla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only want to keep the state and city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</a:t>
            </a:r>
          </a:p>
          <a:p>
            <a:pPr marL="0" indent="0">
              <a:buNone/>
            </a:pPr>
            <a:r>
              <a:rPr lang="en-US" b="1" dirty="0"/>
              <a:t>{ $project : {</a:t>
            </a:r>
            <a:r>
              <a:rPr lang="en-US" b="1" dirty="0" err="1"/>
              <a:t>bigPop</a:t>
            </a:r>
            <a:r>
              <a:rPr lang="en-US" b="1" dirty="0"/>
              <a:t> : 0}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 "_id" : "IL", "</a:t>
            </a:r>
            <a:r>
              <a:rPr lang="en-US" dirty="0" err="1"/>
              <a:t>bigCity</a:t>
            </a:r>
            <a:r>
              <a:rPr lang="en-US" dirty="0"/>
              <a:t>" : "CHICAGO"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bigCity</a:t>
            </a:r>
            <a:r>
              <a:rPr lang="en-US" dirty="0"/>
              <a:t>" : "BROOKLYN" }</a:t>
            </a:r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bigCity</a:t>
            </a:r>
            <a:r>
              <a:rPr lang="en-US" dirty="0"/>
              <a:t>" : "LOS ANGELES"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bigCity</a:t>
            </a:r>
            <a:r>
              <a:rPr lang="en-US" dirty="0"/>
              <a:t>" : "HOUSTON" }</a:t>
            </a:r>
          </a:p>
          <a:p>
            <a:pPr marL="0" indent="0">
              <a:buNone/>
            </a:pPr>
            <a:r>
              <a:rPr lang="en-US" dirty="0"/>
              <a:t>{ "_id" : "PA", "</a:t>
            </a:r>
            <a:r>
              <a:rPr lang="en-US" dirty="0" err="1"/>
              <a:t>bigCity</a:t>
            </a:r>
            <a:r>
              <a:rPr lang="en-US" dirty="0"/>
              <a:t>" : "PHILADELPHIA"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B7AF4A-E7B2-0043-B78C-FE583F2F4D11}"/>
              </a:ext>
            </a:extLst>
          </p:cNvPr>
          <p:cNvGrpSpPr/>
          <p:nvPr/>
        </p:nvGrpSpPr>
        <p:grpSpPr>
          <a:xfrm>
            <a:off x="4307550" y="4022555"/>
            <a:ext cx="4665440" cy="1006644"/>
            <a:chOff x="4307550" y="3165305"/>
            <a:chExt cx="46654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4C94289-A654-4346-A88B-FCE58AC1FB94}"/>
                </a:ext>
              </a:extLst>
            </p:cNvPr>
            <p:cNvSpPr/>
            <p:nvPr/>
          </p:nvSpPr>
          <p:spPr>
            <a:xfrm>
              <a:off x="43075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72BA5E-1333-7848-9B5C-5F38F4DD32CC}"/>
                </a:ext>
              </a:extLst>
            </p:cNvPr>
            <p:cNvSpPr/>
            <p:nvPr/>
          </p:nvSpPr>
          <p:spPr>
            <a:xfrm>
              <a:off x="5221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96CC3E-01A3-6643-8FCE-A315E74FA686}"/>
                </a:ext>
              </a:extLst>
            </p:cNvPr>
            <p:cNvSpPr/>
            <p:nvPr/>
          </p:nvSpPr>
          <p:spPr>
            <a:xfrm>
              <a:off x="61363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378348-34A4-AD4F-8A9F-C3DD69BF3658}"/>
                </a:ext>
              </a:extLst>
            </p:cNvPr>
            <p:cNvSpPr/>
            <p:nvPr/>
          </p:nvSpPr>
          <p:spPr>
            <a:xfrm>
              <a:off x="70761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FE5EF2-44A2-D040-BB99-B13AF4AF29C3}"/>
                </a:ext>
              </a:extLst>
            </p:cNvPr>
            <p:cNvSpPr/>
            <p:nvPr/>
          </p:nvSpPr>
          <p:spPr>
            <a:xfrm>
              <a:off x="8015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889480-5724-714F-BCB6-E99DA60E874D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47647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587F-932D-B640-9CA4-46D59FA29DF3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56791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4ACF36-0715-CE4F-A30A-445F2586A59E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6593550" y="394334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F00786-463F-4541-9CD0-6874ABB75C23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7584150" y="3943349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FA431-CFF4-6F43-81A2-E1543A672F7D}"/>
                </a:ext>
              </a:extLst>
            </p:cNvPr>
            <p:cNvSpPr txBox="1"/>
            <p:nvPr/>
          </p:nvSpPr>
          <p:spPr>
            <a:xfrm rot="18992282">
              <a:off x="4316627" y="318843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DED208-941C-9843-879C-C1A619CE6435}"/>
                </a:ext>
              </a:extLst>
            </p:cNvPr>
            <p:cNvSpPr txBox="1"/>
            <p:nvPr/>
          </p:nvSpPr>
          <p:spPr>
            <a:xfrm rot="18992282">
              <a:off x="7076149" y="319839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C854B-99B7-F846-A901-57F110E6C957}"/>
                </a:ext>
              </a:extLst>
            </p:cNvPr>
            <p:cNvSpPr txBox="1"/>
            <p:nvPr/>
          </p:nvSpPr>
          <p:spPr>
            <a:xfrm rot="18992282">
              <a:off x="6310795" y="322359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BBE5AC-E98B-254A-BAD8-E206232DF347}"/>
                </a:ext>
              </a:extLst>
            </p:cNvPr>
            <p:cNvSpPr txBox="1"/>
            <p:nvPr/>
          </p:nvSpPr>
          <p:spPr>
            <a:xfrm rot="18992282">
              <a:off x="5195414" y="31922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BE3F94-1EFB-714A-9C4A-4510A39B2C3A}"/>
                </a:ext>
              </a:extLst>
            </p:cNvPr>
            <p:cNvSpPr txBox="1"/>
            <p:nvPr/>
          </p:nvSpPr>
          <p:spPr>
            <a:xfrm rot="18992282">
              <a:off x="8058590" y="316530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EECF022-FD43-B044-AACB-882523CF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47EF5B-DD1E-8442-99CD-B6DCE8D7A0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0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Adv.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23622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wanted to nest the name of the city and population into a nested doc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},</a:t>
            </a:r>
          </a:p>
          <a:p>
            <a:pPr marL="0" indent="0">
              <a:buNone/>
            </a:pPr>
            <a:r>
              <a:rPr lang="en-US" b="1" dirty="0"/>
              <a:t>{ $project : { _id : 0, state : "$_id", </a:t>
            </a:r>
            <a:r>
              <a:rPr lang="en-US" b="1" dirty="0" err="1"/>
              <a:t>bigCityDeets</a:t>
            </a:r>
            <a:r>
              <a:rPr lang="en-US" b="1" dirty="0"/>
              <a:t>: { name: "$</a:t>
            </a:r>
            <a:r>
              <a:rPr lang="en-US" b="1" dirty="0" err="1"/>
              <a:t>bigCity</a:t>
            </a:r>
            <a:r>
              <a:rPr lang="en-US" b="1" dirty="0"/>
              <a:t>", pop: "$</a:t>
            </a:r>
            <a:r>
              <a:rPr lang="en-US" b="1" dirty="0" err="1"/>
              <a:t>bigPop</a:t>
            </a:r>
            <a:r>
              <a:rPr lang="en-US" b="1" dirty="0"/>
              <a:t>" } 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"state" : "IL", "</a:t>
            </a:r>
            <a:r>
              <a:rPr lang="en-US" dirty="0" err="1"/>
              <a:t>bigCityDeets</a:t>
            </a:r>
            <a:r>
              <a:rPr lang="en-US" dirty="0"/>
              <a:t>" : { "name" : "CHICAGO", "pop" : 2452177 } }</a:t>
            </a:r>
          </a:p>
          <a:p>
            <a:pPr marL="0" indent="0">
              <a:buNone/>
            </a:pPr>
            <a:r>
              <a:rPr lang="en-US" dirty="0"/>
              <a:t>{ "state" : "NY", "</a:t>
            </a:r>
            <a:r>
              <a:rPr lang="en-US" dirty="0" err="1"/>
              <a:t>bigCityDeets</a:t>
            </a:r>
            <a:r>
              <a:rPr lang="en-US" dirty="0"/>
              <a:t>" : { "name" : "BROOKLYN", "pop" : 2300504 } }</a:t>
            </a:r>
          </a:p>
          <a:p>
            <a:pPr marL="0" indent="0">
              <a:buNone/>
            </a:pPr>
            <a:r>
              <a:rPr lang="en-US" dirty="0"/>
              <a:t>{ "state" : "CA", "</a:t>
            </a:r>
            <a:r>
              <a:rPr lang="en-US" dirty="0" err="1"/>
              <a:t>bigCityDeets</a:t>
            </a:r>
            <a:r>
              <a:rPr lang="en-US" dirty="0"/>
              <a:t>" : { "name" : "LOS ANGELES", "pop" : 2102295 } }</a:t>
            </a:r>
          </a:p>
          <a:p>
            <a:pPr marL="0" indent="0">
              <a:buNone/>
            </a:pPr>
            <a:r>
              <a:rPr lang="en-US" dirty="0"/>
              <a:t>{ "state" : "TX", "</a:t>
            </a:r>
            <a:r>
              <a:rPr lang="en-US" dirty="0" err="1"/>
              <a:t>bigCityDeets</a:t>
            </a:r>
            <a:r>
              <a:rPr lang="en-US" dirty="0"/>
              <a:t>" : { "name" : "HOUSTON", "pop" : 2095918 } }</a:t>
            </a:r>
          </a:p>
          <a:p>
            <a:pPr marL="0" indent="0">
              <a:buNone/>
            </a:pPr>
            <a:r>
              <a:rPr lang="en-US" dirty="0"/>
              <a:t>{ "state" : "PA", "</a:t>
            </a:r>
            <a:r>
              <a:rPr lang="en-US" dirty="0" err="1"/>
              <a:t>bigCityDeets</a:t>
            </a:r>
            <a:r>
              <a:rPr lang="en-US" dirty="0"/>
              <a:t>" : { "name" : "PHILADELPHIA", "pop" : 1610956 }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E27F4A9-70C2-7B46-9BE3-7090105317AC}"/>
              </a:ext>
            </a:extLst>
          </p:cNvPr>
          <p:cNvSpPr/>
          <p:nvPr/>
        </p:nvSpPr>
        <p:spPr>
          <a:xfrm>
            <a:off x="7145027" y="2358508"/>
            <a:ext cx="1806754" cy="873509"/>
          </a:xfrm>
          <a:prstGeom prst="wedgeRoundRectCallout">
            <a:avLst>
              <a:gd name="adj1" fmla="val -50393"/>
              <a:gd name="adj2" fmla="val 106579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construct new nested documents in output, unlike vanilla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29F1-B65C-A34B-8C4F-4B70746A4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57B58-9CF3-094D-AA13-2EEF8B5E811C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13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BB87-DCE9-2449-8227-9669B85D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Projection vs. Vanilla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4DC2-57F4-5F4B-9B23-287B4446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excluding/including fields like in projection during retrieval (find), projection in the aggregation pipeline allows you to:</a:t>
            </a:r>
          </a:p>
          <a:p>
            <a:pPr lvl="1"/>
            <a:r>
              <a:rPr lang="en-US" dirty="0"/>
              <a:t>Rename fields</a:t>
            </a:r>
          </a:p>
          <a:p>
            <a:pPr lvl="1"/>
            <a:r>
              <a:rPr lang="en-US" dirty="0"/>
              <a:t>Redefine new fields using complex expressions on old fields</a:t>
            </a:r>
          </a:p>
          <a:p>
            <a:pPr lvl="1"/>
            <a:r>
              <a:rPr lang="en-US" dirty="0"/>
              <a:t>Reorganize fields into </a:t>
            </a:r>
            <a:r>
              <a:rPr lang="en-US" dirty="0" err="1"/>
              <a:t>nestings</a:t>
            </a:r>
            <a:r>
              <a:rPr lang="en-US" dirty="0"/>
              <a:t> or </a:t>
            </a:r>
            <a:r>
              <a:rPr lang="en-US" dirty="0" err="1"/>
              <a:t>unnestings</a:t>
            </a:r>
            <a:endParaRPr lang="en-US" dirty="0"/>
          </a:p>
          <a:p>
            <a:pPr lvl="1"/>
            <a:r>
              <a:rPr lang="en-US" dirty="0"/>
              <a:t>Reorganize fields into arrays or break down arrays</a:t>
            </a:r>
          </a:p>
          <a:p>
            <a:r>
              <a:rPr lang="en-US" dirty="0"/>
              <a:t>Try them at home!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45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16442"/>
              </p:ext>
            </p:extLst>
          </p:nvPr>
        </p:nvGraphicFramePr>
        <p:xfrm>
          <a:off x="5029200" y="2186882"/>
          <a:ext cx="2362200" cy="3808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96219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8064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14196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52637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9560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67998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5638800" y="2590800"/>
            <a:ext cx="1040933" cy="24961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5657707" y="2974283"/>
            <a:ext cx="1055426" cy="80258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86114"/>
              </p:ext>
            </p:extLst>
          </p:nvPr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52511"/>
              </p:ext>
            </p:extLst>
          </p:nvPr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879133" y="2729243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9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9" y="1911976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// first </a:t>
            </a:r>
            <a:r>
              <a:rPr lang="en-US" dirty="0" err="1"/>
              <a:t>arg</a:t>
            </a:r>
            <a:r>
              <a:rPr lang="en-US" dirty="0"/>
              <a:t> of find ( )</a:t>
            </a:r>
          </a:p>
          <a:p>
            <a:pPr lvl="1"/>
            <a:r>
              <a:rPr lang="en-US" dirty="0"/>
              <a:t>project // second </a:t>
            </a:r>
            <a:r>
              <a:rPr lang="en-US" dirty="0" err="1"/>
              <a:t>arg</a:t>
            </a:r>
            <a:r>
              <a:rPr lang="en-US" dirty="0"/>
              <a:t> of find ( ) but more expressiveness</a:t>
            </a:r>
          </a:p>
          <a:p>
            <a:pPr lvl="1"/>
            <a:r>
              <a:rPr lang="en-US" dirty="0"/>
              <a:t>sort/limit // same 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b="1" dirty="0"/>
              <a:t>unwind</a:t>
            </a:r>
          </a:p>
          <a:p>
            <a:pPr lvl="1"/>
            <a:r>
              <a:rPr lang="en-US" b="1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717E0C-7EA9-3C4C-8DD0-5BEAE7A74134}"/>
              </a:ext>
            </a:extLst>
          </p:cNvPr>
          <p:cNvGrpSpPr/>
          <p:nvPr/>
        </p:nvGrpSpPr>
        <p:grpSpPr>
          <a:xfrm>
            <a:off x="4419600" y="1683376"/>
            <a:ext cx="4665440" cy="1212224"/>
            <a:chOff x="4419600" y="826126"/>
            <a:chExt cx="4665440" cy="12122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020E16E-BC97-0140-BD8F-9A32B110DDE2}"/>
                </a:ext>
              </a:extLst>
            </p:cNvPr>
            <p:cNvSpPr/>
            <p:nvPr/>
          </p:nvSpPr>
          <p:spPr>
            <a:xfrm>
              <a:off x="44196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707972-B815-9E41-8B5E-0C23B2F3F57E}"/>
                </a:ext>
              </a:extLst>
            </p:cNvPr>
            <p:cNvSpPr/>
            <p:nvPr/>
          </p:nvSpPr>
          <p:spPr>
            <a:xfrm>
              <a:off x="5334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B66BEC-6CF5-C645-A4B3-5C8ABC3E7697}"/>
                </a:ext>
              </a:extLst>
            </p:cNvPr>
            <p:cNvSpPr/>
            <p:nvPr/>
          </p:nvSpPr>
          <p:spPr>
            <a:xfrm>
              <a:off x="62484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45B127-4A43-EF4D-A8F3-90D339FED28E}"/>
                </a:ext>
              </a:extLst>
            </p:cNvPr>
            <p:cNvSpPr/>
            <p:nvPr/>
          </p:nvSpPr>
          <p:spPr>
            <a:xfrm>
              <a:off x="71882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F9D607-DD7A-024F-B847-061D4ED9FE96}"/>
                </a:ext>
              </a:extLst>
            </p:cNvPr>
            <p:cNvSpPr/>
            <p:nvPr/>
          </p:nvSpPr>
          <p:spPr>
            <a:xfrm>
              <a:off x="8128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16EC9C-4C3D-6D40-BD09-D50F89029C4E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>
              <a:off x="48768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FB1D96-3E19-A647-9381-FC6E2D925473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57912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0EDF10-B3FB-EB4D-80F7-37FD548CECF4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705600" y="18097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C4E484-740A-DC4E-AFDC-9BFED1C216A6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7696200" y="18097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DAA7FB-0A4B-8B47-B170-43F43D179169}"/>
                </a:ext>
              </a:extLst>
            </p:cNvPr>
            <p:cNvSpPr txBox="1"/>
            <p:nvPr/>
          </p:nvSpPr>
          <p:spPr>
            <a:xfrm rot="18992282">
              <a:off x="4428677" y="105483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E99B0-00DB-6748-8783-7F137E635149}"/>
                </a:ext>
              </a:extLst>
            </p:cNvPr>
            <p:cNvSpPr txBox="1"/>
            <p:nvPr/>
          </p:nvSpPr>
          <p:spPr>
            <a:xfrm rot="18992282">
              <a:off x="7188199" y="10647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B6568-25FF-FB48-9B66-BA0E9A9E984A}"/>
                </a:ext>
              </a:extLst>
            </p:cNvPr>
            <p:cNvSpPr txBox="1"/>
            <p:nvPr/>
          </p:nvSpPr>
          <p:spPr>
            <a:xfrm rot="18992282">
              <a:off x="6422845" y="10899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6D1B30-7D9F-C343-9B59-346489E75D09}"/>
                </a:ext>
              </a:extLst>
            </p:cNvPr>
            <p:cNvSpPr txBox="1"/>
            <p:nvPr/>
          </p:nvSpPr>
          <p:spPr>
            <a:xfrm rot="18992282">
              <a:off x="5307464" y="105864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lookup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6ADF96-357A-5B44-BB97-AECBCFE1F40E}"/>
                </a:ext>
              </a:extLst>
            </p:cNvPr>
            <p:cNvSpPr txBox="1"/>
            <p:nvPr/>
          </p:nvSpPr>
          <p:spPr>
            <a:xfrm rot="18992282">
              <a:off x="8170640" y="10317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AC2AA1-C54F-434F-B7B0-C50053353515}"/>
                </a:ext>
              </a:extLst>
            </p:cNvPr>
            <p:cNvSpPr/>
            <p:nvPr/>
          </p:nvSpPr>
          <p:spPr>
            <a:xfrm>
              <a:off x="6099829" y="826126"/>
              <a:ext cx="457200" cy="457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73694A-ECC2-F34C-8720-6FF6A2D96F03}"/>
                </a:ext>
              </a:extLst>
            </p:cNvPr>
            <p:cNvCxnSpPr>
              <a:cxnSpLocks/>
              <a:stCxn id="6" idx="7"/>
              <a:endCxn id="25" idx="3"/>
            </p:cNvCxnSpPr>
            <p:nvPr/>
          </p:nvCxnSpPr>
          <p:spPr>
            <a:xfrm flipV="1">
              <a:off x="5724245" y="1216371"/>
              <a:ext cx="442539" cy="431734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B5A024F-1487-E644-A758-287F35BDFBE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0661590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4080934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Unwind expands an array by constructing documents one per element of the array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Somewhat like </a:t>
            </a:r>
            <a:r>
              <a:rPr lang="en-US" dirty="0" err="1">
                <a:solidFill>
                  <a:srgbClr val="FF0000"/>
                </a:solidFill>
              </a:rPr>
              <a:t>flatMap</a:t>
            </a:r>
            <a:r>
              <a:rPr lang="en-US" dirty="0">
                <a:solidFill>
                  <a:srgbClr val="FF0000"/>
                </a:solidFill>
              </a:rPr>
              <a:t> in 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Going back to our old example with an array of tags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Notice no relational analog here: no arrays so no unwinding</a:t>
            </a:r>
          </a:p>
          <a:p>
            <a:pPr marL="0" indent="0">
              <a:buNone/>
            </a:pPr>
            <a:r>
              <a:rPr lang="en-US" dirty="0"/>
              <a:t>[in fact, some RDBMSs do support arrays, but not in the rel. model]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" y="133924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7461CC-3535-354E-A71A-725F1DDA52AA}"/>
              </a:ext>
            </a:extLst>
          </p:cNvPr>
          <p:cNvSpPr txBox="1">
            <a:spLocks/>
          </p:cNvSpPr>
          <p:nvPr/>
        </p:nvSpPr>
        <p:spPr>
          <a:xfrm>
            <a:off x="4580468" y="2514600"/>
            <a:ext cx="4605867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/>
              <a:t>aggregate( [ </a:t>
            </a:r>
          </a:p>
          <a:p>
            <a:pPr marL="400050" lvl="1" indent="0">
              <a:buNone/>
            </a:pPr>
            <a:r>
              <a:rPr lang="en-US" sz="2200" dirty="0"/>
              <a:t>{ $unwind : "$tags" }, </a:t>
            </a:r>
          </a:p>
          <a:p>
            <a:pPr marL="400050" lvl="1" indent="0">
              <a:buNone/>
            </a:pPr>
            <a:r>
              <a:rPr lang="en-US" sz="2200" dirty="0"/>
              <a:t>{ $project : {_id : 0, </a:t>
            </a:r>
            <a:r>
              <a:rPr lang="en-US" sz="2200" dirty="0" err="1"/>
              <a:t>instock</a:t>
            </a:r>
            <a:r>
              <a:rPr lang="en-US" sz="2200" dirty="0"/>
              <a:t>: 0}}  </a:t>
            </a:r>
          </a:p>
          <a:p>
            <a:pPr marL="0" indent="0">
              <a:buNone/>
            </a:pPr>
            <a:r>
              <a:rPr lang="en-US" sz="2400" dirty="0"/>
              <a:t>] )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400" dirty="0"/>
              <a:t>{ "item" : "journal",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"journal",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"plain", "dim" : [ 14, 21 ] }</a:t>
            </a:r>
          </a:p>
          <a:p>
            <a:pPr marL="0" indent="0">
              <a:buNone/>
            </a:pPr>
            <a:r>
              <a:rPr lang="en-US" sz="2400" dirty="0"/>
              <a:t>{ "item" : "planner", "tags" : "blank", "dim" : [ 22.85, 30 ] }</a:t>
            </a:r>
          </a:p>
          <a:p>
            <a:pPr marL="0" indent="0">
              <a:buNone/>
            </a:pPr>
            <a:r>
              <a:rPr lang="en-US" sz="2400" dirty="0"/>
              <a:t>{ "item" : "planner", "tags" : "red", "dim" : [ 22.85, 30 ] }</a:t>
            </a:r>
          </a:p>
          <a:p>
            <a:pPr marL="0" indent="0">
              <a:buNone/>
            </a:pPr>
            <a:r>
              <a:rPr lang="en-US" sz="2400" dirty="0"/>
              <a:t>{ "item" : "postcard", "tags" : "blue", "dim" : [ 10, 15.25 ]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9239B-9D45-0E43-A0A8-11599F6FCC4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67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Unwind: A Common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2289628"/>
            <a:ext cx="82296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Q: Imagine if we want to find sum of </a:t>
            </a:r>
            <a:r>
              <a:rPr lang="en-US" dirty="0" err="1"/>
              <a:t>qtys</a:t>
            </a:r>
            <a:r>
              <a:rPr lang="en-US" dirty="0"/>
              <a:t> across items. How would we do this?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common recipe in MQL queries is to </a:t>
            </a:r>
            <a:r>
              <a:rPr lang="en-US" i="1" dirty="0"/>
              <a:t>unwind</a:t>
            </a:r>
            <a:r>
              <a:rPr lang="en-US" dirty="0"/>
              <a:t> and then </a:t>
            </a:r>
            <a:r>
              <a:rPr lang="en-US" i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	{ $unwind : "$</a:t>
            </a:r>
            <a:r>
              <a:rPr lang="en-US" dirty="0" err="1"/>
              <a:t>instock</a:t>
            </a:r>
            <a:r>
              <a:rPr lang="en-US" dirty="0"/>
              <a:t>" },  </a:t>
            </a:r>
          </a:p>
          <a:p>
            <a:pPr marL="0" indent="0">
              <a:buNone/>
            </a:pPr>
            <a:r>
              <a:rPr lang="en-US" dirty="0"/>
              <a:t>	{ $group : {_id : "$item", </a:t>
            </a:r>
            <a:r>
              <a:rPr lang="en-US" dirty="0" err="1"/>
              <a:t>totalqty</a:t>
            </a:r>
            <a:r>
              <a:rPr lang="en-US" dirty="0"/>
              <a:t> : {$sum : "$</a:t>
            </a:r>
            <a:r>
              <a:rPr lang="en-US" dirty="0" err="1"/>
              <a:t>instock.qty</a:t>
            </a:r>
            <a:r>
              <a:rPr lang="en-US" dirty="0"/>
              <a:t>"}}}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400050" lvl="1" indent="0">
              <a:buNone/>
            </a:pPr>
            <a:endParaRPr lang="en-US" sz="1700" dirty="0"/>
          </a:p>
          <a:p>
            <a:pPr marL="400050" lvl="1" indent="0">
              <a:buNone/>
            </a:pPr>
            <a:r>
              <a:rPr lang="en-US" sz="1700" dirty="0"/>
              <a:t>{ "_id" : "notebook", "</a:t>
            </a:r>
            <a:r>
              <a:rPr lang="en-US" sz="1700" dirty="0" err="1"/>
              <a:t>totalqty</a:t>
            </a:r>
            <a:r>
              <a:rPr lang="en-US" sz="1700" dirty="0"/>
              <a:t>" : 5 }</a:t>
            </a:r>
          </a:p>
          <a:p>
            <a:pPr marL="400050" lvl="1" indent="0">
              <a:buNone/>
            </a:pPr>
            <a:r>
              <a:rPr lang="en-US" sz="1700" dirty="0"/>
              <a:t>{ "_id" : "postcard", "</a:t>
            </a:r>
            <a:r>
              <a:rPr lang="en-US" sz="1700" dirty="0" err="1"/>
              <a:t>totalqty</a:t>
            </a:r>
            <a:r>
              <a:rPr lang="en-US" sz="1700" dirty="0"/>
              <a:t>" : 50 }</a:t>
            </a:r>
          </a:p>
          <a:p>
            <a:pPr marL="400050" lvl="1" indent="0">
              <a:buNone/>
            </a:pPr>
            <a:r>
              <a:rPr lang="en-US" sz="1700" dirty="0"/>
              <a:t>{ "_id" : "journal", "</a:t>
            </a:r>
            <a:r>
              <a:rPr lang="en-US" sz="1700" dirty="0" err="1"/>
              <a:t>totalqty</a:t>
            </a:r>
            <a:r>
              <a:rPr lang="en-US" sz="1700" dirty="0"/>
              <a:t>" : 20 }</a:t>
            </a:r>
          </a:p>
          <a:p>
            <a:pPr marL="400050" lvl="1" indent="0">
              <a:buNone/>
            </a:pPr>
            <a:r>
              <a:rPr lang="en-US" sz="1700" dirty="0"/>
              <a:t>{ "_id" : "planner", "</a:t>
            </a:r>
            <a:r>
              <a:rPr lang="en-US" sz="1700" dirty="0" err="1"/>
              <a:t>totalqty</a:t>
            </a:r>
            <a:r>
              <a:rPr lang="en-US" sz="1700" dirty="0"/>
              <a:t>" : 45 }</a:t>
            </a:r>
          </a:p>
          <a:p>
            <a:pPr marL="400050" lvl="1" indent="0">
              <a:buNone/>
            </a:pPr>
            <a:r>
              <a:rPr lang="en-US" sz="1700" dirty="0"/>
              <a:t>{ "_id" : "paper", "</a:t>
            </a:r>
            <a:r>
              <a:rPr lang="en-US" sz="1700" dirty="0" err="1"/>
              <a:t>totalqty</a:t>
            </a:r>
            <a:r>
              <a:rPr lang="en-US" sz="1700" dirty="0"/>
              <a:t>" : 75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02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8A890-0E59-D241-AD93-1CD8C2CC08F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6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6ACA-94DC-F447-BD21-FC6AEE8C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21"/>
            <a:ext cx="8229600" cy="857250"/>
          </a:xfrm>
        </p:spPr>
        <p:txBody>
          <a:bodyPr/>
          <a:lstStyle/>
          <a:p>
            <a:r>
              <a:rPr lang="en-US" dirty="0"/>
              <a:t>Looking Up Other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B76C-AB5D-EF45-8562-3755229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67" y="2133600"/>
            <a:ext cx="4267200" cy="3733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1600" dirty="0"/>
              <a:t>{ $lookup: { </a:t>
            </a:r>
          </a:p>
          <a:p>
            <a:pPr marL="800100" lvl="2" indent="0">
              <a:buNone/>
            </a:pPr>
            <a:r>
              <a:rPr lang="en-US" dirty="0"/>
              <a:t>from: &lt;collection to join&gt;, </a:t>
            </a:r>
          </a:p>
          <a:p>
            <a:pPr marL="800100" lvl="2" indent="0">
              <a:buNone/>
            </a:pPr>
            <a:r>
              <a:rPr lang="en-US" dirty="0" err="1"/>
              <a:t>localField</a:t>
            </a:r>
            <a:r>
              <a:rPr lang="en-US" dirty="0"/>
              <a:t>: &lt;referencing field&gt;, </a:t>
            </a:r>
          </a:p>
          <a:p>
            <a:pPr marL="800100" lvl="2" indent="0">
              <a:buNone/>
            </a:pPr>
            <a:r>
              <a:rPr lang="en-US" dirty="0" err="1"/>
              <a:t>foreignField</a:t>
            </a:r>
            <a:r>
              <a:rPr lang="en-US" dirty="0"/>
              <a:t>: &lt;referenced field&gt;, </a:t>
            </a:r>
          </a:p>
          <a:p>
            <a:pPr marL="800100" lvl="2" indent="0">
              <a:buNone/>
            </a:pPr>
            <a:r>
              <a:rPr lang="en-US" dirty="0"/>
              <a:t>as: &lt;output array field&gt; </a:t>
            </a:r>
          </a:p>
          <a:p>
            <a:pPr marL="400050" lvl="1" indent="0">
              <a:buNone/>
            </a:pPr>
            <a:r>
              <a:rPr lang="en-US" dirty="0"/>
              <a:t>} }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Conceptually, for each document</a:t>
            </a:r>
          </a:p>
          <a:p>
            <a:r>
              <a:rPr lang="en-US" dirty="0"/>
              <a:t>find documents in other </a:t>
            </a:r>
            <a:r>
              <a:rPr lang="en-US" dirty="0" err="1"/>
              <a:t>coll</a:t>
            </a:r>
            <a:r>
              <a:rPr lang="en-US" dirty="0"/>
              <a:t> that join (equijoin)</a:t>
            </a:r>
          </a:p>
          <a:p>
            <a:pPr lvl="1"/>
            <a:r>
              <a:rPr lang="en-US" dirty="0"/>
              <a:t>local field must match foreign field</a:t>
            </a:r>
          </a:p>
          <a:p>
            <a:r>
              <a:rPr lang="en-US" dirty="0"/>
              <a:t>place each of them in an array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Thus, a left outer </a:t>
            </a:r>
            <a:r>
              <a:rPr lang="en-US" dirty="0" err="1"/>
              <a:t>equi</a:t>
            </a:r>
            <a:r>
              <a:rPr lang="en-US" dirty="0"/>
              <a:t>-join, with the join results stored in an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Straightforward, but </a:t>
            </a:r>
            <a:r>
              <a:rPr lang="en-US" dirty="0" err="1"/>
              <a:t>kinda</a:t>
            </a:r>
            <a:r>
              <a:rPr lang="en-US" dirty="0"/>
              <a:t> gross. Let’s see…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Say, for each item, I want to find other items located in the same location = self-join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651A07-E6D0-A44F-BB68-6D8CA46C13AB}"/>
              </a:ext>
            </a:extLst>
          </p:cNvPr>
          <p:cNvSpPr txBox="1">
            <a:spLocks/>
          </p:cNvSpPr>
          <p:nvPr/>
        </p:nvSpPr>
        <p:spPr>
          <a:xfrm>
            <a:off x="4258733" y="2133600"/>
            <a:ext cx="4724400" cy="38671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db.inventory.aggregate</a:t>
            </a:r>
            <a:r>
              <a:rPr lang="en-US" sz="1200" dirty="0"/>
              <a:t>( [ </a:t>
            </a:r>
          </a:p>
          <a:p>
            <a:pPr marL="400050" lvl="1" indent="0">
              <a:buNone/>
            </a:pPr>
            <a:r>
              <a:rPr lang="en-US" sz="1200" dirty="0"/>
              <a:t>{ $lookup : {from : "inventory", </a:t>
            </a:r>
            <a:r>
              <a:rPr lang="en-US" sz="1200" dirty="0" err="1"/>
              <a:t>localField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</a:t>
            </a:r>
            <a:r>
              <a:rPr lang="en-US" sz="1200" dirty="0" err="1"/>
              <a:t>foreignField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as:"</a:t>
            </a:r>
            <a:r>
              <a:rPr lang="en-US" sz="1200" dirty="0" err="1"/>
              <a:t>otheritems</a:t>
            </a:r>
            <a:r>
              <a:rPr lang="en-US" sz="1200" dirty="0"/>
              <a:t>"}},  </a:t>
            </a:r>
          </a:p>
          <a:p>
            <a:pPr marL="400050" lvl="1" indent="0">
              <a:buNone/>
            </a:pPr>
            <a:r>
              <a:rPr lang="en-US" sz="1200" dirty="0"/>
              <a:t>{ $project : {_id : 0, tags : 0, dim : 0}} </a:t>
            </a:r>
          </a:p>
          <a:p>
            <a:pPr marL="0" indent="0">
              <a:buNone/>
            </a:pPr>
            <a:r>
              <a:rPr lang="en-US" sz="1200" dirty="0"/>
              <a:t>] 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{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</a:t>
            </a:r>
            <a:r>
              <a:rPr lang="en-US" sz="1200" dirty="0" err="1"/>
              <a:t>otheritems</a:t>
            </a:r>
            <a:r>
              <a:rPr lang="en-US" sz="1200" dirty="0"/>
              <a:t>" : [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("5fb6f9605f0594e0227d3c24"),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"tags" : [ "blank", "red"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("5fb6f9605f0594e0227d3c25"), "item" : "notebook", "</a:t>
            </a:r>
            <a:r>
              <a:rPr lang="en-US" sz="1200" dirty="0" err="1"/>
              <a:t>instock</a:t>
            </a:r>
            <a:r>
              <a:rPr lang="en-US" sz="1200" dirty="0"/>
              <a:t>" : [ { "loc" : "C", "qty" : 5 } ], "tags" : [ "red", "blank"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("5fb6f9605f0594e0227d3c26"), "item" : "paper",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60 }, { "loc" : "B", "qty" : 15 } ], "tags" : [ "red", "blank", "plain" ], "dim" : [ 14, 21 ] }, </a:t>
            </a:r>
          </a:p>
          <a:p>
            <a:pPr marL="400050" lvl="1" indent="0">
              <a:buNone/>
            </a:pPr>
            <a:r>
              <a:rPr lang="en-US" sz="1200" dirty="0"/>
              <a:t>…</a:t>
            </a:r>
          </a:p>
          <a:p>
            <a:pPr marL="400050" lvl="1" indent="0">
              <a:buNone/>
            </a:pPr>
            <a:r>
              <a:rPr lang="en-US" sz="1200" dirty="0"/>
              <a:t>] }</a:t>
            </a:r>
          </a:p>
          <a:p>
            <a:pPr marL="0" indent="0">
              <a:buNone/>
            </a:pPr>
            <a:r>
              <a:rPr lang="en-US" sz="1200" dirty="0"/>
              <a:t>And many other records!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422A8-E00B-B947-AB6C-5F315F9C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67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DEF7D-FFCA-1D46-A447-ACA8799B87F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29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5A11-15E8-FD46-AF80-05823C1C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Lookup… after some more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C2ED-39D2-7145-B786-4046480C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720586"/>
            <a:ext cx="7882467" cy="388619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db.inventory.aggregate</a:t>
            </a:r>
            <a:r>
              <a:rPr lang="en-US" dirty="0"/>
              <a:t>( [ </a:t>
            </a:r>
          </a:p>
          <a:p>
            <a:pPr marL="0" indent="0">
              <a:buNone/>
            </a:pPr>
            <a:r>
              <a:rPr lang="en-US" dirty="0"/>
              <a:t>{ $lookup : {</a:t>
            </a:r>
            <a:r>
              <a:rPr lang="en-US" dirty="0" err="1"/>
              <a:t>from:"inventory</a:t>
            </a:r>
            <a:r>
              <a:rPr lang="en-US" dirty="0"/>
              <a:t>", </a:t>
            </a:r>
            <a:r>
              <a:rPr lang="en-US" dirty="0" err="1"/>
              <a:t>localField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</a:t>
            </a:r>
            <a:r>
              <a:rPr lang="en-US" dirty="0" err="1"/>
              <a:t>foreignField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as:"</a:t>
            </a:r>
            <a:r>
              <a:rPr lang="en-US" dirty="0" err="1"/>
              <a:t>otheritems</a:t>
            </a:r>
            <a:r>
              <a:rPr lang="en-US" dirty="0"/>
              <a:t>"}},  </a:t>
            </a:r>
          </a:p>
          <a:p>
            <a:pPr marL="0" indent="0">
              <a:buNone/>
            </a:pPr>
            <a:r>
              <a:rPr lang="en-US" dirty="0"/>
              <a:t>{$project : {_id : 0, tags :0, dim :0, </a:t>
            </a:r>
            <a:r>
              <a:rPr lang="en-US" b="1" dirty="0"/>
              <a:t>"otheritems._id":0, "otheritems.tags":0, "otheritems.dim":0, "otheritems.instock.qty":0</a:t>
            </a:r>
            <a:r>
              <a:rPr lang="en-US" dirty="0"/>
              <a:t>}}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"A", "qty" : 5 }, { "loc" : "C", "qty" : 15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"paper",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"planner",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"C", "qty" : 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D7B50-2CCC-A34E-B626-E53E19C4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9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EF59D-9A7B-8541-9F06-965CF315942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29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0A46-BDF0-A546-A8E7-31C915F0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206639"/>
            <a:ext cx="8458200" cy="73183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Rules of Thumb when Writing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BD85-E748-C442-B4D6-F19718515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C64CDB-57EB-4E48-B3E2-0C8A4BA8B2EC}"/>
              </a:ext>
            </a:extLst>
          </p:cNvPr>
          <p:cNvSpPr txBox="1">
            <a:spLocks/>
          </p:cNvSpPr>
          <p:nvPr/>
        </p:nvSpPr>
        <p:spPr>
          <a:xfrm>
            <a:off x="457200" y="205528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 dirty="0"/>
          </a:p>
          <a:p>
            <a:r>
              <a:rPr lang="en-US" dirty="0"/>
              <a:t>$project is helpful if you want to construct or deconstruct </a:t>
            </a:r>
            <a:r>
              <a:rPr lang="en-US" dirty="0" err="1"/>
              <a:t>nestings</a:t>
            </a:r>
            <a:r>
              <a:rPr lang="en-US" dirty="0"/>
              <a:t> (in addition to removing fields or creating new ones)</a:t>
            </a:r>
          </a:p>
          <a:p>
            <a:r>
              <a:rPr lang="en-US" dirty="0"/>
              <a:t>$group is helpful to construct arrays (using $push or $</a:t>
            </a:r>
            <a:r>
              <a:rPr lang="en-US" dirty="0" err="1"/>
              <a:t>addToSet</a:t>
            </a:r>
            <a:r>
              <a:rPr lang="en-US" dirty="0"/>
              <a:t>)</a:t>
            </a:r>
          </a:p>
          <a:p>
            <a:r>
              <a:rPr lang="en-US" dirty="0"/>
              <a:t>$unwind is helpful for unwinding arrays</a:t>
            </a:r>
          </a:p>
          <a:p>
            <a:r>
              <a:rPr lang="en-US" dirty="0"/>
              <a:t>$lookup is your only hope for joins. Be prepared for a mess. Lots of $project needed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A bit of a misnomer;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8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InsertMany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[Insert/Delete/Update] [One/Many]</a:t>
            </a:r>
          </a:p>
          <a:p>
            <a:pPr lvl="1"/>
            <a:r>
              <a:rPr lang="en-US" dirty="0"/>
              <a:t>Many is more general, so we’ll discuss that instead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 err="1"/>
              <a:t>db.inventory.insertMany</a:t>
            </a:r>
            <a:r>
              <a:rPr lang="en-US" sz="1600" dirty="0"/>
              <a:t>( [    </a:t>
            </a:r>
          </a:p>
          <a:p>
            <a:pPr marL="0" indent="0">
              <a:buNone/>
            </a:pPr>
            <a:r>
              <a:rPr lang="en-US" sz="1600" dirty="0"/>
              <a:t>{ item: "journal", </a:t>
            </a:r>
            <a:r>
              <a:rPr lang="en-US" sz="1600" dirty="0" err="1"/>
              <a:t>instock</a:t>
            </a:r>
            <a:r>
              <a:rPr lang="en-US" sz="1600" dirty="0"/>
              <a:t>: [ { loc: "A", qty: 5 }, { loc: "C", qty: 15 } ], tags: ["blank", "red"], dim: [ 14, 21 ] },    </a:t>
            </a:r>
          </a:p>
          <a:p>
            <a:pPr marL="0" indent="0">
              <a:buNone/>
            </a:pPr>
            <a:r>
              <a:rPr lang="en-US" sz="1600" dirty="0"/>
              <a:t>{ item: "notebook", </a:t>
            </a:r>
            <a:r>
              <a:rPr lang="en-US" sz="1600" dirty="0" err="1"/>
              <a:t>instock</a:t>
            </a:r>
            <a:r>
              <a:rPr lang="en-US" sz="1600" dirty="0"/>
              <a:t>: [ { loc: "C", qty: 5 } ], tags: ["red", "blank"] , dim: [ 14, 21 ]},    </a:t>
            </a:r>
          </a:p>
          <a:p>
            <a:pPr marL="0" indent="0">
              <a:buNone/>
            </a:pPr>
            <a:r>
              <a:rPr lang="en-US" sz="1600" dirty="0"/>
              <a:t>{ item: "paper", </a:t>
            </a:r>
            <a:r>
              <a:rPr lang="en-US" sz="1600" dirty="0" err="1"/>
              <a:t>instock</a:t>
            </a:r>
            <a:r>
              <a:rPr lang="en-US" sz="1600" dirty="0"/>
              <a:t>: [ { loc: "A", qty: 60 }, { loc: "B", qty: 15 } ], tags: ["red", "blank", "plain"] , dim: [ 14, 21 ]},    </a:t>
            </a:r>
          </a:p>
          <a:p>
            <a:pPr marL="0" indent="0">
              <a:buNone/>
            </a:pPr>
            <a:r>
              <a:rPr lang="en-US" sz="1600" dirty="0"/>
              <a:t>{ item: "planner", </a:t>
            </a:r>
            <a:r>
              <a:rPr lang="en-US" sz="1600" dirty="0" err="1"/>
              <a:t>instock</a:t>
            </a:r>
            <a:r>
              <a:rPr lang="en-US" sz="1600" dirty="0"/>
              <a:t>: [ { loc: "A", qty: 40 }, { loc: "B", qty: 5 } ], tags: ["blank", "red"], dim: [ 22.85, 30 ] },    </a:t>
            </a:r>
          </a:p>
          <a:p>
            <a:pPr marL="0" indent="0">
              <a:buNone/>
            </a:pPr>
            <a:r>
              <a:rPr lang="en-US" sz="1600" dirty="0"/>
              <a:t>{ item: "postcard", </a:t>
            </a:r>
            <a:r>
              <a:rPr lang="en-US" sz="1600" dirty="0" err="1"/>
              <a:t>instock</a:t>
            </a:r>
            <a:r>
              <a:rPr lang="en-US" sz="1600" dirty="0"/>
              <a:t>: [ {loc: "B", qty: 15 }, { loc: "C", qty: 35 } ], tags: ["blue"] , dim: [ 10, 15.25 ] } </a:t>
            </a:r>
          </a:p>
          <a:p>
            <a:pPr marL="0" indent="0">
              <a:buNone/>
            </a:pPr>
            <a:r>
              <a:rPr lang="en-US" sz="1600" dirty="0"/>
              <a:t>] 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Several actions will be taken as part of this insert:</a:t>
            </a:r>
          </a:p>
          <a:p>
            <a:r>
              <a:rPr lang="en-US" dirty="0"/>
              <a:t>Will create inventory collection if absent [No schema specification/DDL needed!]</a:t>
            </a:r>
          </a:p>
          <a:p>
            <a:r>
              <a:rPr lang="en-US" dirty="0"/>
              <a:t>Will add the _id </a:t>
            </a:r>
            <a:r>
              <a:rPr lang="en-US" dirty="0" err="1"/>
              <a:t>attrib</a:t>
            </a:r>
            <a:r>
              <a:rPr lang="en-US" dirty="0"/>
              <a:t> to each document added (since it isn’t there)</a:t>
            </a:r>
          </a:p>
          <a:p>
            <a:r>
              <a:rPr lang="en-US" dirty="0"/>
              <a:t>_id will be the first field for each document by default</a:t>
            </a:r>
          </a:p>
          <a:p>
            <a:pPr marL="5715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57200" lvl="1" indent="0">
              <a:buNone/>
            </a:pPr>
            <a:r>
              <a:rPr lang="en-US" dirty="0" err="1"/>
              <a:t>db.inventory.updateMany</a:t>
            </a:r>
            <a:r>
              <a:rPr lang="en-US" dirty="0"/>
              <a:t> ( </a:t>
            </a:r>
          </a:p>
          <a:p>
            <a:pPr marL="457200" lvl="1" indent="0">
              <a:buNone/>
            </a:pPr>
            <a:r>
              <a:rPr lang="en-US" dirty="0"/>
              <a:t>	{"dim.0": { $</a:t>
            </a:r>
            <a:r>
              <a:rPr lang="en-US" dirty="0" err="1"/>
              <a:t>lt</a:t>
            </a:r>
            <a:r>
              <a:rPr lang="en-US" dirty="0"/>
              <a:t>: 15 } }, </a:t>
            </a:r>
          </a:p>
          <a:p>
            <a:pPr marL="457200" lvl="1" indent="0">
              <a:buNone/>
            </a:pPr>
            <a:r>
              <a:rPr lang="en-US" dirty="0"/>
              <a:t>	{ $set: { "dim.0": 15, status: "</a:t>
            </a:r>
            <a:r>
              <a:rPr lang="en-US" dirty="0" err="1"/>
              <a:t>InvalidWidth</a:t>
            </a:r>
            <a:r>
              <a:rPr lang="en-US" dirty="0"/>
              <a:t>"} }</a:t>
            </a:r>
          </a:p>
          <a:p>
            <a:pPr marL="457200" lvl="1" indent="0">
              <a:buNone/>
            </a:pPr>
            <a:r>
              <a:rPr lang="en-US" dirty="0"/>
              <a:t>) // if any width &lt;15, set it to 15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&lt;condition&gt;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C205D-37C4-FD4F-B7D7-FCAF2791F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307627"/>
            <a:ext cx="8915400" cy="6317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7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00050" lvl="1" indent="0">
              <a:buNone/>
            </a:pPr>
            <a:r>
              <a:rPr lang="en-US" sz="1600" dirty="0" err="1"/>
              <a:t>db.inventory.updateMany</a:t>
            </a:r>
            <a:r>
              <a:rPr lang="en-US" sz="1600" dirty="0"/>
              <a:t> ( </a:t>
            </a:r>
          </a:p>
          <a:p>
            <a:pPr marL="400050" lvl="1" indent="0">
              <a:buNone/>
            </a:pPr>
            <a:r>
              <a:rPr lang="en-US" sz="1600" dirty="0"/>
              <a:t>{"dim.0": { $</a:t>
            </a:r>
            <a:r>
              <a:rPr lang="en-US" sz="1600" dirty="0" err="1"/>
              <a:t>lt</a:t>
            </a:r>
            <a:r>
              <a:rPr lang="en-US" sz="1600" dirty="0"/>
              <a:t>: 15 } },  </a:t>
            </a:r>
          </a:p>
          <a:p>
            <a:pPr marL="400050" lvl="1" indent="0">
              <a:buNone/>
            </a:pPr>
            <a:r>
              <a:rPr lang="en-US" sz="1600" dirty="0"/>
              <a:t>{ </a:t>
            </a:r>
            <a:r>
              <a:rPr lang="en-US" sz="1600" b="1" dirty="0"/>
              <a:t>$</a:t>
            </a:r>
            <a:r>
              <a:rPr lang="en-US" sz="1600" b="1" dirty="0" err="1"/>
              <a:t>inc</a:t>
            </a:r>
            <a:r>
              <a:rPr lang="en-US" sz="1600" b="1" dirty="0"/>
              <a:t>: { "dim.0":  5},</a:t>
            </a:r>
            <a:r>
              <a:rPr lang="en-US" sz="1600" dirty="0"/>
              <a:t> </a:t>
            </a:r>
          </a:p>
          <a:p>
            <a:pPr marL="400050" lvl="1" indent="0">
              <a:buNone/>
            </a:pPr>
            <a:r>
              <a:rPr lang="en-US" sz="1600" dirty="0"/>
              <a:t>  $set: {status: "</a:t>
            </a:r>
            <a:r>
              <a:rPr lang="en-US" sz="1600" dirty="0" err="1"/>
              <a:t>InvalidWidth</a:t>
            </a:r>
            <a:r>
              <a:rPr lang="en-US" sz="1600" dirty="0"/>
              <a:t>"} } )</a:t>
            </a:r>
          </a:p>
          <a:p>
            <a:pPr marL="457200" lvl="1" indent="0">
              <a:buNone/>
            </a:pPr>
            <a:r>
              <a:rPr lang="en-US" dirty="0"/>
              <a:t>// if any width &lt;15, increment by 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C973E-909A-8F43-8123-EAA82D5F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58" y="4215714"/>
            <a:ext cx="8839200" cy="647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4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21923" name="Group 3"/>
          <p:cNvGraphicFramePr>
            <a:graphicFrameLocks noGrp="1"/>
          </p:cNvGraphicFramePr>
          <p:nvPr>
            <p:ph sz="half" idx="2"/>
          </p:nvPr>
        </p:nvGraphicFramePr>
        <p:xfrm>
          <a:off x="2670175" y="1416050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921" name="Text Box 17"/>
          <p:cNvSpPr txBox="1">
            <a:spLocks noChangeArrowheads="1"/>
          </p:cNvSpPr>
          <p:nvPr/>
        </p:nvSpPr>
        <p:spPr bwMode="auto">
          <a:xfrm>
            <a:off x="990600" y="1922463"/>
            <a:ext cx="163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/>
              <a:t>Account  =</a:t>
            </a:r>
            <a:endParaRPr lang="en-US" b="1" baseline="0"/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1882775" y="5065713"/>
            <a:ext cx="6880225" cy="7953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80000"/>
              </a:lnSpc>
              <a:spcBef>
                <a:spcPct val="20000"/>
              </a:spcBef>
              <a:spcAft>
                <a:spcPts val="2400"/>
              </a:spcAft>
            </a:pPr>
            <a:r>
              <a:rPr lang="en-US" sz="2800" i="1" baseline="0"/>
              <a:t>Relational database semantics defined in terms of mathematical relations</a:t>
            </a:r>
            <a:endParaRPr lang="en-US" sz="2000" b="1" i="1" baseline="0"/>
          </a:p>
        </p:txBody>
      </p:sp>
      <p:grpSp>
        <p:nvGrpSpPr>
          <p:cNvPr id="123923" name="Group 19"/>
          <p:cNvGrpSpPr>
            <a:grpSpLocks/>
          </p:cNvGrpSpPr>
          <p:nvPr/>
        </p:nvGrpSpPr>
        <p:grpSpPr bwMode="auto">
          <a:xfrm>
            <a:off x="2197100" y="3176588"/>
            <a:ext cx="5422900" cy="1471612"/>
            <a:chOff x="1534" y="1887"/>
            <a:chExt cx="3416" cy="927"/>
          </a:xfrm>
        </p:grpSpPr>
        <p:sp>
          <p:nvSpPr>
            <p:cNvPr id="123924" name="Text Box 20"/>
            <p:cNvSpPr txBox="1">
              <a:spLocks noChangeArrowheads="1"/>
            </p:cNvSpPr>
            <p:nvPr/>
          </p:nvSpPr>
          <p:spPr bwMode="auto">
            <a:xfrm>
              <a:off x="1622" y="2180"/>
              <a:ext cx="332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 	{ 	(Downtown, A-101, 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A-217, 	500) }</a:t>
              </a:r>
              <a:endParaRPr lang="en-US" b="1" baseline="0"/>
            </a:p>
          </p:txBody>
        </p:sp>
        <p:sp>
          <p:nvSpPr>
            <p:cNvPr id="123925" name="Text Box 21"/>
            <p:cNvSpPr txBox="1">
              <a:spLocks noChangeArrowheads="1"/>
            </p:cNvSpPr>
            <p:nvPr/>
          </p:nvSpPr>
          <p:spPr bwMode="auto">
            <a:xfrm>
              <a:off x="1534" y="1887"/>
              <a:ext cx="204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/>
                <a:t>Considered equivalent to…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85560"/>
              </p:ext>
            </p:extLst>
          </p:nvPr>
        </p:nvGraphicFramePr>
        <p:xfrm>
          <a:off x="5029200" y="2186882"/>
          <a:ext cx="177165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B4ABED-0B73-3E49-8B92-F079FB606A4F}"/>
              </a:ext>
            </a:extLst>
          </p:cNvPr>
          <p:cNvSpPr/>
          <p:nvPr/>
        </p:nvSpPr>
        <p:spPr>
          <a:xfrm>
            <a:off x="381000" y="4334670"/>
            <a:ext cx="3657600" cy="129868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R.B = S.B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3CD35-D9AD-1B49-A59C-23064F4CADA0}"/>
              </a:ext>
            </a:extLst>
          </p:cNvPr>
          <p:cNvSpPr/>
          <p:nvPr/>
        </p:nvSpPr>
        <p:spPr>
          <a:xfrm>
            <a:off x="4607560" y="4334669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R.B = S.B)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1A1CA7-C20E-8C4B-870A-30C60BADC854}"/>
              </a:ext>
            </a:extLst>
          </p:cNvPr>
          <p:cNvSpPr/>
          <p:nvPr/>
        </p:nvSpPr>
        <p:spPr>
          <a:xfrm>
            <a:off x="4636909" y="5678818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998495116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88143"/>
            <a:ext cx="8534400" cy="373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MongoDB is a distributed NoSQL database</a:t>
            </a:r>
          </a:p>
          <a:p>
            <a:r>
              <a:rPr lang="en-US" dirty="0"/>
              <a:t>Collections are partitioned/sharded based on a field [range-based]</a:t>
            </a:r>
          </a:p>
          <a:p>
            <a:pPr lvl="1"/>
            <a:r>
              <a:rPr lang="en-US" dirty="0"/>
              <a:t>Each partition stores a subset of documents</a:t>
            </a:r>
          </a:p>
          <a:p>
            <a:r>
              <a:rPr lang="en-US" dirty="0"/>
              <a:t>Each partition is replicated to help with failures</a:t>
            </a:r>
          </a:p>
          <a:p>
            <a:pPr lvl="1"/>
            <a:r>
              <a:rPr lang="en-US" dirty="0"/>
              <a:t>The replication is done asynchronously</a:t>
            </a:r>
          </a:p>
          <a:p>
            <a:pPr lvl="1"/>
            <a:r>
              <a:rPr lang="en-US" dirty="0"/>
              <a:t>Failures of the main partition that haven’t been propagated will be lost</a:t>
            </a:r>
          </a:p>
          <a:p>
            <a:r>
              <a:rPr lang="en-US" dirty="0"/>
              <a:t>Limited heuristic-based query optimization (will discuss later)</a:t>
            </a:r>
          </a:p>
          <a:p>
            <a:r>
              <a:rPr lang="en-US" dirty="0"/>
              <a:t>Atomic writes to documents within collections by default. Multi-document txns are discouraged (but now supported).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5230"/>
            <a:ext cx="8534400" cy="3737370"/>
          </a:xfrm>
        </p:spPr>
        <p:txBody>
          <a:bodyPr>
            <a:noAutofit/>
          </a:bodyPr>
          <a:lstStyle/>
          <a:p>
            <a:r>
              <a:rPr lang="en-US" sz="2000" dirty="0"/>
              <a:t>Weird constraint: intermediate results of aggregations must not be too large (100MB)</a:t>
            </a:r>
          </a:p>
          <a:p>
            <a:pPr lvl="1"/>
            <a:r>
              <a:rPr lang="en-US" sz="1800" dirty="0"/>
              <a:t>Else will end up spilling to disk</a:t>
            </a:r>
          </a:p>
          <a:p>
            <a:pPr lvl="1"/>
            <a:r>
              <a:rPr lang="en-US" sz="1800" dirty="0"/>
              <a:t>Not clear if they perform any pipelining across aggregation operators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Optimization heuristics</a:t>
            </a:r>
          </a:p>
          <a:p>
            <a:pPr lvl="1"/>
            <a:r>
              <a:rPr lang="en-US" sz="1800" dirty="0"/>
              <a:t>Will use indexes for $match if early in the pipeline [user can explicitly declare]</a:t>
            </a:r>
          </a:p>
          <a:p>
            <a:pPr lvl="1"/>
            <a:r>
              <a:rPr lang="en-US" sz="1800" dirty="0"/>
              <a:t>$match will be merged with other $match if possible</a:t>
            </a:r>
          </a:p>
          <a:p>
            <a:pPr lvl="2"/>
            <a:r>
              <a:rPr lang="en-US" sz="1600" dirty="0"/>
              <a:t>Selection fusion</a:t>
            </a:r>
          </a:p>
          <a:p>
            <a:pPr lvl="1"/>
            <a:r>
              <a:rPr lang="en-US" sz="1800" dirty="0"/>
              <a:t>$match will be moved early in the pipeline sometimes </a:t>
            </a:r>
          </a:p>
          <a:p>
            <a:pPr lvl="2"/>
            <a:r>
              <a:rPr lang="en-US" sz="1600" dirty="0"/>
              <a:t>Selection pushdown</a:t>
            </a:r>
          </a:p>
          <a:p>
            <a:pPr lvl="2"/>
            <a:r>
              <a:rPr lang="en-US" sz="1600" dirty="0"/>
              <a:t>But: not done always (e.g., not pushed before $lookup)</a:t>
            </a:r>
          </a:p>
          <a:p>
            <a:pPr lvl="1"/>
            <a:r>
              <a:rPr lang="en-US" sz="1800" dirty="0"/>
              <a:t>No cost-based optimization as far as one can tell</a:t>
            </a:r>
          </a:p>
        </p:txBody>
      </p:sp>
    </p:spTree>
    <p:extLst>
      <p:ext uri="{BB962C8B-B14F-4D97-AF65-F5344CB8AC3E}">
        <p14:creationId xmlns:p14="http://schemas.microsoft.com/office/powerpoint/2010/main" val="12431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MongoDB has a flexible data model and a powerful (if confusing) query 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of the internal design decisions as well as the query &amp; data model can be understood when compared with DBMSs</a:t>
            </a:r>
          </a:p>
          <a:p>
            <a:r>
              <a:rPr lang="en-US" dirty="0"/>
              <a:t>DBMSs provide a </a:t>
            </a:r>
            <a:r>
              <a:rPr lang="en-US" i="1" dirty="0"/>
              <a:t>"</a:t>
            </a:r>
            <a:r>
              <a:rPr lang="en-US" dirty="0"/>
              <a:t>gold standard</a:t>
            </a:r>
            <a:r>
              <a:rPr lang="en-US" i="1" dirty="0"/>
              <a:t>" </a:t>
            </a:r>
            <a:r>
              <a:rPr lang="en-US" dirty="0"/>
              <a:t>to compare against.</a:t>
            </a:r>
          </a:p>
          <a:p>
            <a:r>
              <a:rPr lang="en-US" dirty="0"/>
              <a:t>In the </a:t>
            </a:r>
            <a:r>
              <a:rPr lang="en-US" i="1" dirty="0"/>
              <a:t>"</a:t>
            </a:r>
            <a:r>
              <a:rPr lang="en-US" dirty="0"/>
              <a:t>wild</a:t>
            </a:r>
            <a:r>
              <a:rPr lang="en-US" i="1" dirty="0"/>
              <a:t>"</a:t>
            </a:r>
            <a:r>
              <a:rPr lang="en-US" dirty="0"/>
              <a:t> you’ll encounter many more NoSQL systems, and you’ll need to do the same thing that we did here!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19162410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18.5, 18.6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Parallelizing a Sort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Join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Group By Operation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3996289386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Assume Shared-Nothing Model</a:t>
            </a:r>
          </a:p>
          <a:p>
            <a:r>
              <a:rPr lang="en-US" sz="2400" dirty="0">
                <a:latin typeface="Calibri" charset="0"/>
              </a:rPr>
              <a:t>Relations are already partitioned across a set of machines (will talk about how next video)</a:t>
            </a:r>
          </a:p>
          <a:p>
            <a:r>
              <a:rPr lang="en-US" sz="2400" dirty="0">
                <a:latin typeface="Calibri" charset="0"/>
              </a:rPr>
              <a:t>How to execute different operations?</a:t>
            </a:r>
            <a:endParaRPr lang="en-US" sz="20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Setup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025BA197-D3C7-A14C-BDB0-68F71E5D6698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8D351905-9370-DB40-A065-73EADE2BEDB4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5889E906-1C4D-1F4A-B1B3-1EFC47D9A16A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E7CFD-D6FA-F94E-BE4A-DAA9E307B73B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F28936-6E31-FF45-9C55-A069AA0B3AA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8B7C95-C8BF-0645-B5F0-22C510BB0FF5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F6B2-08EB-934B-A3BF-1A80EB2BF2D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61145-B481-D64F-9EB2-10DCFE587745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09A4F-00AD-3242-87F1-E5E0157AEFF2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08CE4-4C8F-C24F-9751-3F860C81349C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Processor 2 must read it and send it to Processor 1</a:t>
            </a:r>
          </a:p>
        </p:txBody>
      </p:sp>
    </p:spTree>
    <p:extLst>
      <p:ext uri="{BB962C8B-B14F-4D97-AF65-F5344CB8AC3E}">
        <p14:creationId xmlns:p14="http://schemas.microsoft.com/office/powerpoint/2010/main" val="150167481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079500"/>
            <a:ext cx="7604125" cy="4876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sorts a portion of the data (e.g., the data on their local disk)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small enough, all the processors can send it to a single machine to do a “merge”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large, then ”merge” itself done in parallel through range partitioning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in the merge phase gets assigned a range of the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All other processors send the appropriate data based on that range partitioning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In either phase, the processors work by themselves (“data parallelism”) but data must be “shuffled” in between</a:t>
            </a:r>
          </a:p>
          <a:p>
            <a:r>
              <a:rPr lang="en-US" dirty="0">
                <a:latin typeface="Helvetica" charset="0"/>
              </a:rPr>
              <a:t>Other approaches exist, but basically same steps</a:t>
            </a:r>
          </a:p>
        </p:txBody>
      </p:sp>
    </p:spTree>
    <p:extLst>
      <p:ext uri="{BB962C8B-B14F-4D97-AF65-F5344CB8AC3E}">
        <p14:creationId xmlns:p14="http://schemas.microsoft.com/office/powerpoint/2010/main" val="38804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R1 Locally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839686" y="2899197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R2 Locally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839686" y="4070288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R3 Locally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839686" y="5241379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R4 Locally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936299" y="1810601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500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500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43125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007FEE-B25B-E145-9780-894CB9D7502F}"/>
              </a:ext>
            </a:extLst>
          </p:cNvPr>
          <p:cNvSpPr txBox="1"/>
          <p:nvPr/>
        </p:nvSpPr>
        <p:spPr>
          <a:xfrm>
            <a:off x="5559318" y="635849"/>
            <a:ext cx="279762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Can be same machines or different</a:t>
            </a:r>
          </a:p>
        </p:txBody>
      </p:sp>
    </p:spTree>
    <p:extLst>
      <p:ext uri="{BB962C8B-B14F-4D97-AF65-F5344CB8AC3E}">
        <p14:creationId xmlns:p14="http://schemas.microsoft.com/office/powerpoint/2010/main" val="122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Join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Hash-based approach</a:t>
            </a:r>
          </a:p>
          <a:p>
            <a:pPr lvl="1"/>
            <a:r>
              <a:rPr lang="en-US" dirty="0">
                <a:latin typeface="Helvetica" charset="0"/>
              </a:rPr>
              <a:t>Very similar to how partitioning hash join works (i.e., the variant we saw for the case when the relations don’t fit in memory)</a:t>
            </a:r>
          </a:p>
          <a:p>
            <a:pPr lvl="1"/>
            <a:r>
              <a:rPr lang="en-US" dirty="0">
                <a:latin typeface="Helvetica" charset="0"/>
              </a:rPr>
              <a:t>Most common for </a:t>
            </a:r>
            <a:r>
              <a:rPr lang="en-US" dirty="0" err="1">
                <a:latin typeface="Helvetica" charset="0"/>
              </a:rPr>
              <a:t>equi</a:t>
            </a:r>
            <a:r>
              <a:rPr lang="en-US" dirty="0">
                <a:latin typeface="Helvetica" charset="0"/>
              </a:rPr>
              <a:t>-joins where hashing can be used</a:t>
            </a:r>
          </a:p>
          <a:p>
            <a:pPr lvl="1"/>
            <a:r>
              <a:rPr lang="en-US" dirty="0">
                <a:latin typeface="Helvetica" charset="0"/>
              </a:rPr>
              <a:t>Easier to guarantee balanced work </a:t>
            </a:r>
          </a:p>
          <a:p>
            <a:pPr lvl="1"/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Sort-based approach</a:t>
            </a:r>
          </a:p>
          <a:p>
            <a:pPr lvl="1"/>
            <a:r>
              <a:rPr lang="en-US" dirty="0">
                <a:latin typeface="Helvetica" charset="0"/>
              </a:rPr>
              <a:t>Similar to the parallel sort approach</a:t>
            </a:r>
          </a:p>
          <a:p>
            <a:pPr lvl="1"/>
            <a:r>
              <a:rPr lang="en-US" dirty="0">
                <a:latin typeface="Helvetica" charset="0"/>
              </a:rPr>
              <a:t>Both relations sorted using the same key</a:t>
            </a:r>
          </a:p>
          <a:p>
            <a:pPr lvl="1"/>
            <a:r>
              <a:rPr lang="en-US" dirty="0">
                <a:latin typeface="Helvetica" charset="0"/>
              </a:rPr>
              <a:t>Same processor used for merging in the second phase for both relations</a:t>
            </a:r>
          </a:p>
          <a:p>
            <a:pPr lvl="1"/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56294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Hash-based Parallel Join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R1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Partition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R2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Partition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R3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Partition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R4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Partition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3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 and S1 tuples with h(a)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3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3356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55080"/>
              </p:ext>
            </p:extLst>
          </p:nvPr>
        </p:nvGraphicFramePr>
        <p:xfrm>
          <a:off x="5029200" y="2186882"/>
          <a:ext cx="251460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Outer joins: Why?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401D3-9246-6B4F-B1A8-FED1DFAAFC8B}"/>
              </a:ext>
            </a:extLst>
          </p:cNvPr>
          <p:cNvSpPr txBox="1"/>
          <p:nvPr/>
        </p:nvSpPr>
        <p:spPr>
          <a:xfrm>
            <a:off x="281291" y="4877613"/>
            <a:ext cx="52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Often need the ”non-matching” tuples in the result</a:t>
            </a:r>
          </a:p>
        </p:txBody>
      </p:sp>
    </p:spTree>
    <p:extLst>
      <p:ext uri="{BB962C8B-B14F-4D97-AF65-F5344CB8AC3E}">
        <p14:creationId xmlns:p14="http://schemas.microsoft.com/office/powerpoint/2010/main" val="35818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Fragment-and-Replicate Join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37830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Partitioning not possible for some join conditions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E.g., non-equijoin conditions, such as </a:t>
            </a:r>
            <a:r>
              <a:rPr lang="en-US" dirty="0" err="1">
                <a:latin typeface="Helvetica" charset="0"/>
                <a:ea typeface="ＭＳ Ｐゴシック" charset="0"/>
              </a:rPr>
              <a:t>r.A</a:t>
            </a:r>
            <a:r>
              <a:rPr lang="en-US" dirty="0">
                <a:latin typeface="Helvetica" charset="0"/>
                <a:ea typeface="ＭＳ Ｐゴシック" charset="0"/>
              </a:rPr>
              <a:t> &gt; </a:t>
            </a:r>
            <a:r>
              <a:rPr lang="en-US" dirty="0" err="1">
                <a:latin typeface="Helvetica" charset="0"/>
                <a:ea typeface="ＭＳ Ｐゴシック" charset="0"/>
              </a:rPr>
              <a:t>s.B.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For joins were partitioning is not applicable, parallelization  can be accomplished by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fragment and replicate</a:t>
            </a:r>
            <a:r>
              <a:rPr lang="en-US" dirty="0">
                <a:latin typeface="Helvetica" charset="0"/>
              </a:rPr>
              <a:t> technique</a:t>
            </a: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Special case –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asymmetric fragment-and-replicate</a:t>
            </a:r>
            <a:r>
              <a:rPr lang="en-US" dirty="0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One of the relations, say </a:t>
            </a:r>
            <a:r>
              <a:rPr lang="en-US" i="1" dirty="0">
                <a:latin typeface="Helvetica" charset="0"/>
                <a:ea typeface="ＭＳ Ｐゴシック" charset="0"/>
              </a:rPr>
              <a:t>r</a:t>
            </a:r>
            <a:r>
              <a:rPr lang="en-US" dirty="0">
                <a:latin typeface="Helvetica" charset="0"/>
                <a:ea typeface="ＭＳ Ｐゴシック" charset="0"/>
              </a:rPr>
              <a:t>, is partitioned; any partitioning technique can be used.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The other relation, </a:t>
            </a:r>
            <a:r>
              <a:rPr lang="en-US" i="1" dirty="0">
                <a:latin typeface="Helvetica" charset="0"/>
                <a:ea typeface="ＭＳ Ｐゴシック" charset="0"/>
              </a:rPr>
              <a:t>s</a:t>
            </a:r>
            <a:r>
              <a:rPr lang="en-US" dirty="0">
                <a:latin typeface="Helvetica" charset="0"/>
                <a:ea typeface="ＭＳ Ｐゴシック" charset="0"/>
              </a:rPr>
              <a:t>, is replicated across all the processors.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Processor </a:t>
            </a:r>
            <a:r>
              <a:rPr lang="en-US" i="1" dirty="0">
                <a:latin typeface="Helvetica" charset="0"/>
                <a:ea typeface="ＭＳ Ｐゴシック" charset="0"/>
              </a:rPr>
              <a:t>P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then locally computes the join of </a:t>
            </a:r>
            <a:r>
              <a:rPr lang="en-US" i="1" dirty="0" err="1">
                <a:latin typeface="Helvetica" charset="0"/>
                <a:ea typeface="ＭＳ Ｐゴシック" charset="0"/>
              </a:rPr>
              <a:t>r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with all of s using any join technique.</a:t>
            </a:r>
          </a:p>
        </p:txBody>
      </p:sp>
    </p:spTree>
    <p:extLst>
      <p:ext uri="{BB962C8B-B14F-4D97-AF65-F5344CB8AC3E}">
        <p14:creationId xmlns:p14="http://schemas.microsoft.com/office/powerpoint/2010/main" val="3053789710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Asymmetric Fragment and Replicate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R1 with all of 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R2 with all of 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R3 with all of 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R4 with all of 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2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(no need to send if same machine)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767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</p:bld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Grouping/Aggregation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2121" y="977106"/>
            <a:ext cx="7661275" cy="4903787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Very common operation, especially in Map-Reduce applications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E.g., grouping by “hostnames” or “words” (as in project 5) or “labels” (in ML context), etc.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The idea of distributing data, doing some computations, and collecting results is quite powerful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Even ”joins” can be seen as a “group by” operation (you can group the tuples of the two relations on the join attribute, and then compute join)</a:t>
            </a:r>
            <a:r>
              <a:rPr lang="en-US" sz="1600" baseline="-25000" dirty="0">
                <a:latin typeface="Helvetica" charset="0"/>
                <a:ea typeface="MS Mincho" charset="0"/>
                <a:cs typeface="MS Mincho" charset="0"/>
              </a:rPr>
              <a:t> </a:t>
            </a:r>
            <a:endParaRPr lang="en-US" sz="1600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Need to differentiate between “</a:t>
            </a:r>
            <a:r>
              <a:rPr lang="en-US" dirty="0" err="1"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” and “aggregate” (”reduce”)</a:t>
            </a:r>
          </a:p>
          <a:p>
            <a:pPr lvl="1"/>
            <a:r>
              <a:rPr lang="en-US" sz="1600" b="1" dirty="0" err="1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For every value of ”group by attribute” (i.e., “key”), collect all tuples/records with that key on a single machine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Aggregate/Reduce: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Perform some computation on them, typically reducing the size of the data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Spark has more granular operations than SQL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Challenges: 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Number of keys might be very large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Should try to do as much pre-aggregation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09307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1: Small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035700" y="1401102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2745E-6C14-8744-B917-BE20F5E6065D}"/>
              </a:ext>
            </a:extLst>
          </p:cNvPr>
          <p:cNvSpPr txBox="1"/>
          <p:nvPr/>
        </p:nvSpPr>
        <p:spPr>
          <a:xfrm>
            <a:off x="4516997" y="216694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553F1-ACCA-EE43-98D6-B4D36C7A2082}"/>
              </a:ext>
            </a:extLst>
          </p:cNvPr>
          <p:cNvCxnSpPr>
            <a:cxnSpLocks/>
            <a:stCxn id="50" idx="3"/>
            <a:endCxn id="22" idx="1"/>
          </p:cNvCxnSpPr>
          <p:nvPr/>
        </p:nvCxnSpPr>
        <p:spPr bwMode="auto">
          <a:xfrm flipV="1">
            <a:off x="3962400" y="2143125"/>
            <a:ext cx="2547257" cy="12273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38BA03-807F-6A40-8DB3-322F3A5AC562}"/>
              </a:ext>
            </a:extLst>
          </p:cNvPr>
          <p:cNvCxnSpPr>
            <a:cxnSpLocks/>
            <a:stCxn id="57" idx="3"/>
            <a:endCxn id="22" idx="1"/>
          </p:cNvCxnSpPr>
          <p:nvPr/>
        </p:nvCxnSpPr>
        <p:spPr bwMode="auto">
          <a:xfrm flipV="1">
            <a:off x="3962400" y="2143125"/>
            <a:ext cx="2547257" cy="24724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03C263-4473-994C-8884-FB14A7F17640}"/>
              </a:ext>
            </a:extLst>
          </p:cNvPr>
          <p:cNvCxnSpPr>
            <a:cxnSpLocks/>
            <a:stCxn id="60" idx="3"/>
            <a:endCxn id="22" idx="1"/>
          </p:cNvCxnSpPr>
          <p:nvPr/>
        </p:nvCxnSpPr>
        <p:spPr bwMode="auto">
          <a:xfrm flipV="1">
            <a:off x="3962400" y="2143125"/>
            <a:ext cx="2547257" cy="37174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FEF40-4635-6A48-A56D-3A21F616A2F6}"/>
              </a:ext>
            </a:extLst>
          </p:cNvPr>
          <p:cNvSpPr txBox="1"/>
          <p:nvPr/>
        </p:nvSpPr>
        <p:spPr>
          <a:xfrm>
            <a:off x="5181602" y="4429918"/>
            <a:ext cx="3739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Similarly to how we have seen, ”average” would require sending ”sum” an “count”,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Amount of data transferred low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Requires a proper aggregate/reduce, and small number of groups</a:t>
            </a:r>
          </a:p>
        </p:txBody>
      </p:sp>
    </p:spTree>
    <p:extLst>
      <p:ext uri="{BB962C8B-B14F-4D97-AF65-F5344CB8AC3E}">
        <p14:creationId xmlns:p14="http://schemas.microsoft.com/office/powerpoint/2010/main" val="33227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45" grpId="0"/>
      <p:bldP spid="12" grpId="0"/>
      <p:bldP spid="50" grpId="0" animBg="1"/>
      <p:bldP spid="57" grpId="0" animBg="1"/>
      <p:bldP spid="60" grpId="0" animBg="1"/>
      <p:bldP spid="26" grpId="0"/>
    </p:bld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2: Large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484914" y="183731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8E4DC6-3CFB-2F4C-AEFB-3286A5F59A38}"/>
              </a:ext>
            </a:extLst>
          </p:cNvPr>
          <p:cNvSpPr txBox="1"/>
          <p:nvPr/>
        </p:nvSpPr>
        <p:spPr>
          <a:xfrm>
            <a:off x="4697067" y="226693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4245928" y="948061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Use hashing to redistribute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5" grpId="0"/>
      <p:bldP spid="50" grpId="0" animBg="1"/>
      <p:bldP spid="57" grpId="0" animBg="1"/>
      <p:bldP spid="60" grpId="0" animBg="1"/>
      <p:bldP spid="37" grpId="0" animBg="1"/>
      <p:bldP spid="38" grpId="0" animBg="1"/>
      <p:bldP spid="39" grpId="0" animBg="1"/>
      <p:bldP spid="40" grpId="0"/>
      <p:bldP spid="46" grpId="0"/>
    </p:bld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4408" y="240832"/>
            <a:ext cx="8741229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3: Large # of Groups + No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2687230" y="902415"/>
            <a:ext cx="483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if we want to compute “median” or some other complex statistics – no “partial aggregation” possible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06642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None/>
            </a:pPr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Selection 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</a:t>
            </a:r>
            <a:r>
              <a:rPr lang="en-US" sz="2400" b="1" baseline="-25000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(r)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is of the form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= v, where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an attribute and v a value.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r is 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the selection is performed at a single processor.</a:t>
            </a:r>
          </a:p>
          <a:p>
            <a:pPr lvl="1"/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of the form l &lt;= a</a:t>
            </a:r>
            <a:r>
              <a:rPr lang="en-US" sz="20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&lt;= u  (i.e.,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 range selection) and the relation has been range-partitioned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Selection is performed at each processor whose partition overlaps with the specified range of values.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In all other cases: the selection is performed in parallel at all the processors.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cs typeface="Courier New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8767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Duplicate elimination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Perform by using either of the parallel sort techniques</a:t>
            </a:r>
          </a:p>
          <a:p>
            <a:pPr lvl="2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eliminate duplicates as soon as they are found during sorting.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Can also partition the tuples (using either range- or hash- partitioning) and perform duplicate elimination locally at each processor.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Projection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Projection without duplicate elimination can be performed as tuples are read in from disk in parallel.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duplicate elimination is required, any of the above duplicate elimination techniques can be used.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ＭＳ Ｐゴシック" charset="0"/>
              <a:cs typeface="Courier New" charset="0"/>
            </a:endParaRP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792036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MapReduce Overview</a:t>
            </a:r>
          </a:p>
        </p:txBody>
      </p:sp>
    </p:spTree>
    <p:extLst>
      <p:ext uri="{BB962C8B-B14F-4D97-AF65-F5344CB8AC3E}">
        <p14:creationId xmlns:p14="http://schemas.microsoft.com/office/powerpoint/2010/main" val="1103462041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10.3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MapReduce and History</a:t>
            </a:r>
          </a:p>
          <a:p>
            <a:pPr lvl="1"/>
            <a:r>
              <a:rPr lang="en-US" sz="2400" dirty="0">
                <a:latin typeface="Calibri" charset="0"/>
              </a:rPr>
              <a:t>Word Count using MapReduce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Big Data; Storage 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1297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6861"/>
              </p:ext>
            </p:extLst>
          </p:nvPr>
        </p:nvGraphicFramePr>
        <p:xfrm>
          <a:off x="5029199" y="2186882"/>
          <a:ext cx="2347389" cy="1603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“Left”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left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67412" y="2812110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⟕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13DCC-7F31-E94C-9B65-A61A1027B42F}"/>
              </a:ext>
            </a:extLst>
          </p:cNvPr>
          <p:cNvSpPr/>
          <p:nvPr/>
        </p:nvSpPr>
        <p:spPr>
          <a:xfrm>
            <a:off x="474824" y="4963094"/>
            <a:ext cx="5697376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left outer join S on (R.B = S.B)</a:t>
            </a:r>
          </a:p>
        </p:txBody>
      </p:sp>
    </p:spTree>
    <p:extLst>
      <p:ext uri="{BB962C8B-B14F-4D97-AF65-F5344CB8AC3E}">
        <p14:creationId xmlns:p14="http://schemas.microsoft.com/office/powerpoint/2010/main" val="14593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MapReduce Paradigm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7902575" cy="3558403"/>
          </a:xfrm>
        </p:spPr>
        <p:txBody>
          <a:bodyPr lIns="91440"/>
          <a:lstStyle/>
          <a:p>
            <a:pPr marL="265113" indent="-265113" eaLnBrk="1" hangingPunct="1"/>
            <a:r>
              <a:rPr lang="en-US" altLang="en-US" dirty="0"/>
              <a:t>Platform for reliable, scalable parallel computing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Abstracts issues of distributed and parallel environment from programmer</a:t>
            </a:r>
          </a:p>
          <a:p>
            <a:pPr marL="665163" lvl="1" indent="-265113"/>
            <a:r>
              <a:rPr lang="en-US" altLang="en-US" sz="1800" dirty="0"/>
              <a:t>Programmer provides core logic (via map() and reduce() functions)</a:t>
            </a:r>
          </a:p>
          <a:p>
            <a:pPr marL="665163" lvl="1" indent="-265113"/>
            <a:r>
              <a:rPr lang="en-US" altLang="en-US" sz="1800" dirty="0"/>
              <a:t>System takes care of parallelization of computation, coordination, etc.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Paradigm dates back many decades </a:t>
            </a:r>
          </a:p>
          <a:p>
            <a:pPr marL="592138" lvl="1" indent="-265113" eaLnBrk="1" hangingPunct="1"/>
            <a:r>
              <a:rPr lang="en-US" altLang="en-US" sz="1800" dirty="0"/>
              <a:t>But very large scale implementations running on clusters with 10^3 to 10^4 machines are more recent</a:t>
            </a:r>
          </a:p>
          <a:p>
            <a:pPr marL="592138" lvl="1" indent="-265113" eaLnBrk="1" hangingPunct="1"/>
            <a:r>
              <a:rPr lang="en-US" altLang="en-US" sz="1800" dirty="0"/>
              <a:t>Google Map Reduce, Hadoop, ..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Data storage/access typically done using distributed file systems or key-value stores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7866075"/>
      </p:ext>
    </p:extLst>
  </p:cSld>
  <p:clrMapOvr>
    <a:masterClrMapping/>
  </p:clrMapOvr>
  <p:transition spd="slow"/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2880" y="1097280"/>
            <a:ext cx="8961120" cy="4910614"/>
          </a:xfrm>
        </p:spPr>
        <p:txBody>
          <a:bodyPr/>
          <a:lstStyle/>
          <a:p>
            <a:r>
              <a:rPr lang="en-US" sz="1800" dirty="0"/>
              <a:t>Provides a fairly restricted, but still powerful abstraction for programming</a:t>
            </a:r>
          </a:p>
          <a:p>
            <a:endParaRPr lang="en-US" sz="1800" dirty="0"/>
          </a:p>
          <a:p>
            <a:r>
              <a:rPr lang="en-US" sz="1800" dirty="0"/>
              <a:t>Programmers write a pipeline of functions, called </a:t>
            </a:r>
            <a:r>
              <a:rPr lang="en-US" sz="1800" i="1" dirty="0"/>
              <a:t>map</a:t>
            </a:r>
            <a:r>
              <a:rPr lang="en-US" sz="1800" dirty="0"/>
              <a:t> or </a:t>
            </a:r>
            <a:r>
              <a:rPr lang="en-US" sz="1800" i="1" dirty="0"/>
              <a:t>reduce</a:t>
            </a:r>
            <a:endParaRPr lang="en-US" sz="1800" dirty="0"/>
          </a:p>
          <a:p>
            <a:pPr lvl="1"/>
            <a:r>
              <a:rPr lang="en-US" sz="1800" b="1" dirty="0"/>
              <a:t>map programs</a:t>
            </a:r>
          </a:p>
          <a:p>
            <a:pPr lvl="2"/>
            <a:r>
              <a:rPr lang="en-US" sz="1800" dirty="0"/>
              <a:t>inputs: a list of “records” (record defined arbitrarily – could be images, genomes etc…)</a:t>
            </a:r>
          </a:p>
          <a:p>
            <a:pPr lvl="2"/>
            <a:r>
              <a:rPr lang="en-US" sz="1800" dirty="0"/>
              <a:t>output: for each record, produce a set of “(key, value)” pairs</a:t>
            </a:r>
          </a:p>
          <a:p>
            <a:pPr lvl="2"/>
            <a:endParaRPr lang="en-US" sz="1800" dirty="0"/>
          </a:p>
          <a:p>
            <a:pPr lvl="1"/>
            <a:r>
              <a:rPr lang="en-US" sz="1800" b="1" dirty="0"/>
              <a:t>reduce</a:t>
            </a:r>
            <a:r>
              <a:rPr lang="en-US" sz="1800" dirty="0"/>
              <a:t> </a:t>
            </a:r>
            <a:r>
              <a:rPr lang="en-US" sz="1800" b="1" dirty="0"/>
              <a:t>programs</a:t>
            </a:r>
          </a:p>
          <a:p>
            <a:pPr lvl="2"/>
            <a:r>
              <a:rPr lang="en-US" sz="1800" dirty="0"/>
              <a:t>input: a list of “(key, {values})” grouped together from the mapper</a:t>
            </a:r>
          </a:p>
          <a:p>
            <a:pPr lvl="2"/>
            <a:r>
              <a:rPr lang="en-US" sz="1800" dirty="0"/>
              <a:t>output: whatever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Both can do arbitrary computations on the input data as long as the basic structure is followed</a:t>
            </a:r>
          </a:p>
        </p:txBody>
      </p:sp>
    </p:spTree>
    <p:extLst>
      <p:ext uri="{BB962C8B-B14F-4D97-AF65-F5344CB8AC3E}">
        <p14:creationId xmlns:p14="http://schemas.microsoft.com/office/powerpoint/2010/main" val="2294579721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457200" y="16459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457200" y="281178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457200" y="397764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7200" y="514350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450342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0342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9" idx="3"/>
            <a:endCxn id="4" idx="1"/>
          </p:cNvCxnSpPr>
          <p:nvPr/>
        </p:nvCxnSpPr>
        <p:spPr>
          <a:xfrm>
            <a:off x="868680" y="19545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6" idx="1"/>
          </p:cNvCxnSpPr>
          <p:nvPr/>
        </p:nvCxnSpPr>
        <p:spPr>
          <a:xfrm flipV="1">
            <a:off x="868680" y="3051810"/>
            <a:ext cx="8915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7" idx="1"/>
          </p:cNvCxnSpPr>
          <p:nvPr/>
        </p:nvCxnSpPr>
        <p:spPr>
          <a:xfrm flipV="1">
            <a:off x="868680" y="4149090"/>
            <a:ext cx="891540" cy="137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868680" y="5349240"/>
            <a:ext cx="96012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15" idx="1"/>
          </p:cNvCxnSpPr>
          <p:nvPr/>
        </p:nvCxnSpPr>
        <p:spPr>
          <a:xfrm>
            <a:off x="4914900" y="2640330"/>
            <a:ext cx="171450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17" idx="1"/>
          </p:cNvCxnSpPr>
          <p:nvPr/>
        </p:nvCxnSpPr>
        <p:spPr>
          <a:xfrm>
            <a:off x="4914900" y="4354830"/>
            <a:ext cx="16459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3" idx="1"/>
          </p:cNvCxnSpPr>
          <p:nvPr/>
        </p:nvCxnSpPr>
        <p:spPr>
          <a:xfrm>
            <a:off x="2583180" y="1988820"/>
            <a:ext cx="1920240" cy="651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14" idx="1"/>
          </p:cNvCxnSpPr>
          <p:nvPr/>
        </p:nvCxnSpPr>
        <p:spPr>
          <a:xfrm>
            <a:off x="2583180" y="1954530"/>
            <a:ext cx="1920240" cy="240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1"/>
          </p:cNvCxnSpPr>
          <p:nvPr/>
        </p:nvCxnSpPr>
        <p:spPr>
          <a:xfrm flipV="1">
            <a:off x="2583180" y="2640330"/>
            <a:ext cx="1920240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1"/>
          </p:cNvCxnSpPr>
          <p:nvPr/>
        </p:nvCxnSpPr>
        <p:spPr>
          <a:xfrm>
            <a:off x="2583180" y="3086100"/>
            <a:ext cx="1920240" cy="1268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3" idx="1"/>
          </p:cNvCxnSpPr>
          <p:nvPr/>
        </p:nvCxnSpPr>
        <p:spPr>
          <a:xfrm flipV="1">
            <a:off x="2583180" y="2640330"/>
            <a:ext cx="1920240" cy="1577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4" idx="1"/>
          </p:cNvCxnSpPr>
          <p:nvPr/>
        </p:nvCxnSpPr>
        <p:spPr>
          <a:xfrm>
            <a:off x="2583180" y="4183380"/>
            <a:ext cx="19202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13" idx="1"/>
          </p:cNvCxnSpPr>
          <p:nvPr/>
        </p:nvCxnSpPr>
        <p:spPr>
          <a:xfrm rot="5400000" flipH="1" flipV="1">
            <a:off x="2240280" y="2983230"/>
            <a:ext cx="2606040" cy="1920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4" idx="1"/>
          </p:cNvCxnSpPr>
          <p:nvPr/>
        </p:nvCxnSpPr>
        <p:spPr>
          <a:xfrm flipV="1">
            <a:off x="2583180" y="4354830"/>
            <a:ext cx="1920240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5" name="Folded Corner 64"/>
          <p:cNvSpPr/>
          <p:nvPr/>
        </p:nvSpPr>
        <p:spPr>
          <a:xfrm>
            <a:off x="834390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  <a:endCxn id="65" idx="1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267904268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Word Count Example</a:t>
            </a:r>
          </a:p>
        </p:txBody>
      </p:sp>
      <p:pic>
        <p:nvPicPr>
          <p:cNvPr id="79" name="Picture 78" descr="mr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125980"/>
            <a:ext cx="4741312" cy="32232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574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MapReduce Framework: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109876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</p:spTree>
    <p:extLst>
      <p:ext uri="{BB962C8B-B14F-4D97-AF65-F5344CB8AC3E}">
        <p14:creationId xmlns:p14="http://schemas.microsoft.com/office/powerpoint/2010/main" val="35517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More Efficient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3)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760208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6260" y="6172200"/>
            <a:ext cx="333496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Called “mapper-side” combiner</a:t>
            </a:r>
          </a:p>
        </p:txBody>
      </p:sp>
    </p:spTree>
    <p:extLst>
      <p:ext uri="{BB962C8B-B14F-4D97-AF65-F5344CB8AC3E}">
        <p14:creationId xmlns:p14="http://schemas.microsoft.com/office/powerpoint/2010/main" val="4184580851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E522A25-E50E-41FD-9E8B-B16936596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Hadoop MapReduce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EC841518-537F-455B-B851-E57412C9C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40597"/>
            <a:ext cx="7647861" cy="486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Google pioneered original map-reduce implementation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For building web indexes, text analysis, PageRank, etc.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dirty="0"/>
              <a:t>Hadoop -- widely used open source implementation in Java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Huge ecosystem built around Hadoop now, including HDFS, consistency mechanisms, connectors to different systems (e.g., key-value stores, databases), etc.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Apache Spark a newer implementation of Map-Reduce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More user-friendly syntax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Significantly faster because of in-memory processing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SQL-like in many ways (“</a:t>
            </a:r>
            <a:r>
              <a:rPr lang="en-US" altLang="en-US" sz="1800" dirty="0" err="1"/>
              <a:t>DataFrames</a:t>
            </a:r>
            <a:r>
              <a:rPr lang="en-US" altLang="en-US" sz="18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11038154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Storage Systems;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Wrapup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0292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Big Data Storage Options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Parallel or distributed databases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Suffer from the issues discussed earlier</a:t>
            </a:r>
            <a:endParaRPr lang="en-US" altLang="en-US" sz="24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Distributed File Systems 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Also called object stores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 “data lake” is basically a collection of files in a </a:t>
            </a:r>
            <a:r>
              <a:rPr lang="en-US" altLang="en-US" sz="2000" dirty="0" err="1"/>
              <a:t>dfs</a:t>
            </a:r>
            <a:endParaRPr lang="en-US" altLang="en-US" sz="2000" dirty="0"/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Structured data (relational-like) stored in files (more sophisticated “csv” files)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Key-value Storage Systems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Document stores (MongoDB,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Wide column stores (HBase, Cassandra)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Graph Stores (Neo4j)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3830253404"/>
      </p:ext>
    </p:extLst>
  </p:cSld>
  <p:clrMapOvr>
    <a:masterClrMapping/>
  </p:clrMapOvr>
  <p:transition spd="slow"/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Distributed File Systems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A distributed file system stores data across a large collection of machines, but provides single file-system view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Highly scalable distributed file system for large data-intensive applications.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E.g., 10K nodes, 100 million files, 10 PB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Provides </a:t>
            </a:r>
            <a:r>
              <a:rPr lang="en-GB" altLang="en-US" dirty="0"/>
              <a:t>redundant storage of massive amounts of data on cheap and unreliable computers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Files are replicated to handle hardware failure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Detect failures and recovers from them</a:t>
            </a:r>
            <a:endParaRPr lang="en-GB" altLang="en-US" sz="18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GB" altLang="en-US" sz="11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GB" altLang="en-US" dirty="0"/>
              <a:t>Examples: 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Google File System (GFS)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Hadoop File System (HDFS)</a:t>
            </a:r>
          </a:p>
          <a:p>
            <a:pPr indent="-365760">
              <a:spcAft>
                <a:spcPts val="3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0371447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11560"/>
              </p:ext>
            </p:extLst>
          </p:nvPr>
        </p:nvGraphicFramePr>
        <p:xfrm>
          <a:off x="5029199" y="2186882"/>
          <a:ext cx="2347389" cy="200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“Right”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natural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05473" y="2741963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⟖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8A533-8102-9F45-A237-38B2505DE4D0}"/>
              </a:ext>
            </a:extLst>
          </p:cNvPr>
          <p:cNvSpPr/>
          <p:nvPr/>
        </p:nvSpPr>
        <p:spPr>
          <a:xfrm>
            <a:off x="474824" y="4963094"/>
            <a:ext cx="5697376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outer join S on (R.B = S.B)</a:t>
            </a:r>
          </a:p>
        </p:txBody>
      </p:sp>
    </p:spTree>
    <p:extLst>
      <p:ext uri="{BB962C8B-B14F-4D97-AF65-F5344CB8AC3E}">
        <p14:creationId xmlns:p14="http://schemas.microsoft.com/office/powerpoint/2010/main" val="1456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2AEE-ACBB-4781-AFF7-9049EAFA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File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559B6-F023-46F3-BAD9-3099BBF4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400" y="1127927"/>
            <a:ext cx="4349750" cy="5510997"/>
          </a:xfr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65A9CA3-17D4-4C5E-A867-8228041D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84" y="1194318"/>
            <a:ext cx="3992521" cy="527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Single Namespace for entire cluster</a:t>
            </a: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Files are broken up into blocks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Typically 64 MB block size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Each block replicated on multiple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DataNodes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Client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Finds location of blocks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NameNode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Accesses data directly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</a:t>
            </a:r>
            <a:endParaRPr kumimoji="1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MS PGothic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91BF6E-BEF5-8649-8B04-7A15A5C9802B}"/>
              </a:ext>
            </a:extLst>
          </p:cNvPr>
          <p:cNvSpPr/>
          <p:nvPr/>
        </p:nvSpPr>
        <p:spPr>
          <a:xfrm>
            <a:off x="108284" y="4760496"/>
            <a:ext cx="3729790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filename to list of Block IDs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each Block ID to </a:t>
            </a:r>
            <a:r>
              <a:rPr kumimoji="0" lang="en-GB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DataNodes</a:t>
            </a: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containing a replica of the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03606-70C0-7846-8FBA-D5234331BA8A}"/>
              </a:ext>
            </a:extLst>
          </p:cNvPr>
          <p:cNvSpPr/>
          <p:nvPr/>
        </p:nvSpPr>
        <p:spPr>
          <a:xfrm>
            <a:off x="999289" y="6032794"/>
            <a:ext cx="372979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Block ID to a physical location on disk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B60DC13-BF04-3342-BB94-97FC2D67C016}"/>
              </a:ext>
            </a:extLst>
          </p:cNvPr>
          <p:cNvSpPr/>
          <p:nvPr/>
        </p:nvSpPr>
        <p:spPr bwMode="auto">
          <a:xfrm rot="18588683">
            <a:off x="3025114" y="3061438"/>
            <a:ext cx="3990800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94CB96D-5C5B-4B47-B702-FFA6BC3C5BF4}"/>
              </a:ext>
            </a:extLst>
          </p:cNvPr>
          <p:cNvSpPr/>
          <p:nvPr/>
        </p:nvSpPr>
        <p:spPr bwMode="auto">
          <a:xfrm rot="18588683">
            <a:off x="3699754" y="4761986"/>
            <a:ext cx="2769203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</p:bld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8077199" cy="2580503"/>
          </a:xfrm>
        </p:spPr>
        <p:txBody>
          <a:bodyPr/>
          <a:lstStyle/>
          <a:p>
            <a:r>
              <a:rPr lang="en-US" altLang="en-US" dirty="0"/>
              <a:t>Unlike HDFS, focus here on storing large numbers (billions or even more) of small (KB-MB) sized records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uninterpreted bytes</a:t>
            </a:r>
            <a:r>
              <a:rPr lang="en-US" altLang="en-US" sz="1600" dirty="0"/>
              <a:t>, with an associated key</a:t>
            </a:r>
          </a:p>
          <a:p>
            <a:pPr lvl="2"/>
            <a:r>
              <a:rPr lang="en-US" altLang="en-US" sz="1400" dirty="0"/>
              <a:t>E.g., Amazon S3, Amazon Dynamo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Wide-table</a:t>
            </a:r>
            <a:r>
              <a:rPr lang="en-US" altLang="en-US" sz="1600" dirty="0"/>
              <a:t> (can have arbitrarily many attribute names) with associated key</a:t>
            </a:r>
          </a:p>
          <a:p>
            <a:pPr lvl="3"/>
            <a:r>
              <a:rPr lang="en-US" altLang="en-US" sz="1200" dirty="0"/>
              <a:t>Google </a:t>
            </a:r>
            <a:r>
              <a:rPr lang="en-US" altLang="en-US" sz="1200" dirty="0" err="1"/>
              <a:t>BigTable</a:t>
            </a:r>
            <a:r>
              <a:rPr lang="en-US" altLang="en-US" sz="1200" dirty="0"/>
              <a:t>, Apache Cassandra, Apache </a:t>
            </a:r>
            <a:r>
              <a:rPr lang="en-US" altLang="en-US" sz="1200" dirty="0" err="1"/>
              <a:t>Hbase</a:t>
            </a:r>
            <a:r>
              <a:rPr lang="en-US" altLang="en-US" sz="1200" dirty="0"/>
              <a:t>, Amazon DynamoDB</a:t>
            </a:r>
          </a:p>
          <a:p>
            <a:pPr lvl="3"/>
            <a:r>
              <a:rPr lang="en-US" altLang="en-US" sz="1200" dirty="0"/>
              <a:t>Allows some operations (e.g., filtering) to execute on storage node</a:t>
            </a:r>
          </a:p>
          <a:p>
            <a:pPr lvl="1"/>
            <a:r>
              <a:rPr lang="en-US" altLang="en-US" sz="1600" dirty="0"/>
              <a:t>JSON</a:t>
            </a:r>
          </a:p>
          <a:p>
            <a:pPr lvl="2"/>
            <a:r>
              <a:rPr lang="en-US" altLang="en-US" sz="1400" dirty="0"/>
              <a:t>MongoDB, CouchDB (document model)</a:t>
            </a:r>
            <a:endParaRPr lang="en-US" altLang="en-US" dirty="0"/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partitioned</a:t>
            </a:r>
            <a:r>
              <a:rPr lang="en-US" altLang="en-US" dirty="0"/>
              <a:t> across multiple machines</a:t>
            </a:r>
          </a:p>
          <a:p>
            <a:pPr lvl="1"/>
            <a:r>
              <a:rPr lang="en-US" altLang="en-US" sz="1600" dirty="0"/>
              <a:t>Queries are routed by the system to appropriate machine</a:t>
            </a:r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replicated</a:t>
            </a:r>
            <a:r>
              <a:rPr lang="en-US" altLang="en-US" dirty="0"/>
              <a:t> across multiple machines for fault tolerance as well as efficient querying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sz="1600" dirty="0"/>
              <a:t>Need to guarantee “consistency” when data is updated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“Distributed Transactions”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12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647862" cy="4891903"/>
          </a:xfrm>
        </p:spPr>
        <p:txBody>
          <a:bodyPr/>
          <a:lstStyle/>
          <a:p>
            <a:r>
              <a:rPr lang="en-US" altLang="en-US" dirty="0"/>
              <a:t>Key-value stores support</a:t>
            </a:r>
          </a:p>
          <a:p>
            <a:pPr lvl="1"/>
            <a:r>
              <a:rPr lang="en-US" altLang="en-US" sz="1800" b="1" i="1" dirty="0"/>
              <a:t>put</a:t>
            </a:r>
            <a:r>
              <a:rPr lang="en-US" altLang="en-US" sz="1800" dirty="0"/>
              <a:t>(key, value):  used to store values with an associated key, </a:t>
            </a:r>
          </a:p>
          <a:p>
            <a:pPr lvl="1"/>
            <a:r>
              <a:rPr lang="en-US" altLang="en-US" sz="1800" b="1" i="1" dirty="0"/>
              <a:t>get</a:t>
            </a:r>
            <a:r>
              <a:rPr lang="en-US" altLang="en-US" sz="1800" dirty="0"/>
              <a:t>(key):  which retrieves the stored value associated with the specified key</a:t>
            </a:r>
          </a:p>
          <a:p>
            <a:pPr lvl="1"/>
            <a:r>
              <a:rPr lang="en-US" altLang="en-US" sz="1800" b="1" i="1" dirty="0"/>
              <a:t>delete</a:t>
            </a:r>
            <a:r>
              <a:rPr lang="en-US" altLang="en-US" sz="1800" dirty="0"/>
              <a:t>(key) -- Remove the key and its associated value</a:t>
            </a:r>
          </a:p>
          <a:p>
            <a:r>
              <a:rPr lang="en-US" altLang="en-US" dirty="0"/>
              <a:t>Some support </a:t>
            </a:r>
            <a:r>
              <a:rPr lang="en-US" altLang="en-US" b="1" i="1" dirty="0"/>
              <a:t>range queries</a:t>
            </a:r>
            <a:r>
              <a:rPr lang="en-US" altLang="en-US" dirty="0"/>
              <a:t> on key values</a:t>
            </a:r>
          </a:p>
          <a:p>
            <a:r>
              <a:rPr lang="en-US" altLang="en-US" dirty="0"/>
              <a:t>Document stores support richer queries (e.g., MongoDB)</a:t>
            </a:r>
          </a:p>
          <a:p>
            <a:pPr lvl="1"/>
            <a:r>
              <a:rPr lang="en-US" altLang="en-US" sz="1800" dirty="0"/>
              <a:t>Slowly evolving towards the richness of SQL</a:t>
            </a:r>
          </a:p>
          <a:p>
            <a:r>
              <a:rPr lang="en-US" altLang="en-US" dirty="0"/>
              <a:t>Not full database systems (increasingly changing)</a:t>
            </a:r>
          </a:p>
          <a:p>
            <a:pPr lvl="1"/>
            <a:r>
              <a:rPr lang="en-US" altLang="en-US" sz="1800" dirty="0"/>
              <a:t>Have no/limited support for transactional updates</a:t>
            </a:r>
          </a:p>
          <a:p>
            <a:pPr lvl="1"/>
            <a:r>
              <a:rPr lang="en-US" altLang="en-US" sz="1800" dirty="0"/>
              <a:t>Applications must manage query processing on their own</a:t>
            </a:r>
          </a:p>
          <a:p>
            <a:r>
              <a:rPr lang="en-US" altLang="en-US" dirty="0"/>
              <a:t>Not supporting above features makes it easier to build scalable data storage systems, i.e., NoSQL systems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5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MongoDB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0D305-FC5A-484A-92A2-B36AAB2F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08" y="0"/>
            <a:ext cx="692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9490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Apache Cassandra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Wide-table key value store</a:t>
            </a:r>
          </a:p>
        </p:txBody>
      </p:sp>
      <p:pic>
        <p:nvPicPr>
          <p:cNvPr id="5122" name="Picture 2" descr="Apache Cassandra – Best Practices and Examples – E&amp;B Software">
            <a:extLst>
              <a:ext uri="{FF2B5EF4-FFF2-40B4-BE49-F238E27FC236}">
                <a16:creationId xmlns:a16="http://schemas.microsoft.com/office/drawing/2014/main" id="{5C4CC9EA-5441-7B41-8606-20F21688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2" y="1620401"/>
            <a:ext cx="3935686" cy="2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ssandra Data Modeling Best Practices">
            <a:extLst>
              <a:ext uri="{FF2B5EF4-FFF2-40B4-BE49-F238E27FC236}">
                <a16:creationId xmlns:a16="http://schemas.microsoft.com/office/drawing/2014/main" id="{D22DFF19-76A1-2A49-93AD-09C845C6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504787"/>
            <a:ext cx="3935686" cy="29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for post">
            <a:extLst>
              <a:ext uri="{FF2B5EF4-FFF2-40B4-BE49-F238E27FC236}">
                <a16:creationId xmlns:a16="http://schemas.microsoft.com/office/drawing/2014/main" id="{58A29459-738A-9545-9D0C-6AF43680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4868472"/>
            <a:ext cx="3307037" cy="179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assandra Query Language(CQL): Insert Into, Update, Delete (Example)">
            <a:extLst>
              <a:ext uri="{FF2B5EF4-FFF2-40B4-BE49-F238E27FC236}">
                <a16:creationId xmlns:a16="http://schemas.microsoft.com/office/drawing/2014/main" id="{43B20953-A04C-564D-92CF-C090B9FF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14900"/>
            <a:ext cx="4648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Neo4j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Graph Database using a Property Graph Model</a:t>
            </a:r>
          </a:p>
        </p:txBody>
      </p:sp>
      <p:pic>
        <p:nvPicPr>
          <p:cNvPr id="4098" name="Picture 2" descr="600">
            <a:extLst>
              <a:ext uri="{FF2B5EF4-FFF2-40B4-BE49-F238E27FC236}">
                <a16:creationId xmlns:a16="http://schemas.microsoft.com/office/drawing/2014/main" id="{0B0D5995-AA24-1E40-99A0-76FF97B4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826346"/>
            <a:ext cx="3526024" cy="25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FDA3B-3C09-6B47-A13E-EA1FE6EF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09" y="3087486"/>
            <a:ext cx="2886753" cy="1569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BB8DF-3CB9-AE47-A98F-5A316C419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18315"/>
            <a:ext cx="9144000" cy="14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8077200" cy="4091803"/>
          </a:xfrm>
        </p:spPr>
        <p:txBody>
          <a:bodyPr/>
          <a:lstStyle/>
          <a:p>
            <a:r>
              <a:rPr lang="en-IN" sz="1800" dirty="0"/>
              <a:t>Traditional databases don’t provide the right abstractions for many newer data processing/analytics tasks</a:t>
            </a:r>
          </a:p>
          <a:p>
            <a:pPr lvl="5"/>
            <a:endParaRPr lang="en-IN" sz="1600" dirty="0"/>
          </a:p>
          <a:p>
            <a:r>
              <a:rPr lang="en-IN" sz="1800" dirty="0"/>
              <a:t>Led to development of NoSQL systems and Map-Reduce (or similar) frameworks</a:t>
            </a:r>
          </a:p>
          <a:p>
            <a:pPr lvl="1"/>
            <a:r>
              <a:rPr lang="en-IN" sz="1600" dirty="0"/>
              <a:t>Easier to get started</a:t>
            </a:r>
          </a:p>
          <a:p>
            <a:pPr lvl="1"/>
            <a:r>
              <a:rPr lang="en-IN" sz="1600" dirty="0"/>
              <a:t>Easier to handle ad hoc and arbitrary tasks</a:t>
            </a:r>
          </a:p>
          <a:p>
            <a:pPr lvl="1"/>
            <a:r>
              <a:rPr lang="en-IN" sz="1600" dirty="0"/>
              <a:t>Not as efficient</a:t>
            </a:r>
          </a:p>
          <a:p>
            <a:pPr lvl="3"/>
            <a:r>
              <a:rPr lang="en-IN" sz="800" dirty="0"/>
              <a:t> </a:t>
            </a:r>
            <a:endParaRPr lang="en-IN" sz="1600" dirty="0"/>
          </a:p>
          <a:p>
            <a:r>
              <a:rPr lang="en-IN" sz="1800" dirty="0"/>
              <a:t>Over the last 10 years, seen increasing convergence </a:t>
            </a:r>
          </a:p>
          <a:p>
            <a:pPr lvl="1"/>
            <a:r>
              <a:rPr lang="en-IN" sz="1600" dirty="0"/>
              <a:t>NoSQL stores increasingly support SQL constructs like joins and aggregations</a:t>
            </a:r>
          </a:p>
          <a:p>
            <a:pPr lvl="1"/>
            <a:r>
              <a:rPr lang="en-IN" sz="1600" dirty="0"/>
              <a:t>Map-reduce frameworks also evolved to support joins and SQL more explicitly</a:t>
            </a:r>
          </a:p>
          <a:p>
            <a:pPr lvl="1"/>
            <a:r>
              <a:rPr lang="en-IN" sz="1600" dirty="0"/>
              <a:t>Databases evolved to support more data types, richer functionality for ad hoc processing</a:t>
            </a:r>
          </a:p>
          <a:p>
            <a:pPr lvl="4"/>
            <a:endParaRPr lang="en-IN" sz="1600" dirty="0"/>
          </a:p>
          <a:p>
            <a:r>
              <a:rPr lang="en-IN" sz="1800" dirty="0"/>
              <a:t>Think of Map-Reduce systems as another option </a:t>
            </a:r>
          </a:p>
          <a:p>
            <a:pPr lvl="1"/>
            <a:r>
              <a:rPr lang="en-IN" sz="1600" dirty="0"/>
              <a:t>Appropriate in some cases, not a good fit in other cases</a:t>
            </a:r>
          </a:p>
        </p:txBody>
      </p:sp>
    </p:spTree>
    <p:extLst>
      <p:ext uri="{BB962C8B-B14F-4D97-AF65-F5344CB8AC3E}">
        <p14:creationId xmlns:p14="http://schemas.microsoft.com/office/powerpoint/2010/main" val="5408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61308901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14.1, 14.2, 14.3, 14.4, 14.5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Transactions and ACID Properties</a:t>
            </a:r>
          </a:p>
          <a:p>
            <a:pPr lvl="1"/>
            <a:r>
              <a:rPr lang="en-US" sz="2400" dirty="0">
                <a:latin typeface="Calibri" charset="0"/>
              </a:rPr>
              <a:t>Different states a transaction goes through</a:t>
            </a:r>
          </a:p>
          <a:p>
            <a:pPr lvl="1"/>
            <a:r>
              <a:rPr lang="en-US" sz="2400" dirty="0">
                <a:latin typeface="Calibri" charset="0"/>
              </a:rPr>
              <a:t>Notion of a ”Schedule” </a:t>
            </a:r>
          </a:p>
          <a:p>
            <a:pPr lvl="1"/>
            <a:r>
              <a:rPr lang="en-US" sz="2400" dirty="0">
                <a:latin typeface="Calibri" charset="0"/>
              </a:rPr>
              <a:t>Introduction </a:t>
            </a:r>
            <a:r>
              <a:rPr lang="en-US" sz="2400">
                <a:latin typeface="Calibri" charset="0"/>
              </a:rPr>
              <a:t>to Serializability</a:t>
            </a:r>
            <a:endParaRPr lang="en-US" sz="2400" dirty="0">
              <a:latin typeface="Calibri" charset="0"/>
            </a:endParaRPr>
          </a:p>
          <a:p>
            <a:pPr lvl="1"/>
            <a:endParaRPr lang="en-US" sz="24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Overview</a:t>
            </a:r>
          </a:p>
        </p:txBody>
      </p:sp>
    </p:spTree>
    <p:extLst>
      <p:ext uri="{BB962C8B-B14F-4D97-AF65-F5344CB8AC3E}">
        <p14:creationId xmlns:p14="http://schemas.microsoft.com/office/powerpoint/2010/main" val="3200820518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Transaction Concept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386637" cy="4867275"/>
          </a:xfrm>
        </p:spPr>
        <p:txBody>
          <a:bodyPr/>
          <a:lstStyle/>
          <a:p>
            <a:r>
              <a:rPr lang="en-US">
                <a:latin typeface="Helvetica" charset="0"/>
              </a:rPr>
              <a:t>A </a:t>
            </a:r>
            <a:r>
              <a:rPr lang="en-US" b="1">
                <a:solidFill>
                  <a:srgbClr val="000099"/>
                </a:solidFill>
                <a:latin typeface="Helvetica" charset="0"/>
              </a:rPr>
              <a:t>transaction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is a </a:t>
            </a:r>
            <a:r>
              <a:rPr lang="en-US" i="1">
                <a:latin typeface="Helvetica" charset="0"/>
              </a:rPr>
              <a:t>unit </a:t>
            </a:r>
            <a:r>
              <a:rPr lang="en-US">
                <a:latin typeface="Helvetica" charset="0"/>
              </a:rPr>
              <a:t>of program execution that accesses and  possibly updates various data items.</a:t>
            </a:r>
          </a:p>
          <a:p>
            <a:r>
              <a:rPr lang="en-US">
                <a:latin typeface="Helvetica" charset="0"/>
              </a:rPr>
              <a:t>E.g. transaction to transfer $50 from account A to account B:</a:t>
            </a:r>
          </a:p>
          <a:p>
            <a:pPr lvl="1">
              <a:buFont typeface="Monotype Sorts" charset="0"/>
              <a:buNone/>
            </a:pPr>
            <a:r>
              <a:rPr lang="en-US" sz="1600">
                <a:latin typeface="Helvetica" charset="0"/>
                <a:ea typeface="ＭＳ Ｐゴシック" charset="0"/>
              </a:rPr>
              <a:t>1.	</a:t>
            </a:r>
            <a:r>
              <a:rPr lang="en-US" sz="1600" b="1">
                <a:latin typeface="Helvetica" charset="0"/>
                <a:ea typeface="ＭＳ Ｐゴシック" charset="0"/>
              </a:rPr>
              <a:t>read</a:t>
            </a:r>
            <a:r>
              <a:rPr lang="en-US" sz="1600">
                <a:latin typeface="Helvetica" charset="0"/>
                <a:ea typeface="ＭＳ Ｐゴシック" charset="0"/>
              </a:rPr>
              <a:t>(</a:t>
            </a:r>
            <a:r>
              <a:rPr lang="en-US" sz="1600" i="1">
                <a:latin typeface="Helvetica" charset="0"/>
                <a:ea typeface="ＭＳ Ｐゴシック" charset="0"/>
              </a:rPr>
              <a:t>A</a:t>
            </a:r>
            <a:r>
              <a:rPr lang="en-US" sz="1600">
                <a:latin typeface="Helvetica" charset="0"/>
                <a:ea typeface="ＭＳ Ｐゴシック" charset="0"/>
              </a:rPr>
              <a:t>)</a:t>
            </a:r>
          </a:p>
          <a:p>
            <a:pPr lvl="1">
              <a:buFont typeface="Monotype Sorts" charset="0"/>
              <a:buNone/>
            </a:pPr>
            <a:r>
              <a:rPr lang="en-US" sz="1600">
                <a:latin typeface="Helvetica" charset="0"/>
                <a:ea typeface="ＭＳ Ｐゴシック" charset="0"/>
              </a:rPr>
              <a:t>2.	</a:t>
            </a:r>
            <a:r>
              <a:rPr lang="en-US" sz="1600" i="1">
                <a:latin typeface="Helvetica" charset="0"/>
                <a:ea typeface="ＭＳ Ｐゴシック" charset="0"/>
              </a:rPr>
              <a:t>A</a:t>
            </a:r>
            <a:r>
              <a:rPr lang="en-US" sz="1600">
                <a:latin typeface="Helvetica" charset="0"/>
                <a:ea typeface="ＭＳ Ｐゴシック" charset="0"/>
              </a:rPr>
              <a:t> := </a:t>
            </a:r>
            <a:r>
              <a:rPr lang="en-US" sz="1600" i="1">
                <a:latin typeface="Helvetica" charset="0"/>
                <a:ea typeface="ＭＳ Ｐゴシック" charset="0"/>
              </a:rPr>
              <a:t>A – </a:t>
            </a:r>
            <a:r>
              <a:rPr lang="en-US" sz="1600">
                <a:latin typeface="Helvetica" charset="0"/>
                <a:ea typeface="ＭＳ Ｐゴシック" charset="0"/>
              </a:rPr>
              <a:t>50</a:t>
            </a:r>
          </a:p>
          <a:p>
            <a:pPr lvl="1">
              <a:buFont typeface="Monotype Sorts" charset="0"/>
              <a:buNone/>
            </a:pPr>
            <a:r>
              <a:rPr lang="en-US" sz="1600">
                <a:latin typeface="Helvetica" charset="0"/>
                <a:ea typeface="ＭＳ Ｐゴシック" charset="0"/>
              </a:rPr>
              <a:t>3.	</a:t>
            </a:r>
            <a:r>
              <a:rPr lang="en-US" sz="1600" b="1">
                <a:latin typeface="Helvetica" charset="0"/>
                <a:ea typeface="ＭＳ Ｐゴシック" charset="0"/>
              </a:rPr>
              <a:t>write</a:t>
            </a:r>
            <a:r>
              <a:rPr lang="en-US" sz="1600">
                <a:latin typeface="Helvetica" charset="0"/>
                <a:ea typeface="ＭＳ Ｐゴシック" charset="0"/>
              </a:rPr>
              <a:t>(</a:t>
            </a:r>
            <a:r>
              <a:rPr lang="en-US" sz="1600" i="1">
                <a:latin typeface="Helvetica" charset="0"/>
                <a:ea typeface="ＭＳ Ｐゴシック" charset="0"/>
              </a:rPr>
              <a:t>A</a:t>
            </a:r>
            <a:r>
              <a:rPr lang="en-US" sz="1600">
                <a:latin typeface="Helvetica" charset="0"/>
                <a:ea typeface="ＭＳ Ｐゴシック" charset="0"/>
              </a:rPr>
              <a:t>)</a:t>
            </a:r>
          </a:p>
          <a:p>
            <a:pPr lvl="1">
              <a:buFont typeface="Monotype Sorts" charset="0"/>
              <a:buNone/>
            </a:pPr>
            <a:r>
              <a:rPr lang="en-US" sz="1600">
                <a:latin typeface="Helvetica" charset="0"/>
                <a:ea typeface="ＭＳ Ｐゴシック" charset="0"/>
              </a:rPr>
              <a:t>4.	</a:t>
            </a:r>
            <a:r>
              <a:rPr lang="en-US" sz="1600" b="1">
                <a:latin typeface="Helvetica" charset="0"/>
                <a:ea typeface="ＭＳ Ｐゴシック" charset="0"/>
              </a:rPr>
              <a:t>read</a:t>
            </a:r>
            <a:r>
              <a:rPr lang="en-US" sz="1600">
                <a:latin typeface="Helvetica" charset="0"/>
                <a:ea typeface="ＭＳ Ｐゴシック" charset="0"/>
              </a:rPr>
              <a:t>(</a:t>
            </a:r>
            <a:r>
              <a:rPr lang="en-US" sz="1600" i="1">
                <a:latin typeface="Helvetica" charset="0"/>
                <a:ea typeface="ＭＳ Ｐゴシック" charset="0"/>
              </a:rPr>
              <a:t>B</a:t>
            </a:r>
            <a:r>
              <a:rPr lang="en-US" sz="1600">
                <a:latin typeface="Helvetica" charset="0"/>
                <a:ea typeface="ＭＳ Ｐゴシック" charset="0"/>
              </a:rPr>
              <a:t>)</a:t>
            </a:r>
          </a:p>
          <a:p>
            <a:pPr lvl="1">
              <a:buFont typeface="Monotype Sorts" charset="0"/>
              <a:buNone/>
            </a:pPr>
            <a:r>
              <a:rPr lang="en-US" sz="1600">
                <a:latin typeface="Helvetica" charset="0"/>
                <a:ea typeface="ＭＳ Ｐゴシック" charset="0"/>
              </a:rPr>
              <a:t>5.	</a:t>
            </a:r>
            <a:r>
              <a:rPr lang="en-US" sz="1600" i="1">
                <a:latin typeface="Helvetica" charset="0"/>
                <a:ea typeface="ＭＳ Ｐゴシック" charset="0"/>
              </a:rPr>
              <a:t>B</a:t>
            </a:r>
            <a:r>
              <a:rPr lang="en-US" sz="1600">
                <a:latin typeface="Helvetica" charset="0"/>
                <a:ea typeface="ＭＳ Ｐゴシック" charset="0"/>
              </a:rPr>
              <a:t> := </a:t>
            </a:r>
            <a:r>
              <a:rPr lang="en-US" sz="1600" i="1">
                <a:latin typeface="Helvetica" charset="0"/>
                <a:ea typeface="ＭＳ Ｐゴシック" charset="0"/>
              </a:rPr>
              <a:t>B + </a:t>
            </a:r>
            <a:r>
              <a:rPr lang="en-US" sz="1600">
                <a:latin typeface="Helvetica" charset="0"/>
                <a:ea typeface="ＭＳ Ｐゴシック" charset="0"/>
              </a:rPr>
              <a:t>50</a:t>
            </a:r>
          </a:p>
          <a:p>
            <a:pPr lvl="1">
              <a:buFont typeface="Monotype Sorts" charset="0"/>
              <a:buNone/>
            </a:pPr>
            <a:r>
              <a:rPr lang="en-US" sz="1600">
                <a:latin typeface="Helvetica" charset="0"/>
                <a:ea typeface="ＭＳ Ｐゴシック" charset="0"/>
              </a:rPr>
              <a:t>6.	</a:t>
            </a:r>
            <a:r>
              <a:rPr lang="en-US" sz="1600" b="1">
                <a:latin typeface="Helvetica" charset="0"/>
                <a:ea typeface="ＭＳ Ｐゴシック" charset="0"/>
              </a:rPr>
              <a:t>write</a:t>
            </a:r>
            <a:r>
              <a:rPr lang="en-US" sz="1600">
                <a:latin typeface="Helvetica" charset="0"/>
                <a:ea typeface="ＭＳ Ｐゴシック" charset="0"/>
              </a:rPr>
              <a:t>(</a:t>
            </a:r>
            <a:r>
              <a:rPr lang="en-US" sz="1600" i="1">
                <a:latin typeface="Helvetica" charset="0"/>
                <a:ea typeface="ＭＳ Ｐゴシック" charset="0"/>
              </a:rPr>
              <a:t>B)</a:t>
            </a:r>
            <a:endParaRPr lang="en-US">
              <a:latin typeface="Helvetica" charset="0"/>
              <a:ea typeface="ＭＳ Ｐゴシック" charset="0"/>
            </a:endParaRPr>
          </a:p>
          <a:p>
            <a:r>
              <a:rPr lang="en-US">
                <a:latin typeface="Helvetica" charset="0"/>
              </a:rPr>
              <a:t>Two main issues to deal with: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Failures of various kinds, such as hardware failures and system crashes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Concurrent execution of multiple transactions</a:t>
            </a:r>
          </a:p>
        </p:txBody>
      </p:sp>
    </p:spTree>
    <p:extLst>
      <p:ext uri="{BB962C8B-B14F-4D97-AF65-F5344CB8AC3E}">
        <p14:creationId xmlns:p14="http://schemas.microsoft.com/office/powerpoint/2010/main" val="22682674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31540"/>
              </p:ext>
            </p:extLst>
          </p:nvPr>
        </p:nvGraphicFramePr>
        <p:xfrm>
          <a:off x="5029199" y="2186882"/>
          <a:ext cx="2347389" cy="240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“Full”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full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646162" y="2741963"/>
            <a:ext cx="715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D5834D-8AEF-4141-8CD5-36D7456A984B}"/>
              </a:ext>
            </a:extLst>
          </p:cNvPr>
          <p:cNvSpPr/>
          <p:nvPr/>
        </p:nvSpPr>
        <p:spPr>
          <a:xfrm>
            <a:off x="474824" y="4963094"/>
            <a:ext cx="5697376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full outer join S on (R.B = S.B)</a:t>
            </a:r>
          </a:p>
        </p:txBody>
      </p:sp>
    </p:spTree>
    <p:extLst>
      <p:ext uri="{BB962C8B-B14F-4D97-AF65-F5344CB8AC3E}">
        <p14:creationId xmlns:p14="http://schemas.microsoft.com/office/powerpoint/2010/main" val="37189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i="1" u="sng" dirty="0"/>
              <a:t>Transaction</a:t>
            </a:r>
            <a:r>
              <a:rPr lang="en-US" dirty="0"/>
              <a:t>: A sequence of database actions enclosed within special tags</a:t>
            </a:r>
          </a:p>
          <a:p>
            <a:pPr>
              <a:lnSpc>
                <a:spcPct val="110000"/>
              </a:lnSpc>
            </a:pPr>
            <a:r>
              <a:rPr lang="en-US" dirty="0"/>
              <a:t>Properties:</a:t>
            </a:r>
          </a:p>
          <a:p>
            <a:pPr lvl="1">
              <a:lnSpc>
                <a:spcPct val="110000"/>
              </a:lnSpc>
            </a:pPr>
            <a:r>
              <a:rPr lang="en-US" b="1" i="1" u="sng" dirty="0">
                <a:solidFill>
                  <a:srgbClr val="FF0000"/>
                </a:solidFill>
              </a:rPr>
              <a:t>A</a:t>
            </a:r>
            <a:r>
              <a:rPr lang="en-US" b="1" i="1" u="sng" dirty="0"/>
              <a:t>tomicity</a:t>
            </a:r>
            <a:r>
              <a:rPr lang="en-US" dirty="0"/>
              <a:t>: Entire transaction or nothing</a:t>
            </a:r>
          </a:p>
          <a:p>
            <a:pPr lvl="1">
              <a:lnSpc>
                <a:spcPct val="110000"/>
              </a:lnSpc>
            </a:pPr>
            <a:r>
              <a:rPr lang="en-US" b="1" i="1" u="sng" dirty="0">
                <a:solidFill>
                  <a:srgbClr val="FF0000"/>
                </a:solidFill>
              </a:rPr>
              <a:t>C</a:t>
            </a:r>
            <a:r>
              <a:rPr lang="en-US" b="1" i="1" u="sng" dirty="0"/>
              <a:t>onsistency</a:t>
            </a:r>
            <a:r>
              <a:rPr lang="en-US" dirty="0"/>
              <a:t>: Transaction, executed completely, takes database from one consistent state to another</a:t>
            </a:r>
          </a:p>
          <a:p>
            <a:pPr lvl="1">
              <a:lnSpc>
                <a:spcPct val="110000"/>
              </a:lnSpc>
            </a:pPr>
            <a:r>
              <a:rPr lang="en-US" b="1" i="1" u="sng" dirty="0">
                <a:solidFill>
                  <a:srgbClr val="FF0000"/>
                </a:solidFill>
              </a:rPr>
              <a:t>I</a:t>
            </a:r>
            <a:r>
              <a:rPr lang="en-US" b="1" i="1" u="sng" dirty="0"/>
              <a:t>solation</a:t>
            </a:r>
            <a:r>
              <a:rPr lang="en-US" dirty="0"/>
              <a:t>: Concurrent transactions </a:t>
            </a:r>
            <a:r>
              <a:rPr lang="en-US" i="1" u="sng" dirty="0"/>
              <a:t>appear</a:t>
            </a:r>
            <a:r>
              <a:rPr lang="en-US" dirty="0"/>
              <a:t> to run in isolation</a:t>
            </a:r>
          </a:p>
          <a:p>
            <a:pPr lvl="1">
              <a:lnSpc>
                <a:spcPct val="110000"/>
              </a:lnSpc>
            </a:pPr>
            <a:r>
              <a:rPr lang="en-US" b="1" i="1" u="sng" dirty="0">
                <a:solidFill>
                  <a:srgbClr val="FF0000"/>
                </a:solidFill>
              </a:rPr>
              <a:t>D</a:t>
            </a:r>
            <a:r>
              <a:rPr lang="en-US" b="1" i="1" u="sng" dirty="0"/>
              <a:t>urability</a:t>
            </a:r>
            <a:r>
              <a:rPr lang="en-US" dirty="0"/>
              <a:t>: Effects of committed transactions are not lost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Consistency: Transaction programmer needs to guarantee that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DBMS can do a few things, e.g., enforce constraints on the data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Rest: DBMS guarantees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566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does..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.. this relate to </a:t>
            </a:r>
            <a:r>
              <a:rPr lang="en-US" sz="2400" i="1" dirty="0"/>
              <a:t>queries </a:t>
            </a:r>
            <a:r>
              <a:rPr lang="en-US" sz="2400" dirty="0"/>
              <a:t>that we discussed ?</a:t>
            </a:r>
          </a:p>
          <a:p>
            <a:pPr lvl="1"/>
            <a:r>
              <a:rPr lang="en-US" sz="2000" dirty="0"/>
              <a:t>Queries don’t update data, so </a:t>
            </a:r>
            <a:r>
              <a:rPr lang="en-US" sz="2000" i="1" u="sng" dirty="0"/>
              <a:t>durability</a:t>
            </a:r>
            <a:r>
              <a:rPr lang="en-US" sz="2000" dirty="0"/>
              <a:t> and </a:t>
            </a:r>
            <a:r>
              <a:rPr lang="en-US" sz="2000" i="1" u="sng" dirty="0"/>
              <a:t>consistency</a:t>
            </a:r>
            <a:r>
              <a:rPr lang="en-US" sz="2000" dirty="0"/>
              <a:t> not relevant</a:t>
            </a:r>
          </a:p>
          <a:p>
            <a:pPr lvl="1"/>
            <a:r>
              <a:rPr lang="en-US" sz="2000" dirty="0"/>
              <a:t>Would want </a:t>
            </a:r>
            <a:r>
              <a:rPr lang="en-US" sz="2000" i="1" u="sng" dirty="0"/>
              <a:t>concurrency</a:t>
            </a:r>
            <a:r>
              <a:rPr lang="en-US" sz="2000" dirty="0"/>
              <a:t> </a:t>
            </a:r>
          </a:p>
          <a:p>
            <a:pPr lvl="2"/>
            <a:r>
              <a:rPr lang="en-US" sz="2000" dirty="0"/>
              <a:t>Consider a query computing total balance at the end of the day</a:t>
            </a:r>
          </a:p>
          <a:p>
            <a:pPr lvl="1"/>
            <a:r>
              <a:rPr lang="en-US" sz="2000" dirty="0"/>
              <a:t>Would want </a:t>
            </a:r>
            <a:r>
              <a:rPr lang="en-US" sz="2000" i="1" u="sng" dirty="0"/>
              <a:t>isolation</a:t>
            </a:r>
          </a:p>
          <a:p>
            <a:pPr lvl="2"/>
            <a:r>
              <a:rPr lang="en-US" sz="2000" dirty="0"/>
              <a:t>What if somebody makes a </a:t>
            </a:r>
            <a:r>
              <a:rPr lang="en-US" sz="2000" i="1" dirty="0"/>
              <a:t>transfer</a:t>
            </a:r>
            <a:r>
              <a:rPr lang="en-US" sz="2000" dirty="0"/>
              <a:t> while we are computing the balance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Typically not guaranteed for such long-running queries</a:t>
            </a:r>
          </a:p>
          <a:p>
            <a:pPr lvl="2"/>
            <a:endParaRPr lang="en-US" sz="2000" dirty="0">
              <a:solidFill>
                <a:schemeClr val="tx2"/>
              </a:solidFill>
            </a:endParaRPr>
          </a:p>
          <a:p>
            <a:r>
              <a:rPr lang="en-US" sz="2400" dirty="0"/>
              <a:t>TPC-C vs TPC-H</a:t>
            </a:r>
          </a:p>
        </p:txBody>
      </p:sp>
    </p:spTree>
    <p:extLst>
      <p:ext uri="{BB962C8B-B14F-4D97-AF65-F5344CB8AC3E}">
        <p14:creationId xmlns:p14="http://schemas.microsoft.com/office/powerpoint/2010/main" val="9152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Assumptions and Goals</a:t>
            </a:r>
          </a:p>
        </p:txBody>
      </p:sp>
      <p:sp>
        <p:nvSpPr>
          <p:cNvPr id="64921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385175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Assumptions: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system can crash at any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Similarly, the power can go out at any point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Contents of the main memory won’t survive a crash, or power outage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BUT…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disks are durable. They might stop, but data is not lost.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For now.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Disks only guarantee </a:t>
            </a:r>
            <a:r>
              <a:rPr lang="en-US" i="1" dirty="0"/>
              <a:t>atomic </a:t>
            </a:r>
            <a:r>
              <a:rPr lang="en-US" i="1" u="sng" dirty="0"/>
              <a:t>sector</a:t>
            </a:r>
            <a:r>
              <a:rPr lang="en-US" i="1" dirty="0"/>
              <a:t> writes, </a:t>
            </a:r>
            <a:r>
              <a:rPr lang="en-US" dirty="0"/>
              <a:t>nothing more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Transactions are by themselves consistent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Goals: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Guaranteed durability, atomicity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 much concurrency as possible, while not compromising isolation and/or consistency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Two transactions updating the same account balance… NO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Two transactions updating different account balances… YES</a:t>
            </a:r>
          </a:p>
        </p:txBody>
      </p:sp>
    </p:spTree>
    <p:extLst>
      <p:ext uri="{BB962C8B-B14F-4D97-AF65-F5344CB8AC3E}">
        <p14:creationId xmlns:p14="http://schemas.microsoft.com/office/powerpoint/2010/main" val="216223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19" grpId="0" build="p"/>
    </p:bld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states</a:t>
            </a:r>
          </a:p>
        </p:txBody>
      </p:sp>
      <p:pic>
        <p:nvPicPr>
          <p:cNvPr id="646148" name="Picture 4"/>
          <p:cNvPicPr>
            <a:picLocks noChangeAspect="1" noChangeArrowheads="1"/>
          </p:cNvPicPr>
          <p:nvPr/>
        </p:nvPicPr>
        <p:blipFill>
          <a:blip r:embed="rId2"/>
          <a:srcRect l="9917" t="551" r="10124" b="551"/>
          <a:stretch>
            <a:fillRect/>
          </a:stretch>
        </p:blipFill>
        <p:spPr bwMode="auto">
          <a:xfrm>
            <a:off x="1863725" y="1555750"/>
            <a:ext cx="4833938" cy="4484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0F0A6D-D34B-7141-A4A4-C0981FA29CCD}"/>
              </a:ext>
            </a:extLst>
          </p:cNvPr>
          <p:cNvSpPr txBox="1"/>
          <p:nvPr/>
        </p:nvSpPr>
        <p:spPr>
          <a:xfrm>
            <a:off x="0" y="3243943"/>
            <a:ext cx="19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Initial State – stays in this during execution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42341-31EE-BE49-ABB8-CAAD244AABE3}"/>
              </a:ext>
            </a:extLst>
          </p:cNvPr>
          <p:cNvSpPr txBox="1"/>
          <p:nvPr/>
        </p:nvSpPr>
        <p:spPr>
          <a:xfrm>
            <a:off x="6868886" y="4931229"/>
            <a:ext cx="19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Any changes have been rolled 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EBBB2-E680-3D4B-A94B-02738186F2FD}"/>
              </a:ext>
            </a:extLst>
          </p:cNvPr>
          <p:cNvSpPr txBox="1"/>
          <p:nvPr/>
        </p:nvSpPr>
        <p:spPr>
          <a:xfrm>
            <a:off x="6728279" y="1709058"/>
            <a:ext cx="194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Successful Completion</a:t>
            </a:r>
          </a:p>
        </p:txBody>
      </p:sp>
    </p:spTree>
    <p:extLst>
      <p:ext uri="{BB962C8B-B14F-4D97-AF65-F5344CB8AC3E}">
        <p14:creationId xmlns:p14="http://schemas.microsoft.com/office/powerpoint/2010/main" val="2486438612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511175" y="885825"/>
            <a:ext cx="8242300" cy="4876800"/>
          </a:xfrm>
        </p:spPr>
        <p:txBody>
          <a:bodyPr/>
          <a:lstStyle/>
          <a:p>
            <a:r>
              <a:rPr lang="en-US" dirty="0"/>
              <a:t>Transactions is how we update data in databases</a:t>
            </a:r>
          </a:p>
          <a:p>
            <a:endParaRPr lang="en-US" dirty="0"/>
          </a:p>
          <a:p>
            <a:r>
              <a:rPr lang="en-US" dirty="0"/>
              <a:t>ACID properties: foundations on which high-performance transaction processing systems are built</a:t>
            </a:r>
          </a:p>
          <a:p>
            <a:pPr lvl="1"/>
            <a:r>
              <a:rPr lang="en-US" dirty="0"/>
              <a:t>From the beginning, consistency has been a key requirement</a:t>
            </a:r>
          </a:p>
          <a:p>
            <a:pPr lvl="1"/>
            <a:r>
              <a:rPr lang="en-US" dirty="0"/>
              <a:t>Although “relaxed” consistency is acceptable in many cases (originally laid out in 1975)</a:t>
            </a:r>
          </a:p>
          <a:p>
            <a:endParaRPr lang="en-US" dirty="0"/>
          </a:p>
          <a:p>
            <a:r>
              <a:rPr lang="en-US" dirty="0"/>
              <a:t>NoSQL systems originally eschewed ACID properties</a:t>
            </a:r>
          </a:p>
          <a:p>
            <a:pPr lvl="1"/>
            <a:r>
              <a:rPr lang="en-US" dirty="0"/>
              <a:t>MongoDB was famously bad at guaranteeing any of the properties</a:t>
            </a:r>
          </a:p>
          <a:p>
            <a:pPr lvl="1"/>
            <a:r>
              <a:rPr lang="en-US" dirty="0"/>
              <a:t>Lot of focus on what’s called “eventual consistency”</a:t>
            </a:r>
          </a:p>
          <a:p>
            <a:pPr lvl="1"/>
            <a:endParaRPr lang="en-US" dirty="0"/>
          </a:p>
          <a:p>
            <a:r>
              <a:rPr lang="en-US" dirty="0"/>
              <a:t>Recognition today that strict ACID is more important than that</a:t>
            </a:r>
          </a:p>
          <a:p>
            <a:pPr lvl="1"/>
            <a:r>
              <a:rPr lang="en-US" dirty="0"/>
              <a:t>Hard to build any business logic if you have no idea if your transactions are consistent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build="p"/>
    </p:bld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Concurrency: Basics</a:t>
            </a:r>
          </a:p>
        </p:txBody>
      </p:sp>
    </p:spTree>
    <p:extLst>
      <p:ext uri="{BB962C8B-B14F-4D97-AF65-F5344CB8AC3E}">
        <p14:creationId xmlns:p14="http://schemas.microsoft.com/office/powerpoint/2010/main" val="3623071547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14.5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Concurrency</a:t>
            </a:r>
          </a:p>
          <a:p>
            <a:pPr lvl="1"/>
            <a:r>
              <a:rPr lang="en-US" sz="2400" dirty="0">
                <a:latin typeface="Calibri" charset="0"/>
              </a:rPr>
              <a:t>Notion of a ”Schedule” </a:t>
            </a:r>
          </a:p>
          <a:p>
            <a:pPr lvl="1"/>
            <a:r>
              <a:rPr lang="en-US" sz="2400" dirty="0">
                <a:latin typeface="Calibri" charset="0"/>
              </a:rPr>
              <a:t>Introduction to Serializability</a:t>
            </a:r>
          </a:p>
          <a:p>
            <a:pPr lvl="1"/>
            <a:endParaRPr lang="en-US" sz="24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Concurrency: Basics</a:t>
            </a:r>
          </a:p>
        </p:txBody>
      </p:sp>
    </p:spTree>
    <p:extLst>
      <p:ext uri="{BB962C8B-B14F-4D97-AF65-F5344CB8AC3E}">
        <p14:creationId xmlns:p14="http://schemas.microsoft.com/office/powerpoint/2010/main" val="818851195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Next…</a:t>
            </a:r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Concurrency: Why?</a:t>
            </a:r>
          </a:p>
          <a:p>
            <a:pPr lvl="1"/>
            <a:r>
              <a:rPr lang="en-US" dirty="0"/>
              <a:t>Increased processor and disk utilization</a:t>
            </a:r>
          </a:p>
          <a:p>
            <a:pPr lvl="1"/>
            <a:r>
              <a:rPr lang="en-US" dirty="0"/>
              <a:t>Reduced average response times</a:t>
            </a:r>
          </a:p>
          <a:p>
            <a:r>
              <a:rPr lang="en-US" dirty="0"/>
              <a:t>Concurrency control schemes</a:t>
            </a:r>
          </a:p>
          <a:p>
            <a:pPr lvl="1"/>
            <a:r>
              <a:rPr lang="en-US" dirty="0"/>
              <a:t>A CC scheme is used to guarantee that concurrency does not lead to problems</a:t>
            </a:r>
          </a:p>
          <a:p>
            <a:pPr lvl="1"/>
            <a:r>
              <a:rPr lang="en-US" dirty="0"/>
              <a:t>For now, we will assume durability is not a problem</a:t>
            </a:r>
          </a:p>
          <a:p>
            <a:pPr lvl="2"/>
            <a:r>
              <a:rPr lang="en-US" dirty="0"/>
              <a:t>So no crashes</a:t>
            </a:r>
          </a:p>
          <a:p>
            <a:pPr lvl="2"/>
            <a:r>
              <a:rPr lang="en-US" dirty="0"/>
              <a:t>Though transactions may still abort</a:t>
            </a:r>
          </a:p>
          <a:p>
            <a:r>
              <a:rPr lang="en-US" dirty="0"/>
              <a:t>Schedules</a:t>
            </a:r>
          </a:p>
          <a:p>
            <a:r>
              <a:rPr lang="en-US" dirty="0"/>
              <a:t>When is concurrency okay ?</a:t>
            </a:r>
          </a:p>
          <a:p>
            <a:pPr lvl="1"/>
            <a:r>
              <a:rPr lang="en-US" dirty="0"/>
              <a:t>Serial schedules</a:t>
            </a:r>
          </a:p>
          <a:p>
            <a:pPr lvl="1"/>
            <a:r>
              <a:rPr lang="en-US" dirty="0" err="1"/>
              <a:t>Serializability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67" grpId="0" build="p"/>
    </p:bld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/>
          <a:lstStyle/>
          <a:p>
            <a:r>
              <a:rPr lang="en-US"/>
              <a:t>A Schedule</a:t>
            </a:r>
          </a:p>
        </p:txBody>
      </p:sp>
      <p:sp>
        <p:nvSpPr>
          <p:cNvPr id="540678" name="Text Box 6"/>
          <p:cNvSpPr txBox="1">
            <a:spLocks noChangeArrowheads="1"/>
          </p:cNvSpPr>
          <p:nvPr/>
        </p:nvSpPr>
        <p:spPr bwMode="auto">
          <a:xfrm>
            <a:off x="1177925" y="2276475"/>
            <a:ext cx="11430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79" name="Text Box 7"/>
          <p:cNvSpPr txBox="1">
            <a:spLocks noChangeArrowheads="1"/>
          </p:cNvSpPr>
          <p:nvPr/>
        </p:nvSpPr>
        <p:spPr bwMode="auto">
          <a:xfrm>
            <a:off x="3324225" y="2301875"/>
            <a:ext cx="13843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80" name="Line 8"/>
          <p:cNvSpPr>
            <a:spLocks noChangeShapeType="1"/>
          </p:cNvSpPr>
          <p:nvPr/>
        </p:nvSpPr>
        <p:spPr bwMode="auto">
          <a:xfrm>
            <a:off x="1143000" y="259397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1" name="Line 9"/>
          <p:cNvSpPr>
            <a:spLocks noChangeShapeType="1"/>
          </p:cNvSpPr>
          <p:nvPr/>
        </p:nvSpPr>
        <p:spPr bwMode="auto">
          <a:xfrm>
            <a:off x="2862263" y="239395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2" name="Text Box 10"/>
          <p:cNvSpPr txBox="1">
            <a:spLocks noChangeArrowheads="1"/>
          </p:cNvSpPr>
          <p:nvPr/>
        </p:nvSpPr>
        <p:spPr bwMode="auto">
          <a:xfrm>
            <a:off x="1219200" y="722313"/>
            <a:ext cx="657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Transactions: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T1:   transfers $50 from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T2:   transfers 10% of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Database constraint: A + B is constant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checking+saving accts)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7" name="Text Box 15"/>
          <p:cNvSpPr txBox="1">
            <a:spLocks noChangeArrowheads="1"/>
          </p:cNvSpPr>
          <p:nvPr/>
        </p:nvSpPr>
        <p:spPr bwMode="auto">
          <a:xfrm>
            <a:off x="5372100" y="2967038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8" name="Text Box 16"/>
          <p:cNvSpPr txBox="1">
            <a:spLocks noChangeArrowheads="1"/>
          </p:cNvSpPr>
          <p:nvPr/>
        </p:nvSpPr>
        <p:spPr bwMode="auto">
          <a:xfrm>
            <a:off x="5408613" y="4425950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Each transaction obeys the constraint.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schedule does too.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0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8" grpId="0"/>
      <p:bldP spid="540679" grpId="0"/>
      <p:bldP spid="540680" grpId="0" animBg="1"/>
      <p:bldP spid="540681" grpId="0" animBg="1"/>
      <p:bldP spid="540687" grpId="0"/>
      <p:bldP spid="540688" grpId="0"/>
    </p:bld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Schedules</a:t>
            </a:r>
          </a:p>
        </p:txBody>
      </p:sp>
      <p:sp>
        <p:nvSpPr>
          <p:cNvPr id="65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kumimoji="0" lang="en-US" sz="2400"/>
              <a:t>A </a:t>
            </a:r>
            <a:r>
              <a:rPr kumimoji="0" lang="en-US" sz="2400" i="1"/>
              <a:t>schedule</a:t>
            </a:r>
            <a:r>
              <a:rPr kumimoji="0" lang="en-US" sz="2400"/>
              <a:t> is simply a (possibly interleaved) execution sequence of transaction instructions</a:t>
            </a:r>
          </a:p>
          <a:p>
            <a:pPr>
              <a:lnSpc>
                <a:spcPct val="90000"/>
              </a:lnSpc>
            </a:pPr>
            <a:endParaRPr kumimoji="0" lang="en-US" sz="2400"/>
          </a:p>
          <a:p>
            <a:pPr>
              <a:lnSpc>
                <a:spcPct val="90000"/>
              </a:lnSpc>
            </a:pPr>
            <a:r>
              <a:rPr kumimoji="0" lang="en-US" sz="2400" i="1"/>
              <a:t>Serial Schedule: </a:t>
            </a:r>
            <a:r>
              <a:rPr kumimoji="0" lang="en-US" sz="2400"/>
              <a:t>A schedule in which transaction appear one after the other</a:t>
            </a:r>
          </a:p>
          <a:p>
            <a:pPr lvl="1">
              <a:lnSpc>
                <a:spcPct val="90000"/>
              </a:lnSpc>
            </a:pPr>
            <a:r>
              <a:rPr kumimoji="0" lang="en-US" sz="2000"/>
              <a:t>ie., No interleaving</a:t>
            </a:r>
          </a:p>
          <a:p>
            <a:pPr lvl="1">
              <a:lnSpc>
                <a:spcPct val="90000"/>
              </a:lnSpc>
            </a:pPr>
            <a:endParaRPr kumimoji="0" lang="en-US" sz="2000"/>
          </a:p>
          <a:p>
            <a:pPr>
              <a:lnSpc>
                <a:spcPct val="90000"/>
              </a:lnSpc>
            </a:pPr>
            <a:r>
              <a:rPr kumimoji="0" lang="en-US" sz="2400"/>
              <a:t>Serial schedules satisfy isolation and consistency</a:t>
            </a:r>
          </a:p>
          <a:p>
            <a:pPr lvl="1">
              <a:lnSpc>
                <a:spcPct val="90000"/>
              </a:lnSpc>
            </a:pPr>
            <a:r>
              <a:rPr kumimoji="0" lang="en-US" sz="2000"/>
              <a:t>Since each transaction by itself does not introduce inconsistency</a:t>
            </a:r>
          </a:p>
        </p:txBody>
      </p:sp>
    </p:spTree>
    <p:extLst>
      <p:ext uri="{BB962C8B-B14F-4D97-AF65-F5344CB8AC3E}">
        <p14:creationId xmlns:p14="http://schemas.microsoft.com/office/powerpoint/2010/main" val="1425095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E6EF5A-C3D2-D44B-9E8C-806D342E07D1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456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Schedule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7848600" cy="660400"/>
          </a:xfrm>
        </p:spPr>
        <p:txBody>
          <a:bodyPr/>
          <a:lstStyle/>
          <a:p>
            <a:r>
              <a:rPr lang="en-US"/>
              <a:t>Another “serial” schedule:</a:t>
            </a:r>
          </a:p>
        </p:txBody>
      </p:sp>
      <p:sp>
        <p:nvSpPr>
          <p:cNvPr id="541700" name="Text Box 4"/>
          <p:cNvSpPr txBox="1">
            <a:spLocks noChangeArrowheads="1"/>
          </p:cNvSpPr>
          <p:nvPr/>
        </p:nvSpPr>
        <p:spPr bwMode="auto">
          <a:xfrm>
            <a:off x="1330325" y="1866900"/>
            <a:ext cx="11430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1701" name="Text Box 5"/>
          <p:cNvSpPr txBox="1">
            <a:spLocks noChangeArrowheads="1"/>
          </p:cNvSpPr>
          <p:nvPr/>
        </p:nvSpPr>
        <p:spPr bwMode="auto">
          <a:xfrm>
            <a:off x="3476625" y="1892300"/>
            <a:ext cx="13843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1702" name="Line 6"/>
          <p:cNvSpPr>
            <a:spLocks noChangeShapeType="1"/>
          </p:cNvSpPr>
          <p:nvPr/>
        </p:nvSpPr>
        <p:spPr bwMode="auto">
          <a:xfrm>
            <a:off x="1295400" y="2184400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1703" name="Line 7"/>
          <p:cNvSpPr>
            <a:spLocks noChangeShapeType="1"/>
          </p:cNvSpPr>
          <p:nvPr/>
        </p:nvSpPr>
        <p:spPr bwMode="auto">
          <a:xfrm>
            <a:off x="2984500" y="16891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1706" name="Text Box 10"/>
          <p:cNvSpPr txBox="1">
            <a:spLocks noChangeArrowheads="1"/>
          </p:cNvSpPr>
          <p:nvPr/>
        </p:nvSpPr>
        <p:spPr bwMode="auto">
          <a:xfrm>
            <a:off x="4775200" y="4797425"/>
            <a:ext cx="41068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Constraint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Since each Xion is consistent,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must be consistent</a:t>
            </a:r>
          </a:p>
        </p:txBody>
      </p:sp>
      <p:sp>
        <p:nvSpPr>
          <p:cNvPr id="541708" name="Text Box 12"/>
          <p:cNvSpPr txBox="1">
            <a:spLocks noChangeArrowheads="1"/>
          </p:cNvSpPr>
          <p:nvPr/>
        </p:nvSpPr>
        <p:spPr bwMode="auto">
          <a:xfrm>
            <a:off x="5530850" y="2182813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5367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706" grpId="0"/>
      <p:bldP spid="541708" grpId="0"/>
    </p:bld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/>
          <a:lstStyle/>
          <a:p>
            <a:r>
              <a:rPr lang="en-US"/>
              <a:t>Another schedule</a:t>
            </a:r>
          </a:p>
        </p:txBody>
      </p:sp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3" name="Text Box 5"/>
          <p:cNvSpPr txBox="1">
            <a:spLocks noChangeArrowheads="1"/>
          </p:cNvSpPr>
          <p:nvPr/>
        </p:nvSpPr>
        <p:spPr bwMode="auto">
          <a:xfrm>
            <a:off x="2960688" y="1357313"/>
            <a:ext cx="140294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4" name="Line 6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295" name="Line 7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0" name="Text Box 12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2301" name="Text Box 13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2302" name="Text Box 14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3" name="Text Box 15"/>
          <p:cNvSpPr txBox="1">
            <a:spLocks noChangeArrowheads="1"/>
          </p:cNvSpPr>
          <p:nvPr/>
        </p:nvSpPr>
        <p:spPr bwMode="auto">
          <a:xfrm>
            <a:off x="5348288" y="4670425"/>
            <a:ext cx="3400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So this schedule is okay too.</a:t>
            </a:r>
          </a:p>
        </p:txBody>
      </p:sp>
    </p:spTree>
    <p:extLst>
      <p:ext uri="{BB962C8B-B14F-4D97-AF65-F5344CB8AC3E}">
        <p14:creationId xmlns:p14="http://schemas.microsoft.com/office/powerpoint/2010/main" val="5367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300" grpId="0"/>
      <p:bldP spid="652301" grpId="0"/>
      <p:bldP spid="652302" grpId="0"/>
      <p:bldP spid="652303" grpId="0"/>
    </p:bld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/>
          <a:lstStyle/>
          <a:p>
            <a:r>
              <a:rPr lang="en-US"/>
              <a:t>Another schedule</a:t>
            </a:r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1" name="Line 5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2" name="Line 6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3" name="Text Box 7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4344" name="Text Box 8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4345" name="Text Box 9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6" name="Text Box 10"/>
          <p:cNvSpPr txBox="1">
            <a:spLocks noChangeArrowheads="1"/>
          </p:cNvSpPr>
          <p:nvPr/>
        </p:nvSpPr>
        <p:spPr bwMode="auto">
          <a:xfrm>
            <a:off x="5348288" y="4670425"/>
            <a:ext cx="363378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Further, the effect same as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Called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serializable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92539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85725"/>
            <a:ext cx="8077200" cy="609600"/>
          </a:xfrm>
        </p:spPr>
        <p:txBody>
          <a:bodyPr/>
          <a:lstStyle/>
          <a:p>
            <a:r>
              <a:rPr lang="en-US"/>
              <a:t>Example Schedules (Cont.)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>
          <a:xfrm>
            <a:off x="1062038" y="731838"/>
            <a:ext cx="6724650" cy="655637"/>
          </a:xfrm>
          <a:noFill/>
          <a:ln/>
        </p:spPr>
        <p:txBody>
          <a:bodyPr/>
          <a:lstStyle/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                 A “bad” schedule</a:t>
            </a:r>
          </a:p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			</a:t>
            </a:r>
            <a:endParaRPr lang="en-US" i="1"/>
          </a:p>
        </p:txBody>
      </p:sp>
      <p:sp>
        <p:nvSpPr>
          <p:cNvPr id="543750" name="Text Box 6"/>
          <p:cNvSpPr txBox="1">
            <a:spLocks noChangeArrowheads="1"/>
          </p:cNvSpPr>
          <p:nvPr/>
        </p:nvSpPr>
        <p:spPr bwMode="auto">
          <a:xfrm>
            <a:off x="5354638" y="3521075"/>
            <a:ext cx="179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consistent</a:t>
            </a:r>
          </a:p>
        </p:txBody>
      </p:sp>
      <p:sp>
        <p:nvSpPr>
          <p:cNvPr id="543751" name="Text Box 7"/>
          <p:cNvSpPr txBox="1">
            <a:spLocks noChangeArrowheads="1"/>
          </p:cNvSpPr>
          <p:nvPr/>
        </p:nvSpPr>
        <p:spPr bwMode="auto">
          <a:xfrm>
            <a:off x="987425" y="1343025"/>
            <a:ext cx="1143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2" name="Text Box 8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3" name="Line 9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4" name="Line 10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6" name="Text Box 12"/>
          <p:cNvSpPr txBox="1">
            <a:spLocks noChangeArrowheads="1"/>
          </p:cNvSpPr>
          <p:nvPr/>
        </p:nvSpPr>
        <p:spPr bwMode="auto">
          <a:xfrm>
            <a:off x="5300663" y="1892300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0" grpId="0"/>
      <p:bldP spid="543756" grpId="0"/>
    </p:bld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Serializability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511175" y="885825"/>
            <a:ext cx="8242300" cy="4876800"/>
          </a:xfrm>
        </p:spPr>
        <p:txBody>
          <a:bodyPr/>
          <a:lstStyle/>
          <a:p>
            <a:r>
              <a:rPr lang="en-US" dirty="0"/>
              <a:t>A schedule is called </a:t>
            </a:r>
            <a:r>
              <a:rPr lang="en-US" i="1" dirty="0"/>
              <a:t>serializable</a:t>
            </a:r>
            <a:r>
              <a:rPr lang="en-US" dirty="0"/>
              <a:t> if its final effect is the same as that of a </a:t>
            </a:r>
            <a:r>
              <a:rPr lang="en-US" i="1" dirty="0"/>
              <a:t>serial schedule</a:t>
            </a:r>
          </a:p>
          <a:p>
            <a:pPr lvl="2"/>
            <a:endParaRPr lang="en-US" i="1" dirty="0"/>
          </a:p>
          <a:p>
            <a:r>
              <a:rPr lang="en-US" dirty="0"/>
              <a:t>Serializability </a:t>
            </a:r>
            <a:r>
              <a:rPr lang="en-US" dirty="0">
                <a:sym typeface="Wingdings" charset="2"/>
              </a:rPr>
              <a:t> schedule is fine and doesn’t cause inconsistencies</a:t>
            </a:r>
          </a:p>
          <a:p>
            <a:pPr lvl="1"/>
            <a:r>
              <a:rPr lang="en-US" dirty="0">
                <a:sym typeface="Wingdings" charset="2"/>
              </a:rPr>
              <a:t>Since serial schedules are fine</a:t>
            </a:r>
          </a:p>
          <a:p>
            <a:pPr lvl="3"/>
            <a:endParaRPr lang="en-US" dirty="0">
              <a:sym typeface="Wingdings" charset="2"/>
            </a:endParaRPr>
          </a:p>
          <a:p>
            <a:r>
              <a:rPr lang="en-US" dirty="0">
                <a:sym typeface="Wingdings" charset="2"/>
              </a:rPr>
              <a:t>Non-serializable schedules unlikely to result in consistent databases</a:t>
            </a:r>
          </a:p>
          <a:p>
            <a:pPr lvl="2"/>
            <a:endParaRPr lang="en-US" dirty="0">
              <a:sym typeface="Wingdings" charset="2"/>
            </a:endParaRPr>
          </a:p>
          <a:p>
            <a:r>
              <a:rPr lang="en-US" dirty="0">
                <a:sym typeface="Wingdings" charset="2"/>
              </a:rPr>
              <a:t>We will ensure serializability</a:t>
            </a:r>
          </a:p>
          <a:p>
            <a:pPr lvl="1"/>
            <a:r>
              <a:rPr lang="en-US" dirty="0">
                <a:sym typeface="Wingdings" charset="2"/>
              </a:rPr>
              <a:t>Typically relaxed in real high-throughput environments</a:t>
            </a:r>
          </a:p>
          <a:p>
            <a:pPr lvl="3"/>
            <a:endParaRPr lang="en-US" dirty="0">
              <a:sym typeface="Wingdings" charset="2"/>
            </a:endParaRPr>
          </a:p>
          <a:p>
            <a:r>
              <a:rPr lang="en-US" dirty="0"/>
              <a:t>Not possible to look at all </a:t>
            </a:r>
            <a:r>
              <a:rPr lang="en-US" i="1" dirty="0"/>
              <a:t>n!</a:t>
            </a:r>
            <a:r>
              <a:rPr lang="en-US" dirty="0"/>
              <a:t> serial schedules to check if the effect is the same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Instead we ensure serializability by allowing or not allowing certain schedules</a:t>
            </a:r>
          </a:p>
          <a:p>
            <a:endParaRPr lang="en-US" dirty="0">
              <a:sym typeface="Wingdings" charset="2"/>
            </a:endParaRPr>
          </a:p>
          <a:p>
            <a:pPr lvl="1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5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uiExpand="1" build="p"/>
    </p:bld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Example Schedule with More Transactions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666750" y="1038225"/>
            <a:ext cx="6724650" cy="4114800"/>
          </a:xfrm>
        </p:spPr>
        <p:txBody>
          <a:bodyPr/>
          <a:lstStyle/>
          <a:p>
            <a:pPr marL="346075" indent="0">
              <a:lnSpc>
                <a:spcPct val="110000"/>
              </a:lnSpc>
              <a:buFont typeface="Monotype Sorts" charset="2"/>
              <a:buNone/>
              <a:tabLst>
                <a:tab pos="635000" algn="l"/>
                <a:tab pos="1485900" algn="l"/>
                <a:tab pos="1717675" algn="l"/>
                <a:tab pos="2684463" algn="l"/>
                <a:tab pos="2973388" algn="l"/>
                <a:tab pos="3767138" algn="l"/>
                <a:tab pos="3940175" algn="l"/>
                <a:tab pos="4805363" algn="l"/>
                <a:tab pos="4978400" algn="l"/>
              </a:tabLst>
            </a:pPr>
            <a:r>
              <a:rPr lang="en-US" sz="1800"/>
              <a:t>	</a:t>
            </a:r>
            <a:r>
              <a:rPr lang="en-US" sz="1800" i="1"/>
              <a:t>T</a:t>
            </a:r>
            <a:r>
              <a:rPr lang="en-US" sz="1800" baseline="-25000"/>
              <a:t>1		 </a:t>
            </a:r>
            <a:r>
              <a:rPr lang="en-US" sz="1800" i="1"/>
              <a:t>T</a:t>
            </a:r>
            <a:r>
              <a:rPr lang="en-US" sz="1800" baseline="-25000"/>
              <a:t>2		 </a:t>
            </a:r>
            <a:r>
              <a:rPr lang="en-US" sz="1800" i="1"/>
              <a:t>T</a:t>
            </a:r>
            <a:r>
              <a:rPr lang="en-US" sz="1800" baseline="-25000"/>
              <a:t>3		 </a:t>
            </a:r>
            <a:r>
              <a:rPr lang="en-US" sz="1800" i="1"/>
              <a:t>T</a:t>
            </a:r>
            <a:r>
              <a:rPr lang="en-US" sz="1800" baseline="-25000"/>
              <a:t>4		 </a:t>
            </a:r>
            <a:r>
              <a:rPr lang="en-US" sz="1800" i="1"/>
              <a:t>T</a:t>
            </a:r>
            <a:r>
              <a:rPr lang="en-US" sz="1800" baseline="-25000"/>
              <a:t>5</a:t>
            </a:r>
            <a:br>
              <a:rPr lang="en-US" sz="1800"/>
            </a:br>
            <a:r>
              <a:rPr lang="en-US" sz="1800"/>
              <a:t>		read(X)</a:t>
            </a:r>
            <a:br>
              <a:rPr lang="en-US" sz="1800"/>
            </a:br>
            <a:r>
              <a:rPr lang="en-US" sz="1800"/>
              <a:t>read(Y)</a:t>
            </a:r>
            <a:br>
              <a:rPr lang="en-US" sz="1800"/>
            </a:br>
            <a:r>
              <a:rPr lang="en-US" sz="1800"/>
              <a:t>read(Z)</a:t>
            </a:r>
            <a:br>
              <a:rPr lang="en-US" sz="1800"/>
            </a:br>
            <a:r>
              <a:rPr lang="en-US" sz="1800"/>
              <a:t>								read(V)</a:t>
            </a:r>
            <a:br>
              <a:rPr lang="en-US" sz="1800"/>
            </a:br>
            <a:r>
              <a:rPr lang="en-US" sz="1800"/>
              <a:t>								read(W)</a:t>
            </a:r>
            <a:br>
              <a:rPr lang="en-US" sz="1800"/>
            </a:br>
            <a:r>
              <a:rPr lang="en-US" sz="1800"/>
              <a:t>								read(W)</a:t>
            </a:r>
            <a:br>
              <a:rPr lang="en-US" sz="1800"/>
            </a:br>
            <a:r>
              <a:rPr lang="en-US" sz="1800"/>
              <a:t>		read(Y)</a:t>
            </a:r>
            <a:br>
              <a:rPr lang="en-US" sz="1800"/>
            </a:br>
            <a:r>
              <a:rPr lang="en-US" sz="1800"/>
              <a:t>		write(Y)</a:t>
            </a:r>
            <a:br>
              <a:rPr lang="en-US" sz="1800"/>
            </a:br>
            <a:r>
              <a:rPr lang="en-US" sz="1800"/>
              <a:t>				write(Z)</a:t>
            </a:r>
            <a:br>
              <a:rPr lang="en-US" sz="1800"/>
            </a:br>
            <a:r>
              <a:rPr lang="en-US" sz="1800"/>
              <a:t>read(U)</a:t>
            </a:r>
            <a:br>
              <a:rPr lang="en-US" sz="1800"/>
            </a:br>
            <a:r>
              <a:rPr lang="en-US" sz="1800"/>
              <a:t>						read(Y)</a:t>
            </a:r>
            <a:br>
              <a:rPr lang="en-US" sz="1800"/>
            </a:br>
            <a:r>
              <a:rPr lang="en-US" sz="1800"/>
              <a:t>						write(Y)</a:t>
            </a:r>
            <a:br>
              <a:rPr lang="en-US" sz="1800"/>
            </a:br>
            <a:r>
              <a:rPr lang="en-US" sz="1800"/>
              <a:t>						read(Z)</a:t>
            </a:r>
            <a:br>
              <a:rPr lang="en-US" sz="1800"/>
            </a:br>
            <a:r>
              <a:rPr lang="en-US" sz="1800"/>
              <a:t>						write(Z)</a:t>
            </a:r>
          </a:p>
          <a:p>
            <a:pPr marL="346075" indent="0">
              <a:lnSpc>
                <a:spcPct val="110000"/>
              </a:lnSpc>
              <a:buFont typeface="Monotype Sorts" charset="2"/>
              <a:buNone/>
              <a:tabLst>
                <a:tab pos="635000" algn="l"/>
                <a:tab pos="1485900" algn="l"/>
                <a:tab pos="1717675" algn="l"/>
                <a:tab pos="2684463" algn="l"/>
                <a:tab pos="2973388" algn="l"/>
                <a:tab pos="3767138" algn="l"/>
                <a:tab pos="3940175" algn="l"/>
                <a:tab pos="4805363" algn="l"/>
                <a:tab pos="4978400" algn="l"/>
              </a:tabLst>
            </a:pPr>
            <a:r>
              <a:rPr lang="en-US" sz="1800"/>
              <a:t>read(U)</a:t>
            </a:r>
            <a:br>
              <a:rPr lang="en-US" sz="1800"/>
            </a:br>
            <a:r>
              <a:rPr lang="en-US" sz="1800"/>
              <a:t>write(U)</a:t>
            </a:r>
            <a:endParaRPr lang="en-US" sz="1800" baseline="-25000"/>
          </a:p>
        </p:txBody>
      </p:sp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947738" y="1074738"/>
            <a:ext cx="5443537" cy="4806950"/>
            <a:chOff x="997" y="485"/>
            <a:chExt cx="3429" cy="3028"/>
          </a:xfrm>
        </p:grpSpPr>
        <p:sp>
          <p:nvSpPr>
            <p:cNvPr id="664581" name="Line 5"/>
            <p:cNvSpPr>
              <a:spLocks noChangeShapeType="1"/>
            </p:cNvSpPr>
            <p:nvPr/>
          </p:nvSpPr>
          <p:spPr bwMode="auto">
            <a:xfrm>
              <a:off x="1019" y="682"/>
              <a:ext cx="34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grpSp>
          <p:nvGrpSpPr>
            <p:cNvPr id="664582" name="Group 6"/>
            <p:cNvGrpSpPr>
              <a:grpSpLocks/>
            </p:cNvGrpSpPr>
            <p:nvPr/>
          </p:nvGrpSpPr>
          <p:grpSpPr bwMode="auto">
            <a:xfrm>
              <a:off x="997" y="485"/>
              <a:ext cx="3427" cy="3028"/>
              <a:chOff x="1005" y="485"/>
              <a:chExt cx="3427" cy="3696"/>
            </a:xfrm>
          </p:grpSpPr>
          <p:sp>
            <p:nvSpPr>
              <p:cNvPr id="664583" name="Line 7"/>
              <p:cNvSpPr>
                <a:spLocks noChangeShapeType="1"/>
              </p:cNvSpPr>
              <p:nvPr/>
            </p:nvSpPr>
            <p:spPr bwMode="auto">
              <a:xfrm>
                <a:off x="1005" y="485"/>
                <a:ext cx="0" cy="36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4" name="Line 8"/>
              <p:cNvSpPr>
                <a:spLocks noChangeShapeType="1"/>
              </p:cNvSpPr>
              <p:nvPr/>
            </p:nvSpPr>
            <p:spPr bwMode="auto">
              <a:xfrm>
                <a:off x="1721" y="485"/>
                <a:ext cx="0" cy="36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5" name="Line 9"/>
              <p:cNvSpPr>
                <a:spLocks noChangeShapeType="1"/>
              </p:cNvSpPr>
              <p:nvPr/>
            </p:nvSpPr>
            <p:spPr bwMode="auto">
              <a:xfrm>
                <a:off x="2428" y="485"/>
                <a:ext cx="0" cy="3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6" name="Line 10"/>
              <p:cNvSpPr>
                <a:spLocks noChangeShapeType="1"/>
              </p:cNvSpPr>
              <p:nvPr/>
            </p:nvSpPr>
            <p:spPr bwMode="auto">
              <a:xfrm>
                <a:off x="3099" y="485"/>
                <a:ext cx="0" cy="3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7" name="Line 11"/>
              <p:cNvSpPr>
                <a:spLocks noChangeShapeType="1"/>
              </p:cNvSpPr>
              <p:nvPr/>
            </p:nvSpPr>
            <p:spPr bwMode="auto">
              <a:xfrm>
                <a:off x="3761" y="485"/>
                <a:ext cx="0" cy="36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8" name="Line 12"/>
              <p:cNvSpPr>
                <a:spLocks noChangeShapeType="1"/>
              </p:cNvSpPr>
              <p:nvPr/>
            </p:nvSpPr>
            <p:spPr bwMode="auto">
              <a:xfrm>
                <a:off x="4432" y="485"/>
                <a:ext cx="0" cy="36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357483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511175" y="885825"/>
            <a:ext cx="8242300" cy="4876800"/>
          </a:xfrm>
        </p:spPr>
        <p:txBody>
          <a:bodyPr/>
          <a:lstStyle/>
          <a:p>
            <a:r>
              <a:rPr lang="en-US" dirty="0"/>
              <a:t>Transactions is how we update data in databases</a:t>
            </a:r>
          </a:p>
          <a:p>
            <a:endParaRPr lang="en-US" dirty="0"/>
          </a:p>
          <a:p>
            <a:r>
              <a:rPr lang="en-US" dirty="0"/>
              <a:t>ACID properties: foundations on which high-performance transaction processing systems are built</a:t>
            </a:r>
          </a:p>
          <a:p>
            <a:pPr lvl="1"/>
            <a:r>
              <a:rPr lang="en-US" dirty="0"/>
              <a:t>From the beginning, consistency has been a key requirement</a:t>
            </a:r>
          </a:p>
          <a:p>
            <a:pPr lvl="1"/>
            <a:r>
              <a:rPr lang="en-US" dirty="0"/>
              <a:t>Although “relaxed” consistency is acceptable in many cases (originally laid out in 1975)</a:t>
            </a:r>
          </a:p>
          <a:p>
            <a:endParaRPr lang="en-US" dirty="0"/>
          </a:p>
          <a:p>
            <a:r>
              <a:rPr lang="en-US" dirty="0"/>
              <a:t>NoSQL systems originally eschewed ACID properties</a:t>
            </a:r>
          </a:p>
          <a:p>
            <a:pPr lvl="1"/>
            <a:r>
              <a:rPr lang="en-US" dirty="0"/>
              <a:t>MongoDB was famously bad at guaranteeing any of the properties</a:t>
            </a:r>
          </a:p>
          <a:p>
            <a:pPr lvl="1"/>
            <a:r>
              <a:rPr lang="en-US" dirty="0"/>
              <a:t>Lot of focus on what’s called “eventual consistency”</a:t>
            </a:r>
          </a:p>
          <a:p>
            <a:pPr lvl="1"/>
            <a:endParaRPr lang="en-US" dirty="0"/>
          </a:p>
          <a:p>
            <a:r>
              <a:rPr lang="en-US" dirty="0"/>
              <a:t>Recognition today that strict ACID is more important than that</a:t>
            </a:r>
          </a:p>
          <a:p>
            <a:pPr lvl="1"/>
            <a:r>
              <a:rPr lang="en-US" dirty="0"/>
              <a:t>Hard to build any business logic if you have no idea if your transactions are consistent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build="p"/>
    </p:bld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Concurrency: Serializability</a:t>
            </a:r>
          </a:p>
        </p:txBody>
      </p:sp>
    </p:spTree>
    <p:extLst>
      <p:ext uri="{BB962C8B-B14F-4D97-AF65-F5344CB8AC3E}">
        <p14:creationId xmlns:p14="http://schemas.microsoft.com/office/powerpoint/2010/main" val="1413761475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14.6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Conflict equivalence of schedules</a:t>
            </a:r>
          </a:p>
          <a:p>
            <a:pPr lvl="1"/>
            <a:r>
              <a:rPr lang="en-US" sz="2400" dirty="0">
                <a:latin typeface="Calibri" charset="0"/>
              </a:rPr>
              <a:t>Conflict serializability and checking by drawing precedence graphs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Serializability</a:t>
            </a:r>
          </a:p>
        </p:txBody>
      </p:sp>
    </p:spTree>
    <p:extLst>
      <p:ext uri="{BB962C8B-B14F-4D97-AF65-F5344CB8AC3E}">
        <p14:creationId xmlns:p14="http://schemas.microsoft.com/office/powerpoint/2010/main" val="753572879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/>
          <a:lstStyle/>
          <a:p>
            <a:r>
              <a:rPr lang="en-US" dirty="0"/>
              <a:t>An Interleaved schedule</a:t>
            </a:r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T1</a:t>
            </a:r>
          </a:p>
          <a:p>
            <a:r>
              <a:rPr lang="en-US"/>
              <a:t>read(A)</a:t>
            </a:r>
          </a:p>
          <a:p>
            <a:r>
              <a:rPr lang="en-US"/>
              <a:t>A = A -50</a:t>
            </a:r>
          </a:p>
          <a:p>
            <a:r>
              <a:rPr lang="en-US"/>
              <a:t>write(A)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read(B)</a:t>
            </a:r>
          </a:p>
          <a:p>
            <a:r>
              <a:rPr lang="en-US"/>
              <a:t>B=B+50</a:t>
            </a:r>
          </a:p>
          <a:p>
            <a:r>
              <a:rPr lang="en-US"/>
              <a:t>write(B)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T2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read(A)</a:t>
            </a:r>
          </a:p>
          <a:p>
            <a:r>
              <a:rPr lang="en-US"/>
              <a:t>tmp = A*0.1</a:t>
            </a:r>
          </a:p>
          <a:p>
            <a:r>
              <a:rPr lang="en-US"/>
              <a:t>A = A – tmp</a:t>
            </a:r>
          </a:p>
          <a:p>
            <a:r>
              <a:rPr lang="en-US"/>
              <a:t>write(A)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read(B)</a:t>
            </a:r>
          </a:p>
          <a:p>
            <a:r>
              <a:rPr lang="en-US"/>
              <a:t>B = B+ tmp</a:t>
            </a:r>
          </a:p>
          <a:p>
            <a:r>
              <a:rPr lang="en-US"/>
              <a:t>write(B)</a:t>
            </a:r>
          </a:p>
        </p:txBody>
      </p:sp>
      <p:sp>
        <p:nvSpPr>
          <p:cNvPr id="654341" name="Line 5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4342" name="Line 6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4343" name="Text Box 7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Is this schedule okay ?</a:t>
            </a:r>
          </a:p>
        </p:txBody>
      </p:sp>
      <p:sp>
        <p:nvSpPr>
          <p:cNvPr id="654344" name="Text Box 8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Lets look at the final effect…</a:t>
            </a:r>
          </a:p>
        </p:txBody>
      </p:sp>
      <p:sp>
        <p:nvSpPr>
          <p:cNvPr id="654345" name="Text Box 9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Effect:      </a:t>
            </a:r>
            <a:r>
              <a:rPr lang="en-US" sz="2000" u="sng"/>
              <a:t>Before</a:t>
            </a:r>
            <a:r>
              <a:rPr lang="en-US" sz="2000"/>
              <a:t>       </a:t>
            </a:r>
            <a:r>
              <a:rPr lang="en-US" sz="2000" u="sng"/>
              <a:t>After</a:t>
            </a:r>
          </a:p>
          <a:p>
            <a:r>
              <a:rPr lang="en-US" sz="2000"/>
              <a:t>           A      100          45</a:t>
            </a:r>
          </a:p>
          <a:p>
            <a:r>
              <a:rPr lang="en-US" sz="2000"/>
              <a:t>           B       50           105</a:t>
            </a:r>
          </a:p>
          <a:p>
            <a:endParaRPr lang="en-US" sz="2000"/>
          </a:p>
        </p:txBody>
      </p:sp>
      <p:sp>
        <p:nvSpPr>
          <p:cNvPr id="654346" name="Text Box 10"/>
          <p:cNvSpPr txBox="1">
            <a:spLocks noChangeArrowheads="1"/>
          </p:cNvSpPr>
          <p:nvPr/>
        </p:nvSpPr>
        <p:spPr bwMode="auto">
          <a:xfrm>
            <a:off x="5348288" y="4670425"/>
            <a:ext cx="381258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Further, the effect same as the</a:t>
            </a:r>
          </a:p>
          <a:p>
            <a:r>
              <a:rPr lang="en-US" sz="2000" dirty="0"/>
              <a:t>serial schedule 1 (T1 before T2)</a:t>
            </a:r>
          </a:p>
          <a:p>
            <a:endParaRPr lang="en-US" sz="2000" dirty="0"/>
          </a:p>
          <a:p>
            <a:r>
              <a:rPr lang="en-US" sz="2000" dirty="0"/>
              <a:t>Called </a:t>
            </a:r>
            <a:r>
              <a:rPr lang="en-US" sz="2000" i="1" u="sng" dirty="0">
                <a:solidFill>
                  <a:schemeClr val="tx2"/>
                </a:solidFill>
              </a:rPr>
              <a:t>serializable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233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24160"/>
              </p:ext>
            </p:extLst>
          </p:nvPr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80816"/>
              </p:ext>
            </p:extLst>
          </p:nvPr>
        </p:nvGraphicFramePr>
        <p:xfrm>
          <a:off x="5031491" y="4495799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90800" y="4876251"/>
            <a:ext cx="1143000" cy="2965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SEMI join symbol">
            <a:extLst>
              <a:ext uri="{FF2B5EF4-FFF2-40B4-BE49-F238E27FC236}">
                <a16:creationId xmlns:a16="http://schemas.microsoft.com/office/drawing/2014/main" id="{C2D20CA8-80BA-0544-AB63-DAD7BD8F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8337" y="5172799"/>
            <a:ext cx="364140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Conflict Serializability</a:t>
            </a:r>
          </a:p>
        </p:txBody>
      </p:sp>
      <p:sp>
        <p:nvSpPr>
          <p:cNvPr id="65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read/write instructions “conflict” if </a:t>
            </a:r>
          </a:p>
          <a:p>
            <a:pPr lvl="1"/>
            <a:r>
              <a:rPr lang="en-US"/>
              <a:t>They are by different transactions</a:t>
            </a:r>
          </a:p>
          <a:p>
            <a:pPr lvl="1"/>
            <a:r>
              <a:rPr lang="en-US"/>
              <a:t>They operate on the same data item</a:t>
            </a:r>
          </a:p>
          <a:p>
            <a:pPr lvl="1"/>
            <a:r>
              <a:rPr lang="en-US"/>
              <a:t>At least one is a “write” instruction</a:t>
            </a:r>
          </a:p>
          <a:p>
            <a:endParaRPr lang="en-US"/>
          </a:p>
          <a:p>
            <a:r>
              <a:rPr lang="en-US"/>
              <a:t>Why do we care ?</a:t>
            </a:r>
          </a:p>
          <a:p>
            <a:pPr lvl="1"/>
            <a:r>
              <a:rPr lang="en-US"/>
              <a:t>If two read/write instructions don’t conflict, they can be “swapped” without any change in the final effect</a:t>
            </a:r>
          </a:p>
          <a:p>
            <a:pPr lvl="1"/>
            <a:r>
              <a:rPr lang="en-US"/>
              <a:t>However, if they conflict they CAN’T be swapped without changing the final effect</a:t>
            </a:r>
          </a:p>
        </p:txBody>
      </p:sp>
    </p:spTree>
    <p:extLst>
      <p:ext uri="{BB962C8B-B14F-4D97-AF65-F5344CB8AC3E}">
        <p14:creationId xmlns:p14="http://schemas.microsoft.com/office/powerpoint/2010/main" val="8273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/>
          <a:lstStyle/>
          <a:p>
            <a:r>
              <a:rPr lang="en-US"/>
              <a:t>Equivalence by Swapping</a:t>
            </a:r>
          </a:p>
        </p:txBody>
      </p:sp>
      <p:grpSp>
        <p:nvGrpSpPr>
          <p:cNvPr id="636938" name="Group 10"/>
          <p:cNvGrpSpPr>
            <a:grpSpLocks/>
          </p:cNvGrpSpPr>
          <p:nvPr/>
        </p:nvGrpSpPr>
        <p:grpSpPr bwMode="auto">
          <a:xfrm>
            <a:off x="211138" y="942975"/>
            <a:ext cx="4051300" cy="4500563"/>
            <a:chOff x="600" y="846"/>
            <a:chExt cx="2552" cy="2835"/>
          </a:xfrm>
        </p:grpSpPr>
        <p:sp>
          <p:nvSpPr>
            <p:cNvPr id="636932" name="Text Box 4"/>
            <p:cNvSpPr txBox="1">
              <a:spLocks noChangeArrowheads="1"/>
            </p:cNvSpPr>
            <p:nvPr/>
          </p:nvSpPr>
          <p:spPr bwMode="auto">
            <a:xfrm>
              <a:off x="622" y="846"/>
              <a:ext cx="720" cy="2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  <a:p>
              <a:r>
                <a:rPr lang="en-US"/>
                <a:t>read(A)</a:t>
              </a:r>
            </a:p>
            <a:p>
              <a:r>
                <a:rPr lang="en-US"/>
                <a:t>A = A -50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B=B+50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6933" name="Text Box 5"/>
            <p:cNvSpPr txBox="1">
              <a:spLocks noChangeArrowheads="1"/>
            </p:cNvSpPr>
            <p:nvPr/>
          </p:nvSpPr>
          <p:spPr bwMode="auto">
            <a:xfrm>
              <a:off x="1865" y="855"/>
              <a:ext cx="872" cy="2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read(A)</a:t>
              </a:r>
            </a:p>
            <a:p>
              <a:r>
                <a:rPr lang="en-US"/>
                <a:t>tmp = A*0.1</a:t>
              </a:r>
            </a:p>
            <a:p>
              <a:r>
                <a:rPr lang="en-US"/>
                <a:t>A = A – tmp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 = B+ tmp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6934" name="Line 6"/>
            <p:cNvSpPr>
              <a:spLocks noChangeShapeType="1"/>
            </p:cNvSpPr>
            <p:nvPr/>
          </p:nvSpPr>
          <p:spPr bwMode="auto">
            <a:xfrm>
              <a:off x="600" y="1046"/>
              <a:ext cx="25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935" name="Line 7"/>
            <p:cNvSpPr>
              <a:spLocks noChangeShapeType="1"/>
            </p:cNvSpPr>
            <p:nvPr/>
          </p:nvSpPr>
          <p:spPr bwMode="auto">
            <a:xfrm>
              <a:off x="1683" y="9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6939" name="Group 11"/>
          <p:cNvGrpSpPr>
            <a:grpSpLocks/>
          </p:cNvGrpSpPr>
          <p:nvPr/>
        </p:nvGrpSpPr>
        <p:grpSpPr bwMode="auto">
          <a:xfrm>
            <a:off x="4789488" y="949325"/>
            <a:ext cx="4051300" cy="4500563"/>
            <a:chOff x="600" y="846"/>
            <a:chExt cx="2552" cy="2835"/>
          </a:xfrm>
        </p:grpSpPr>
        <p:sp>
          <p:nvSpPr>
            <p:cNvPr id="636940" name="Text Box 12"/>
            <p:cNvSpPr txBox="1">
              <a:spLocks noChangeArrowheads="1"/>
            </p:cNvSpPr>
            <p:nvPr/>
          </p:nvSpPr>
          <p:spPr bwMode="auto">
            <a:xfrm>
              <a:off x="622" y="846"/>
              <a:ext cx="720" cy="2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  <a:p>
              <a:r>
                <a:rPr lang="en-US"/>
                <a:t>read(A)</a:t>
              </a:r>
            </a:p>
            <a:p>
              <a:r>
                <a:rPr lang="en-US"/>
                <a:t>A = A -50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 b="1">
                  <a:solidFill>
                    <a:schemeClr val="tx2"/>
                  </a:solidFill>
                </a:rPr>
                <a:t>read(B)</a:t>
              </a:r>
            </a:p>
            <a:p>
              <a:endParaRPr lang="en-US" b="1"/>
            </a:p>
            <a:p>
              <a:r>
                <a:rPr lang="en-US"/>
                <a:t>B=B+50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6941" name="Text Box 13"/>
            <p:cNvSpPr txBox="1">
              <a:spLocks noChangeArrowheads="1"/>
            </p:cNvSpPr>
            <p:nvPr/>
          </p:nvSpPr>
          <p:spPr bwMode="auto">
            <a:xfrm>
              <a:off x="1865" y="855"/>
              <a:ext cx="872" cy="2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read(A)</a:t>
              </a:r>
            </a:p>
            <a:p>
              <a:r>
                <a:rPr lang="en-US"/>
                <a:t>tmp = A*0.1</a:t>
              </a:r>
            </a:p>
            <a:p>
              <a:r>
                <a:rPr lang="en-US"/>
                <a:t>A = A – tmp</a:t>
              </a:r>
            </a:p>
            <a:p>
              <a:endParaRPr lang="en-US"/>
            </a:p>
            <a:p>
              <a:endParaRPr lang="en-US"/>
            </a:p>
            <a:p>
              <a:r>
                <a:rPr lang="en-US" b="1">
                  <a:solidFill>
                    <a:schemeClr val="tx2"/>
                  </a:solidFill>
                </a:rPr>
                <a:t>write(A)</a:t>
              </a:r>
            </a:p>
            <a:p>
              <a:endParaRPr lang="en-US" b="1">
                <a:solidFill>
                  <a:schemeClr val="tx2"/>
                </a:solidFill>
              </a:endParaRPr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 = B+ tmp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6942" name="Line 14"/>
            <p:cNvSpPr>
              <a:spLocks noChangeShapeType="1"/>
            </p:cNvSpPr>
            <p:nvPr/>
          </p:nvSpPr>
          <p:spPr bwMode="auto">
            <a:xfrm>
              <a:off x="600" y="1046"/>
              <a:ext cx="25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943" name="Line 15"/>
            <p:cNvSpPr>
              <a:spLocks noChangeShapeType="1"/>
            </p:cNvSpPr>
            <p:nvPr/>
          </p:nvSpPr>
          <p:spPr bwMode="auto">
            <a:xfrm>
              <a:off x="1683" y="9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6945" name="Text Box 17"/>
          <p:cNvSpPr txBox="1">
            <a:spLocks noChangeArrowheads="1"/>
          </p:cNvSpPr>
          <p:nvPr/>
        </p:nvSpPr>
        <p:spPr bwMode="auto">
          <a:xfrm>
            <a:off x="466725" y="5667375"/>
            <a:ext cx="281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Effect:      </a:t>
            </a:r>
            <a:r>
              <a:rPr lang="en-US" u="sng"/>
              <a:t>Before</a:t>
            </a:r>
            <a:r>
              <a:rPr lang="en-US"/>
              <a:t>       </a:t>
            </a:r>
            <a:r>
              <a:rPr lang="en-US" u="sng"/>
              <a:t>After</a:t>
            </a:r>
          </a:p>
          <a:p>
            <a:r>
              <a:rPr lang="en-US"/>
              <a:t>           A      100          45</a:t>
            </a:r>
          </a:p>
          <a:p>
            <a:r>
              <a:rPr lang="en-US"/>
              <a:t>           B       50           105</a:t>
            </a:r>
          </a:p>
          <a:p>
            <a:endParaRPr lang="en-US"/>
          </a:p>
        </p:txBody>
      </p:sp>
      <p:sp>
        <p:nvSpPr>
          <p:cNvPr id="636946" name="Text Box 18"/>
          <p:cNvSpPr txBox="1">
            <a:spLocks noChangeArrowheads="1"/>
          </p:cNvSpPr>
          <p:nvPr/>
        </p:nvSpPr>
        <p:spPr bwMode="auto">
          <a:xfrm>
            <a:off x="5219700" y="5667375"/>
            <a:ext cx="281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Effect:      </a:t>
            </a:r>
            <a:r>
              <a:rPr lang="en-US" u="sng"/>
              <a:t>Before</a:t>
            </a:r>
            <a:r>
              <a:rPr lang="en-US"/>
              <a:t>       </a:t>
            </a:r>
            <a:r>
              <a:rPr lang="en-US" u="sng"/>
              <a:t>After</a:t>
            </a:r>
          </a:p>
          <a:p>
            <a:r>
              <a:rPr lang="en-US"/>
              <a:t>           A      100          45</a:t>
            </a:r>
          </a:p>
          <a:p>
            <a:r>
              <a:rPr lang="en-US"/>
              <a:t>           B       50           105</a:t>
            </a:r>
          </a:p>
          <a:p>
            <a:endParaRPr lang="en-US"/>
          </a:p>
        </p:txBody>
      </p:sp>
      <p:sp>
        <p:nvSpPr>
          <p:cNvPr id="636947" name="Text Box 19"/>
          <p:cNvSpPr txBox="1">
            <a:spLocks noChangeArrowheads="1"/>
          </p:cNvSpPr>
          <p:nvPr/>
        </p:nvSpPr>
        <p:spPr bwMode="auto">
          <a:xfrm>
            <a:off x="4202113" y="6002338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26801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946" grpId="0"/>
      <p:bldP spid="636947" grpId="0"/>
    </p:bld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/>
          <a:lstStyle/>
          <a:p>
            <a:r>
              <a:rPr lang="en-US"/>
              <a:t>Equivalence by Swapping</a:t>
            </a:r>
          </a:p>
        </p:txBody>
      </p:sp>
      <p:grpSp>
        <p:nvGrpSpPr>
          <p:cNvPr id="659459" name="Group 3"/>
          <p:cNvGrpSpPr>
            <a:grpSpLocks/>
          </p:cNvGrpSpPr>
          <p:nvPr/>
        </p:nvGrpSpPr>
        <p:grpSpPr bwMode="auto">
          <a:xfrm>
            <a:off x="211138" y="957263"/>
            <a:ext cx="4051300" cy="4500562"/>
            <a:chOff x="600" y="846"/>
            <a:chExt cx="2552" cy="2835"/>
          </a:xfrm>
        </p:grpSpPr>
        <p:sp>
          <p:nvSpPr>
            <p:cNvPr id="659460" name="Text Box 4"/>
            <p:cNvSpPr txBox="1">
              <a:spLocks noChangeArrowheads="1"/>
            </p:cNvSpPr>
            <p:nvPr/>
          </p:nvSpPr>
          <p:spPr bwMode="auto">
            <a:xfrm>
              <a:off x="622" y="846"/>
              <a:ext cx="720" cy="2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  <a:p>
              <a:r>
                <a:rPr lang="en-US"/>
                <a:t>read(A)</a:t>
              </a:r>
            </a:p>
            <a:p>
              <a:r>
                <a:rPr lang="en-US"/>
                <a:t>A = A -50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B=B+50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59461" name="Text Box 5"/>
            <p:cNvSpPr txBox="1">
              <a:spLocks noChangeArrowheads="1"/>
            </p:cNvSpPr>
            <p:nvPr/>
          </p:nvSpPr>
          <p:spPr bwMode="auto">
            <a:xfrm>
              <a:off x="1865" y="855"/>
              <a:ext cx="872" cy="2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read(A)</a:t>
              </a:r>
            </a:p>
            <a:p>
              <a:r>
                <a:rPr lang="en-US"/>
                <a:t>tmp = A*0.1</a:t>
              </a:r>
            </a:p>
            <a:p>
              <a:r>
                <a:rPr lang="en-US"/>
                <a:t>A = A – tmp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 = B+ tmp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59462" name="Line 6"/>
            <p:cNvSpPr>
              <a:spLocks noChangeShapeType="1"/>
            </p:cNvSpPr>
            <p:nvPr/>
          </p:nvSpPr>
          <p:spPr bwMode="auto">
            <a:xfrm>
              <a:off x="600" y="1046"/>
              <a:ext cx="25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463" name="Line 7"/>
            <p:cNvSpPr>
              <a:spLocks noChangeShapeType="1"/>
            </p:cNvSpPr>
            <p:nvPr/>
          </p:nvSpPr>
          <p:spPr bwMode="auto">
            <a:xfrm>
              <a:off x="1683" y="9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9464" name="Group 8"/>
          <p:cNvGrpSpPr>
            <a:grpSpLocks/>
          </p:cNvGrpSpPr>
          <p:nvPr/>
        </p:nvGrpSpPr>
        <p:grpSpPr bwMode="auto">
          <a:xfrm>
            <a:off x="4789488" y="963613"/>
            <a:ext cx="4051300" cy="4500562"/>
            <a:chOff x="600" y="846"/>
            <a:chExt cx="2552" cy="2835"/>
          </a:xfrm>
        </p:grpSpPr>
        <p:sp>
          <p:nvSpPr>
            <p:cNvPr id="659465" name="Text Box 9"/>
            <p:cNvSpPr txBox="1">
              <a:spLocks noChangeArrowheads="1"/>
            </p:cNvSpPr>
            <p:nvPr/>
          </p:nvSpPr>
          <p:spPr bwMode="auto">
            <a:xfrm>
              <a:off x="622" y="846"/>
              <a:ext cx="720" cy="2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  <a:p>
              <a:r>
                <a:rPr lang="en-US"/>
                <a:t>read(A)</a:t>
              </a:r>
            </a:p>
            <a:p>
              <a:r>
                <a:rPr lang="en-US"/>
                <a:t>A = A -50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B=B+50</a:t>
              </a:r>
            </a:p>
            <a:p>
              <a:endParaRPr lang="en-US"/>
            </a:p>
            <a:p>
              <a:endParaRPr lang="en-US"/>
            </a:p>
            <a:p>
              <a:r>
                <a:rPr lang="en-US" b="1">
                  <a:solidFill>
                    <a:schemeClr val="tx2"/>
                  </a:solidFill>
                </a:rPr>
                <a:t>write(B)</a:t>
              </a:r>
            </a:p>
          </p:txBody>
        </p:sp>
        <p:sp>
          <p:nvSpPr>
            <p:cNvPr id="659466" name="Text Box 10"/>
            <p:cNvSpPr txBox="1">
              <a:spLocks noChangeArrowheads="1"/>
            </p:cNvSpPr>
            <p:nvPr/>
          </p:nvSpPr>
          <p:spPr bwMode="auto">
            <a:xfrm>
              <a:off x="1865" y="855"/>
              <a:ext cx="872" cy="2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read(A)</a:t>
              </a:r>
            </a:p>
            <a:p>
              <a:r>
                <a:rPr lang="en-US"/>
                <a:t>tmp = A*0.1</a:t>
              </a:r>
            </a:p>
            <a:p>
              <a:r>
                <a:rPr lang="en-US"/>
                <a:t>A = A – tmp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 b="1">
                  <a:solidFill>
                    <a:schemeClr val="tx2"/>
                  </a:solidFill>
                </a:rPr>
                <a:t>read(B)</a:t>
              </a:r>
            </a:p>
            <a:p>
              <a:endParaRPr lang="en-US" b="1">
                <a:solidFill>
                  <a:schemeClr val="tx2"/>
                </a:solidFill>
              </a:endParaRPr>
            </a:p>
            <a:p>
              <a:endParaRPr lang="en-US"/>
            </a:p>
            <a:p>
              <a:r>
                <a:rPr lang="en-US"/>
                <a:t>B = B+ tmp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59467" name="Line 11"/>
            <p:cNvSpPr>
              <a:spLocks noChangeShapeType="1"/>
            </p:cNvSpPr>
            <p:nvPr/>
          </p:nvSpPr>
          <p:spPr bwMode="auto">
            <a:xfrm>
              <a:off x="600" y="1046"/>
              <a:ext cx="25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468" name="Line 12"/>
            <p:cNvSpPr>
              <a:spLocks noChangeShapeType="1"/>
            </p:cNvSpPr>
            <p:nvPr/>
          </p:nvSpPr>
          <p:spPr bwMode="auto">
            <a:xfrm>
              <a:off x="1683" y="9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9469" name="Text Box 13"/>
          <p:cNvSpPr txBox="1">
            <a:spLocks noChangeArrowheads="1"/>
          </p:cNvSpPr>
          <p:nvPr/>
        </p:nvSpPr>
        <p:spPr bwMode="auto">
          <a:xfrm>
            <a:off x="466725" y="5667375"/>
            <a:ext cx="281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Effect:      </a:t>
            </a:r>
            <a:r>
              <a:rPr lang="en-US" u="sng"/>
              <a:t>Before</a:t>
            </a:r>
            <a:r>
              <a:rPr lang="en-US"/>
              <a:t>       </a:t>
            </a:r>
            <a:r>
              <a:rPr lang="en-US" u="sng"/>
              <a:t>After</a:t>
            </a:r>
          </a:p>
          <a:p>
            <a:r>
              <a:rPr lang="en-US"/>
              <a:t>           A      100          45</a:t>
            </a:r>
          </a:p>
          <a:p>
            <a:r>
              <a:rPr lang="en-US"/>
              <a:t>           B       50           105</a:t>
            </a:r>
          </a:p>
          <a:p>
            <a:endParaRPr lang="en-US"/>
          </a:p>
        </p:txBody>
      </p:sp>
      <p:sp>
        <p:nvSpPr>
          <p:cNvPr id="659470" name="Text Box 14"/>
          <p:cNvSpPr txBox="1">
            <a:spLocks noChangeArrowheads="1"/>
          </p:cNvSpPr>
          <p:nvPr/>
        </p:nvSpPr>
        <p:spPr bwMode="auto">
          <a:xfrm>
            <a:off x="5219700" y="5667375"/>
            <a:ext cx="281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Effect:      </a:t>
            </a:r>
            <a:r>
              <a:rPr lang="en-US" u="sng"/>
              <a:t>Before</a:t>
            </a:r>
            <a:r>
              <a:rPr lang="en-US"/>
              <a:t>       </a:t>
            </a:r>
            <a:r>
              <a:rPr lang="en-US" u="sng"/>
              <a:t>After</a:t>
            </a:r>
          </a:p>
          <a:p>
            <a:r>
              <a:rPr lang="en-US"/>
              <a:t>           A      100          45</a:t>
            </a:r>
          </a:p>
          <a:p>
            <a:r>
              <a:rPr lang="en-US"/>
              <a:t>           B       50           55</a:t>
            </a:r>
          </a:p>
          <a:p>
            <a:endParaRPr lang="en-US"/>
          </a:p>
        </p:txBody>
      </p:sp>
      <p:sp>
        <p:nvSpPr>
          <p:cNvPr id="659471" name="Text Box 15"/>
          <p:cNvSpPr txBox="1">
            <a:spLocks noChangeArrowheads="1"/>
          </p:cNvSpPr>
          <p:nvPr/>
        </p:nvSpPr>
        <p:spPr bwMode="auto">
          <a:xfrm>
            <a:off x="4202113" y="6002338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! ==</a:t>
            </a:r>
          </a:p>
        </p:txBody>
      </p:sp>
    </p:spTree>
    <p:extLst>
      <p:ext uri="{BB962C8B-B14F-4D97-AF65-F5344CB8AC3E}">
        <p14:creationId xmlns:p14="http://schemas.microsoft.com/office/powerpoint/2010/main" val="328845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470" grpId="0"/>
      <p:bldP spid="659471" grpId="0"/>
    </p:bld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Conflict Serializability</a:t>
            </a:r>
          </a:p>
        </p:txBody>
      </p:sp>
      <p:sp>
        <p:nvSpPr>
          <p:cNvPr id="65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Conflict-equivalent schedules:</a:t>
            </a:r>
          </a:p>
          <a:p>
            <a:pPr lvl="1"/>
            <a:r>
              <a:rPr lang="en-US"/>
              <a:t>If S can be transformed into S’ through a series of swaps, S and S’ are called </a:t>
            </a:r>
            <a:r>
              <a:rPr lang="en-US" i="1"/>
              <a:t>conflict-equivalent</a:t>
            </a:r>
          </a:p>
          <a:p>
            <a:pPr lvl="1"/>
            <a:r>
              <a:rPr lang="en-US" i="1"/>
              <a:t>conflict-equivalent guarantees same final effect on the database</a:t>
            </a:r>
          </a:p>
          <a:p>
            <a:endParaRPr lang="en-US"/>
          </a:p>
          <a:p>
            <a:r>
              <a:rPr lang="en-US"/>
              <a:t>A schedule S is conflict-serializable if it is conflict-equivalent to a serial schedule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92739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/>
          <a:lstStyle/>
          <a:p>
            <a:r>
              <a:rPr lang="en-US"/>
              <a:t>Equivalence by Swapping</a:t>
            </a:r>
          </a:p>
        </p:txBody>
      </p:sp>
      <p:grpSp>
        <p:nvGrpSpPr>
          <p:cNvPr id="637955" name="Group 3"/>
          <p:cNvGrpSpPr>
            <a:grpSpLocks/>
          </p:cNvGrpSpPr>
          <p:nvPr/>
        </p:nvGrpSpPr>
        <p:grpSpPr bwMode="auto">
          <a:xfrm>
            <a:off x="211138" y="871538"/>
            <a:ext cx="4051300" cy="4500562"/>
            <a:chOff x="600" y="846"/>
            <a:chExt cx="2552" cy="2835"/>
          </a:xfrm>
        </p:grpSpPr>
        <p:sp>
          <p:nvSpPr>
            <p:cNvPr id="637956" name="Text Box 4"/>
            <p:cNvSpPr txBox="1">
              <a:spLocks noChangeArrowheads="1"/>
            </p:cNvSpPr>
            <p:nvPr/>
          </p:nvSpPr>
          <p:spPr bwMode="auto">
            <a:xfrm>
              <a:off x="622" y="846"/>
              <a:ext cx="720" cy="2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  <a:p>
              <a:r>
                <a:rPr lang="en-US"/>
                <a:t>read(A)</a:t>
              </a:r>
            </a:p>
            <a:p>
              <a:r>
                <a:rPr lang="en-US"/>
                <a:t>A = A -50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B=B+50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7957" name="Text Box 5"/>
            <p:cNvSpPr txBox="1">
              <a:spLocks noChangeArrowheads="1"/>
            </p:cNvSpPr>
            <p:nvPr/>
          </p:nvSpPr>
          <p:spPr bwMode="auto">
            <a:xfrm>
              <a:off x="1865" y="855"/>
              <a:ext cx="872" cy="2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read(A)</a:t>
              </a:r>
            </a:p>
            <a:p>
              <a:r>
                <a:rPr lang="en-US"/>
                <a:t>tmp = A*0.1</a:t>
              </a:r>
            </a:p>
            <a:p>
              <a:r>
                <a:rPr lang="en-US"/>
                <a:t>A = A – tmp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 = B+ tmp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7958" name="Line 6"/>
            <p:cNvSpPr>
              <a:spLocks noChangeShapeType="1"/>
            </p:cNvSpPr>
            <p:nvPr/>
          </p:nvSpPr>
          <p:spPr bwMode="auto">
            <a:xfrm>
              <a:off x="600" y="1046"/>
              <a:ext cx="25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959" name="Line 7"/>
            <p:cNvSpPr>
              <a:spLocks noChangeShapeType="1"/>
            </p:cNvSpPr>
            <p:nvPr/>
          </p:nvSpPr>
          <p:spPr bwMode="auto">
            <a:xfrm>
              <a:off x="1683" y="9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960" name="Group 8"/>
          <p:cNvGrpSpPr>
            <a:grpSpLocks/>
          </p:cNvGrpSpPr>
          <p:nvPr/>
        </p:nvGrpSpPr>
        <p:grpSpPr bwMode="auto">
          <a:xfrm>
            <a:off x="4789488" y="877888"/>
            <a:ext cx="4051300" cy="4500562"/>
            <a:chOff x="600" y="846"/>
            <a:chExt cx="2552" cy="2835"/>
          </a:xfrm>
        </p:grpSpPr>
        <p:sp>
          <p:nvSpPr>
            <p:cNvPr id="637961" name="Text Box 9"/>
            <p:cNvSpPr txBox="1">
              <a:spLocks noChangeArrowheads="1"/>
            </p:cNvSpPr>
            <p:nvPr/>
          </p:nvSpPr>
          <p:spPr bwMode="auto">
            <a:xfrm>
              <a:off x="622" y="846"/>
              <a:ext cx="720" cy="2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  <a:p>
              <a:r>
                <a:rPr lang="en-US"/>
                <a:t>read(A)</a:t>
              </a:r>
            </a:p>
            <a:p>
              <a:r>
                <a:rPr lang="en-US"/>
                <a:t>A = A -50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 b="1">
                  <a:solidFill>
                    <a:schemeClr val="tx2"/>
                  </a:solidFill>
                </a:rPr>
                <a:t>B=B+50</a:t>
              </a:r>
            </a:p>
            <a:p>
              <a:endParaRPr lang="en-US" b="1">
                <a:solidFill>
                  <a:schemeClr val="tx2"/>
                </a:solidFill>
              </a:endParaRPr>
            </a:p>
            <a:p>
              <a:r>
                <a:rPr lang="en-US"/>
                <a:t>write(B)</a:t>
              </a:r>
            </a:p>
          </p:txBody>
        </p:sp>
        <p:sp>
          <p:nvSpPr>
            <p:cNvPr id="637962" name="Text Box 10"/>
            <p:cNvSpPr txBox="1">
              <a:spLocks noChangeArrowheads="1"/>
            </p:cNvSpPr>
            <p:nvPr/>
          </p:nvSpPr>
          <p:spPr bwMode="auto">
            <a:xfrm>
              <a:off x="1865" y="855"/>
              <a:ext cx="872" cy="2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read(A)</a:t>
              </a:r>
            </a:p>
            <a:p>
              <a:r>
                <a:rPr lang="en-US"/>
                <a:t>tmp = A*0.1</a:t>
              </a:r>
            </a:p>
            <a:p>
              <a:r>
                <a:rPr lang="en-US"/>
                <a:t>A = A – tmp</a:t>
              </a:r>
            </a:p>
            <a:p>
              <a:endParaRPr lang="en-US"/>
            </a:p>
            <a:p>
              <a:endParaRPr lang="en-US"/>
            </a:p>
            <a:p>
              <a:endParaRPr lang="en-US" b="1">
                <a:solidFill>
                  <a:schemeClr val="tx2"/>
                </a:solidFill>
              </a:endParaRPr>
            </a:p>
            <a:p>
              <a:r>
                <a:rPr lang="en-US" b="1">
                  <a:solidFill>
                    <a:schemeClr val="tx2"/>
                  </a:solidFill>
                </a:rPr>
                <a:t>write(A)</a:t>
              </a:r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 = B+ tmp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7963" name="Line 11"/>
            <p:cNvSpPr>
              <a:spLocks noChangeShapeType="1"/>
            </p:cNvSpPr>
            <p:nvPr/>
          </p:nvSpPr>
          <p:spPr bwMode="auto">
            <a:xfrm>
              <a:off x="600" y="1046"/>
              <a:ext cx="25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964" name="Line 12"/>
            <p:cNvSpPr>
              <a:spLocks noChangeShapeType="1"/>
            </p:cNvSpPr>
            <p:nvPr/>
          </p:nvSpPr>
          <p:spPr bwMode="auto">
            <a:xfrm>
              <a:off x="1683" y="9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7965" name="Text Box 13"/>
          <p:cNvSpPr txBox="1">
            <a:spLocks noChangeArrowheads="1"/>
          </p:cNvSpPr>
          <p:nvPr/>
        </p:nvSpPr>
        <p:spPr bwMode="auto">
          <a:xfrm>
            <a:off x="466725" y="5667375"/>
            <a:ext cx="281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Effect:      </a:t>
            </a:r>
            <a:r>
              <a:rPr lang="en-US" u="sng"/>
              <a:t>Before</a:t>
            </a:r>
            <a:r>
              <a:rPr lang="en-US"/>
              <a:t>       </a:t>
            </a:r>
            <a:r>
              <a:rPr lang="en-US" u="sng"/>
              <a:t>After</a:t>
            </a:r>
          </a:p>
          <a:p>
            <a:r>
              <a:rPr lang="en-US"/>
              <a:t>           A      100          45</a:t>
            </a:r>
          </a:p>
          <a:p>
            <a:r>
              <a:rPr lang="en-US"/>
              <a:t>           B       50           105</a:t>
            </a:r>
          </a:p>
          <a:p>
            <a:endParaRPr lang="en-US"/>
          </a:p>
        </p:txBody>
      </p:sp>
      <p:sp>
        <p:nvSpPr>
          <p:cNvPr id="637966" name="Text Box 14"/>
          <p:cNvSpPr txBox="1">
            <a:spLocks noChangeArrowheads="1"/>
          </p:cNvSpPr>
          <p:nvPr/>
        </p:nvSpPr>
        <p:spPr bwMode="auto">
          <a:xfrm>
            <a:off x="5219700" y="5667375"/>
            <a:ext cx="281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Effect:      </a:t>
            </a:r>
            <a:r>
              <a:rPr lang="en-US" u="sng"/>
              <a:t>Before</a:t>
            </a:r>
            <a:r>
              <a:rPr lang="en-US"/>
              <a:t>       </a:t>
            </a:r>
            <a:r>
              <a:rPr lang="en-US" u="sng"/>
              <a:t>After</a:t>
            </a:r>
          </a:p>
          <a:p>
            <a:r>
              <a:rPr lang="en-US"/>
              <a:t>           A      100          45</a:t>
            </a:r>
          </a:p>
          <a:p>
            <a:r>
              <a:rPr lang="en-US"/>
              <a:t>           B       50           105</a:t>
            </a:r>
          </a:p>
          <a:p>
            <a:endParaRPr lang="en-US"/>
          </a:p>
        </p:txBody>
      </p:sp>
      <p:sp>
        <p:nvSpPr>
          <p:cNvPr id="637967" name="Text Box 15"/>
          <p:cNvSpPr txBox="1">
            <a:spLocks noChangeArrowheads="1"/>
          </p:cNvSpPr>
          <p:nvPr/>
        </p:nvSpPr>
        <p:spPr bwMode="auto">
          <a:xfrm>
            <a:off x="4202113" y="6002338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360549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66" grpId="0"/>
      <p:bldP spid="637967" grpId="0"/>
    </p:bld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/>
          <a:lstStyle/>
          <a:p>
            <a:r>
              <a:rPr lang="en-US"/>
              <a:t>Equivalence by Swapping</a:t>
            </a:r>
          </a:p>
        </p:txBody>
      </p:sp>
      <p:grpSp>
        <p:nvGrpSpPr>
          <p:cNvPr id="638979" name="Group 3"/>
          <p:cNvGrpSpPr>
            <a:grpSpLocks/>
          </p:cNvGrpSpPr>
          <p:nvPr/>
        </p:nvGrpSpPr>
        <p:grpSpPr bwMode="auto">
          <a:xfrm>
            <a:off x="211138" y="914400"/>
            <a:ext cx="4051300" cy="4500563"/>
            <a:chOff x="600" y="846"/>
            <a:chExt cx="2552" cy="2835"/>
          </a:xfrm>
        </p:grpSpPr>
        <p:sp>
          <p:nvSpPr>
            <p:cNvPr id="638980" name="Text Box 4"/>
            <p:cNvSpPr txBox="1">
              <a:spLocks noChangeArrowheads="1"/>
            </p:cNvSpPr>
            <p:nvPr/>
          </p:nvSpPr>
          <p:spPr bwMode="auto">
            <a:xfrm>
              <a:off x="622" y="846"/>
              <a:ext cx="720" cy="2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  <a:p>
              <a:r>
                <a:rPr lang="en-US"/>
                <a:t>read(A)</a:t>
              </a:r>
            </a:p>
            <a:p>
              <a:r>
                <a:rPr lang="en-US"/>
                <a:t>A = A -50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B=B+50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8981" name="Text Box 5"/>
            <p:cNvSpPr txBox="1">
              <a:spLocks noChangeArrowheads="1"/>
            </p:cNvSpPr>
            <p:nvPr/>
          </p:nvSpPr>
          <p:spPr bwMode="auto">
            <a:xfrm>
              <a:off x="1865" y="855"/>
              <a:ext cx="872" cy="2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read(A)</a:t>
              </a:r>
            </a:p>
            <a:p>
              <a:r>
                <a:rPr lang="en-US"/>
                <a:t>tmp = A*0.1</a:t>
              </a:r>
            </a:p>
            <a:p>
              <a:r>
                <a:rPr lang="en-US"/>
                <a:t>A = A – tmp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 = B+ tmp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8982" name="Line 6"/>
            <p:cNvSpPr>
              <a:spLocks noChangeShapeType="1"/>
            </p:cNvSpPr>
            <p:nvPr/>
          </p:nvSpPr>
          <p:spPr bwMode="auto">
            <a:xfrm>
              <a:off x="600" y="1046"/>
              <a:ext cx="25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983" name="Line 7"/>
            <p:cNvSpPr>
              <a:spLocks noChangeShapeType="1"/>
            </p:cNvSpPr>
            <p:nvPr/>
          </p:nvSpPr>
          <p:spPr bwMode="auto">
            <a:xfrm>
              <a:off x="1683" y="9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8984" name="Group 8"/>
          <p:cNvGrpSpPr>
            <a:grpSpLocks/>
          </p:cNvGrpSpPr>
          <p:nvPr/>
        </p:nvGrpSpPr>
        <p:grpSpPr bwMode="auto">
          <a:xfrm>
            <a:off x="4789488" y="920750"/>
            <a:ext cx="4051300" cy="4500563"/>
            <a:chOff x="600" y="846"/>
            <a:chExt cx="2552" cy="2835"/>
          </a:xfrm>
        </p:grpSpPr>
        <p:sp>
          <p:nvSpPr>
            <p:cNvPr id="638985" name="Text Box 9"/>
            <p:cNvSpPr txBox="1">
              <a:spLocks noChangeArrowheads="1"/>
            </p:cNvSpPr>
            <p:nvPr/>
          </p:nvSpPr>
          <p:spPr bwMode="auto">
            <a:xfrm>
              <a:off x="622" y="846"/>
              <a:ext cx="720" cy="1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  <a:p>
              <a:r>
                <a:rPr lang="en-US"/>
                <a:t>read(A)</a:t>
              </a:r>
            </a:p>
            <a:p>
              <a:r>
                <a:rPr lang="en-US"/>
                <a:t>A = A -50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r>
                <a:rPr lang="en-US" b="1">
                  <a:solidFill>
                    <a:schemeClr val="tx2"/>
                  </a:solidFill>
                </a:rPr>
                <a:t>read(B)</a:t>
              </a:r>
            </a:p>
            <a:p>
              <a:r>
                <a:rPr lang="en-US" b="1">
                  <a:solidFill>
                    <a:schemeClr val="tx2"/>
                  </a:solidFill>
                </a:rPr>
                <a:t>B=B+50</a:t>
              </a:r>
            </a:p>
            <a:p>
              <a:r>
                <a:rPr lang="en-US" b="1">
                  <a:solidFill>
                    <a:schemeClr val="tx2"/>
                  </a:solidFill>
                </a:rPr>
                <a:t>write(B)</a:t>
              </a:r>
            </a:p>
          </p:txBody>
        </p:sp>
        <p:sp>
          <p:nvSpPr>
            <p:cNvPr id="638986" name="Text Box 10"/>
            <p:cNvSpPr txBox="1">
              <a:spLocks noChangeArrowheads="1"/>
            </p:cNvSpPr>
            <p:nvPr/>
          </p:nvSpPr>
          <p:spPr bwMode="auto">
            <a:xfrm>
              <a:off x="1865" y="855"/>
              <a:ext cx="904" cy="2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 b="1">
                <a:solidFill>
                  <a:schemeClr val="tx2"/>
                </a:solidFill>
              </a:endParaRPr>
            </a:p>
            <a:p>
              <a:r>
                <a:rPr lang="en-US" b="1">
                  <a:solidFill>
                    <a:schemeClr val="tx2"/>
                  </a:solidFill>
                </a:rPr>
                <a:t>read(A)</a:t>
              </a:r>
            </a:p>
            <a:p>
              <a:r>
                <a:rPr lang="en-US" b="1">
                  <a:solidFill>
                    <a:schemeClr val="tx2"/>
                  </a:solidFill>
                </a:rPr>
                <a:t>tmp = A*0.1</a:t>
              </a:r>
            </a:p>
            <a:p>
              <a:r>
                <a:rPr lang="en-US" b="1">
                  <a:solidFill>
                    <a:schemeClr val="tx2"/>
                  </a:solidFill>
                </a:rPr>
                <a:t>A = A – tmp</a:t>
              </a:r>
            </a:p>
            <a:p>
              <a:r>
                <a:rPr lang="en-US" b="1">
                  <a:solidFill>
                    <a:schemeClr val="tx2"/>
                  </a:solidFill>
                </a:rPr>
                <a:t>write(A)</a:t>
              </a:r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 = B+ tmp</a:t>
              </a:r>
            </a:p>
            <a:p>
              <a:r>
                <a:rPr lang="en-US"/>
                <a:t>write(B)</a:t>
              </a:r>
            </a:p>
          </p:txBody>
        </p:sp>
        <p:sp>
          <p:nvSpPr>
            <p:cNvPr id="638987" name="Line 11"/>
            <p:cNvSpPr>
              <a:spLocks noChangeShapeType="1"/>
            </p:cNvSpPr>
            <p:nvPr/>
          </p:nvSpPr>
          <p:spPr bwMode="auto">
            <a:xfrm>
              <a:off x="600" y="1046"/>
              <a:ext cx="25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988" name="Line 12"/>
            <p:cNvSpPr>
              <a:spLocks noChangeShapeType="1"/>
            </p:cNvSpPr>
            <p:nvPr/>
          </p:nvSpPr>
          <p:spPr bwMode="auto">
            <a:xfrm>
              <a:off x="1683" y="9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8989" name="Text Box 13"/>
          <p:cNvSpPr txBox="1">
            <a:spLocks noChangeArrowheads="1"/>
          </p:cNvSpPr>
          <p:nvPr/>
        </p:nvSpPr>
        <p:spPr bwMode="auto">
          <a:xfrm>
            <a:off x="466725" y="5667375"/>
            <a:ext cx="281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Effect:      </a:t>
            </a:r>
            <a:r>
              <a:rPr lang="en-US" u="sng"/>
              <a:t>Before</a:t>
            </a:r>
            <a:r>
              <a:rPr lang="en-US"/>
              <a:t>       </a:t>
            </a:r>
            <a:r>
              <a:rPr lang="en-US" u="sng"/>
              <a:t>After</a:t>
            </a:r>
          </a:p>
          <a:p>
            <a:r>
              <a:rPr lang="en-US"/>
              <a:t>           A      100          45</a:t>
            </a:r>
          </a:p>
          <a:p>
            <a:r>
              <a:rPr lang="en-US"/>
              <a:t>           B       50           105</a:t>
            </a:r>
          </a:p>
          <a:p>
            <a:endParaRPr lang="en-US"/>
          </a:p>
        </p:txBody>
      </p:sp>
      <p:sp>
        <p:nvSpPr>
          <p:cNvPr id="638990" name="Text Box 14"/>
          <p:cNvSpPr txBox="1">
            <a:spLocks noChangeArrowheads="1"/>
          </p:cNvSpPr>
          <p:nvPr/>
        </p:nvSpPr>
        <p:spPr bwMode="auto">
          <a:xfrm>
            <a:off x="5219700" y="5667375"/>
            <a:ext cx="281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Effect:      </a:t>
            </a:r>
            <a:r>
              <a:rPr lang="en-US" u="sng"/>
              <a:t>Before</a:t>
            </a:r>
            <a:r>
              <a:rPr lang="en-US"/>
              <a:t>       </a:t>
            </a:r>
            <a:r>
              <a:rPr lang="en-US" u="sng"/>
              <a:t>After</a:t>
            </a:r>
          </a:p>
          <a:p>
            <a:r>
              <a:rPr lang="en-US"/>
              <a:t>           A      100          45</a:t>
            </a:r>
          </a:p>
          <a:p>
            <a:r>
              <a:rPr lang="en-US"/>
              <a:t>           B       50           105</a:t>
            </a:r>
          </a:p>
          <a:p>
            <a:endParaRPr lang="en-US"/>
          </a:p>
        </p:txBody>
      </p:sp>
      <p:sp>
        <p:nvSpPr>
          <p:cNvPr id="638991" name="Text Box 15"/>
          <p:cNvSpPr txBox="1">
            <a:spLocks noChangeArrowheads="1"/>
          </p:cNvSpPr>
          <p:nvPr/>
        </p:nvSpPr>
        <p:spPr bwMode="auto">
          <a:xfrm>
            <a:off x="4202113" y="6002338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31858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990" grpId="0"/>
      <p:bldP spid="638991" grpId="0"/>
    </p:bld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85725"/>
            <a:ext cx="8077200" cy="609600"/>
          </a:xfrm>
        </p:spPr>
        <p:txBody>
          <a:bodyPr/>
          <a:lstStyle/>
          <a:p>
            <a:r>
              <a:rPr lang="en-US"/>
              <a:t>Example Schedules (Cont.)</a:t>
            </a:r>
          </a:p>
        </p:txBody>
      </p:sp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>
          <a:xfrm>
            <a:off x="1062038" y="731838"/>
            <a:ext cx="6724650" cy="655637"/>
          </a:xfrm>
          <a:noFill/>
          <a:ln/>
        </p:spPr>
        <p:txBody>
          <a:bodyPr/>
          <a:lstStyle/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                 A “bad” schedule</a:t>
            </a:r>
          </a:p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			</a:t>
            </a:r>
            <a:endParaRPr lang="en-US" i="1"/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987425" y="1343025"/>
            <a:ext cx="1143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T1</a:t>
            </a:r>
          </a:p>
          <a:p>
            <a:r>
              <a:rPr lang="en-US"/>
              <a:t>read(A)</a:t>
            </a:r>
          </a:p>
          <a:p>
            <a:r>
              <a:rPr lang="en-US"/>
              <a:t>A = A -50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write(A)</a:t>
            </a:r>
          </a:p>
          <a:p>
            <a:r>
              <a:rPr lang="en-US"/>
              <a:t>read(B)</a:t>
            </a:r>
          </a:p>
          <a:p>
            <a:r>
              <a:rPr lang="en-US"/>
              <a:t>B=B+50</a:t>
            </a:r>
          </a:p>
          <a:p>
            <a:r>
              <a:rPr lang="en-US"/>
              <a:t>write(B)</a:t>
            </a: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T2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read(A)</a:t>
            </a:r>
          </a:p>
          <a:p>
            <a:r>
              <a:rPr lang="en-US"/>
              <a:t>tmp = A*0.1</a:t>
            </a:r>
          </a:p>
          <a:p>
            <a:r>
              <a:rPr lang="en-US"/>
              <a:t>A = A – tmp</a:t>
            </a:r>
          </a:p>
          <a:p>
            <a:r>
              <a:rPr lang="en-US"/>
              <a:t>write(A)</a:t>
            </a:r>
          </a:p>
          <a:p>
            <a:r>
              <a:rPr lang="en-US"/>
              <a:t>read(B)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 = B+ tmp</a:t>
            </a:r>
          </a:p>
          <a:p>
            <a:r>
              <a:rPr lang="en-US"/>
              <a:t>write(B)</a:t>
            </a:r>
          </a:p>
        </p:txBody>
      </p:sp>
      <p:sp>
        <p:nvSpPr>
          <p:cNvPr id="640009" name="Line 9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0010" name="Line 10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0012" name="Oval 12"/>
          <p:cNvSpPr>
            <a:spLocks noChangeArrowheads="1"/>
          </p:cNvSpPr>
          <p:nvPr/>
        </p:nvSpPr>
        <p:spPr bwMode="auto">
          <a:xfrm>
            <a:off x="2554288" y="1858963"/>
            <a:ext cx="2003425" cy="2105025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0013" name="Oval 13"/>
          <p:cNvSpPr>
            <a:spLocks noChangeArrowheads="1"/>
          </p:cNvSpPr>
          <p:nvPr/>
        </p:nvSpPr>
        <p:spPr bwMode="auto">
          <a:xfrm>
            <a:off x="501650" y="3432175"/>
            <a:ext cx="2003425" cy="2105025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0014" name="Text Box 14"/>
          <p:cNvSpPr txBox="1">
            <a:spLocks noChangeArrowheads="1"/>
          </p:cNvSpPr>
          <p:nvPr/>
        </p:nvSpPr>
        <p:spPr bwMode="auto">
          <a:xfrm>
            <a:off x="487363" y="33147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640015" name="Text Box 15"/>
          <p:cNvSpPr txBox="1">
            <a:spLocks noChangeArrowheads="1"/>
          </p:cNvSpPr>
          <p:nvPr/>
        </p:nvSpPr>
        <p:spPr bwMode="auto">
          <a:xfrm>
            <a:off x="4356100" y="18843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640016" name="Text Box 16"/>
          <p:cNvSpPr txBox="1">
            <a:spLocks noChangeArrowheads="1"/>
          </p:cNvSpPr>
          <p:nvPr/>
        </p:nvSpPr>
        <p:spPr bwMode="auto">
          <a:xfrm>
            <a:off x="5611813" y="1765300"/>
            <a:ext cx="32686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Can’t move Y below X</a:t>
            </a:r>
          </a:p>
          <a:p>
            <a:r>
              <a:rPr lang="en-US"/>
              <a:t>    read(B) and write(B) conflict</a:t>
            </a:r>
          </a:p>
        </p:txBody>
      </p:sp>
      <p:sp>
        <p:nvSpPr>
          <p:cNvPr id="640017" name="Text Box 17"/>
          <p:cNvSpPr txBox="1">
            <a:spLocks noChangeArrowheads="1"/>
          </p:cNvSpPr>
          <p:nvPr/>
        </p:nvSpPr>
        <p:spPr bwMode="auto">
          <a:xfrm>
            <a:off x="5546725" y="3136900"/>
            <a:ext cx="3294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Other options don’t work either</a:t>
            </a:r>
          </a:p>
        </p:txBody>
      </p:sp>
      <p:sp>
        <p:nvSpPr>
          <p:cNvPr id="640018" name="Text Box 18"/>
          <p:cNvSpPr txBox="1">
            <a:spLocks noChangeArrowheads="1"/>
          </p:cNvSpPr>
          <p:nvPr/>
        </p:nvSpPr>
        <p:spPr bwMode="auto">
          <a:xfrm>
            <a:off x="5554663" y="4537075"/>
            <a:ext cx="301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So: Not Conflict Serializable</a:t>
            </a:r>
          </a:p>
        </p:txBody>
      </p:sp>
    </p:spTree>
    <p:extLst>
      <p:ext uri="{BB962C8B-B14F-4D97-AF65-F5344CB8AC3E}">
        <p14:creationId xmlns:p14="http://schemas.microsoft.com/office/powerpoint/2010/main" val="391183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17" grpId="0"/>
      <p:bldP spid="640017" grpId="1"/>
      <p:bldP spid="640018" grpId="0"/>
      <p:bldP spid="640018" grpId="1"/>
    </p:bld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for conflict-serializability</a:t>
            </a:r>
          </a:p>
        </p:txBody>
      </p:sp>
      <p:sp>
        <p:nvSpPr>
          <p:cNvPr id="66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Given a schedule, determine if it is conflict-serializable</a:t>
            </a:r>
          </a:p>
          <a:p>
            <a:endParaRPr lang="en-US"/>
          </a:p>
          <a:p>
            <a:r>
              <a:rPr lang="en-US"/>
              <a:t>Draw a </a:t>
            </a:r>
            <a:r>
              <a:rPr lang="en-US" i="1"/>
              <a:t>precedence-graph </a:t>
            </a:r>
            <a:r>
              <a:rPr lang="en-US"/>
              <a:t>over the transactions</a:t>
            </a:r>
          </a:p>
          <a:p>
            <a:pPr lvl="1"/>
            <a:r>
              <a:rPr lang="en-US"/>
              <a:t>A directed edge from T1 and T2, if they have conflicting instructions, and T1’s conflicting instruction comes first</a:t>
            </a:r>
          </a:p>
          <a:p>
            <a:endParaRPr lang="en-US"/>
          </a:p>
          <a:p>
            <a:r>
              <a:rPr lang="en-US"/>
              <a:t>If there is a cycle in the graph, not conflict-serializable</a:t>
            </a:r>
          </a:p>
          <a:p>
            <a:pPr lvl="1"/>
            <a:r>
              <a:rPr lang="en-US"/>
              <a:t>Can be checked in at most </a:t>
            </a:r>
            <a:r>
              <a:rPr lang="en-US" i="1"/>
              <a:t>O(n+e)</a:t>
            </a:r>
            <a:r>
              <a:rPr lang="en-US"/>
              <a:t> time, where </a:t>
            </a:r>
            <a:r>
              <a:rPr lang="en-US" i="1"/>
              <a:t>n</a:t>
            </a:r>
            <a:r>
              <a:rPr lang="en-US"/>
              <a:t> is the number of vertices, and </a:t>
            </a:r>
            <a:r>
              <a:rPr lang="en-US" i="1"/>
              <a:t>e </a:t>
            </a:r>
            <a:r>
              <a:rPr lang="en-US"/>
              <a:t>is the number of edges </a:t>
            </a:r>
          </a:p>
          <a:p>
            <a:r>
              <a:rPr lang="en-US"/>
              <a:t>If there is none, conflict-serializable</a:t>
            </a:r>
          </a:p>
          <a:p>
            <a:endParaRPr lang="en-US"/>
          </a:p>
          <a:p>
            <a:r>
              <a:rPr lang="en-US"/>
              <a:t>Testing for view-serializability is NP-hard.</a:t>
            </a:r>
          </a:p>
          <a:p>
            <a:pPr>
              <a:buFont typeface="Monotype Sorts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35514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Example Schedule (Schedule A) + Precedence Graph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666750" y="1038225"/>
            <a:ext cx="6724650" cy="4114800"/>
          </a:xfrm>
        </p:spPr>
        <p:txBody>
          <a:bodyPr/>
          <a:lstStyle/>
          <a:p>
            <a:pPr marL="346075" indent="0">
              <a:lnSpc>
                <a:spcPct val="110000"/>
              </a:lnSpc>
              <a:buFont typeface="Monotype Sorts" charset="2"/>
              <a:buNone/>
              <a:tabLst>
                <a:tab pos="635000" algn="l"/>
                <a:tab pos="1485900" algn="l"/>
                <a:tab pos="1717675" algn="l"/>
                <a:tab pos="2684463" algn="l"/>
                <a:tab pos="2973388" algn="l"/>
                <a:tab pos="3767138" algn="l"/>
                <a:tab pos="3940175" algn="l"/>
                <a:tab pos="4805363" algn="l"/>
                <a:tab pos="4978400" algn="l"/>
              </a:tabLst>
            </a:pPr>
            <a:r>
              <a:rPr lang="en-US" sz="1800"/>
              <a:t>	</a:t>
            </a:r>
            <a:r>
              <a:rPr lang="en-US" sz="1800" i="1"/>
              <a:t>T</a:t>
            </a:r>
            <a:r>
              <a:rPr lang="en-US" sz="1800" baseline="-25000"/>
              <a:t>1		 </a:t>
            </a:r>
            <a:r>
              <a:rPr lang="en-US" sz="1800" i="1"/>
              <a:t>T</a:t>
            </a:r>
            <a:r>
              <a:rPr lang="en-US" sz="1800" baseline="-25000"/>
              <a:t>2		 </a:t>
            </a:r>
            <a:r>
              <a:rPr lang="en-US" sz="1800" i="1"/>
              <a:t>T</a:t>
            </a:r>
            <a:r>
              <a:rPr lang="en-US" sz="1800" baseline="-25000"/>
              <a:t>3		 </a:t>
            </a:r>
            <a:r>
              <a:rPr lang="en-US" sz="1800" i="1"/>
              <a:t>T</a:t>
            </a:r>
            <a:r>
              <a:rPr lang="en-US" sz="1800" baseline="-25000"/>
              <a:t>4		 </a:t>
            </a:r>
            <a:r>
              <a:rPr lang="en-US" sz="1800" i="1"/>
              <a:t>T</a:t>
            </a:r>
            <a:r>
              <a:rPr lang="en-US" sz="1800" baseline="-25000"/>
              <a:t>5</a:t>
            </a:r>
            <a:br>
              <a:rPr lang="en-US" sz="1800"/>
            </a:br>
            <a:r>
              <a:rPr lang="en-US" sz="1800"/>
              <a:t>		read(X)</a:t>
            </a:r>
            <a:br>
              <a:rPr lang="en-US" sz="1800"/>
            </a:br>
            <a:r>
              <a:rPr lang="en-US" sz="1800"/>
              <a:t>read(Y)</a:t>
            </a:r>
            <a:br>
              <a:rPr lang="en-US" sz="1800"/>
            </a:br>
            <a:r>
              <a:rPr lang="en-US" sz="1800"/>
              <a:t>read(Z)</a:t>
            </a:r>
            <a:br>
              <a:rPr lang="en-US" sz="1800"/>
            </a:br>
            <a:r>
              <a:rPr lang="en-US" sz="1800"/>
              <a:t>								read(V)</a:t>
            </a:r>
            <a:br>
              <a:rPr lang="en-US" sz="1800"/>
            </a:br>
            <a:r>
              <a:rPr lang="en-US" sz="1800"/>
              <a:t>								read(W)</a:t>
            </a:r>
            <a:br>
              <a:rPr lang="en-US" sz="1800"/>
            </a:br>
            <a:r>
              <a:rPr lang="en-US" sz="1800"/>
              <a:t>								read(W)</a:t>
            </a:r>
            <a:br>
              <a:rPr lang="en-US" sz="1800"/>
            </a:br>
            <a:r>
              <a:rPr lang="en-US" sz="1800"/>
              <a:t>		read(Y)</a:t>
            </a:r>
            <a:br>
              <a:rPr lang="en-US" sz="1800"/>
            </a:br>
            <a:r>
              <a:rPr lang="en-US" sz="1800"/>
              <a:t>		write(Y)</a:t>
            </a:r>
            <a:br>
              <a:rPr lang="en-US" sz="1800"/>
            </a:br>
            <a:r>
              <a:rPr lang="en-US" sz="1800"/>
              <a:t>				write(Z)</a:t>
            </a:r>
            <a:br>
              <a:rPr lang="en-US" sz="1800"/>
            </a:br>
            <a:r>
              <a:rPr lang="en-US" sz="1800"/>
              <a:t>read(U)</a:t>
            </a:r>
            <a:br>
              <a:rPr lang="en-US" sz="1800"/>
            </a:br>
            <a:r>
              <a:rPr lang="en-US" sz="1800"/>
              <a:t>						read(Y)</a:t>
            </a:r>
            <a:br>
              <a:rPr lang="en-US" sz="1800"/>
            </a:br>
            <a:r>
              <a:rPr lang="en-US" sz="1800"/>
              <a:t>						write(Y)</a:t>
            </a:r>
            <a:br>
              <a:rPr lang="en-US" sz="1800"/>
            </a:br>
            <a:r>
              <a:rPr lang="en-US" sz="1800"/>
              <a:t>						read(Z)</a:t>
            </a:r>
            <a:br>
              <a:rPr lang="en-US" sz="1800"/>
            </a:br>
            <a:r>
              <a:rPr lang="en-US" sz="1800"/>
              <a:t>						write(Z)</a:t>
            </a:r>
          </a:p>
          <a:p>
            <a:pPr marL="346075" indent="0">
              <a:lnSpc>
                <a:spcPct val="110000"/>
              </a:lnSpc>
              <a:buFont typeface="Monotype Sorts" charset="2"/>
              <a:buNone/>
              <a:tabLst>
                <a:tab pos="635000" algn="l"/>
                <a:tab pos="1485900" algn="l"/>
                <a:tab pos="1717675" algn="l"/>
                <a:tab pos="2684463" algn="l"/>
                <a:tab pos="2973388" algn="l"/>
                <a:tab pos="3767138" algn="l"/>
                <a:tab pos="3940175" algn="l"/>
                <a:tab pos="4805363" algn="l"/>
                <a:tab pos="4978400" algn="l"/>
              </a:tabLst>
            </a:pPr>
            <a:r>
              <a:rPr lang="en-US" sz="1800"/>
              <a:t>read(U)</a:t>
            </a:r>
            <a:br>
              <a:rPr lang="en-US" sz="1800"/>
            </a:br>
            <a:r>
              <a:rPr lang="en-US" sz="1800"/>
              <a:t>write(U)</a:t>
            </a:r>
            <a:endParaRPr lang="en-US" sz="1800" baseline="-25000"/>
          </a:p>
        </p:txBody>
      </p:sp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947738" y="1074738"/>
            <a:ext cx="5443537" cy="4806950"/>
            <a:chOff x="997" y="485"/>
            <a:chExt cx="3429" cy="3028"/>
          </a:xfrm>
        </p:grpSpPr>
        <p:sp>
          <p:nvSpPr>
            <p:cNvPr id="664581" name="Line 5"/>
            <p:cNvSpPr>
              <a:spLocks noChangeShapeType="1"/>
            </p:cNvSpPr>
            <p:nvPr/>
          </p:nvSpPr>
          <p:spPr bwMode="auto">
            <a:xfrm>
              <a:off x="1019" y="682"/>
              <a:ext cx="34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64582" name="Group 6"/>
            <p:cNvGrpSpPr>
              <a:grpSpLocks/>
            </p:cNvGrpSpPr>
            <p:nvPr/>
          </p:nvGrpSpPr>
          <p:grpSpPr bwMode="auto">
            <a:xfrm>
              <a:off x="997" y="485"/>
              <a:ext cx="3427" cy="3028"/>
              <a:chOff x="1005" y="485"/>
              <a:chExt cx="3427" cy="3696"/>
            </a:xfrm>
          </p:grpSpPr>
          <p:sp>
            <p:nvSpPr>
              <p:cNvPr id="664583" name="Line 7"/>
              <p:cNvSpPr>
                <a:spLocks noChangeShapeType="1"/>
              </p:cNvSpPr>
              <p:nvPr/>
            </p:nvSpPr>
            <p:spPr bwMode="auto">
              <a:xfrm>
                <a:off x="1005" y="485"/>
                <a:ext cx="0" cy="36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584" name="Line 8"/>
              <p:cNvSpPr>
                <a:spLocks noChangeShapeType="1"/>
              </p:cNvSpPr>
              <p:nvPr/>
            </p:nvSpPr>
            <p:spPr bwMode="auto">
              <a:xfrm>
                <a:off x="1721" y="485"/>
                <a:ext cx="0" cy="36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585" name="Line 9"/>
              <p:cNvSpPr>
                <a:spLocks noChangeShapeType="1"/>
              </p:cNvSpPr>
              <p:nvPr/>
            </p:nvSpPr>
            <p:spPr bwMode="auto">
              <a:xfrm>
                <a:off x="2428" y="485"/>
                <a:ext cx="0" cy="3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586" name="Line 10"/>
              <p:cNvSpPr>
                <a:spLocks noChangeShapeType="1"/>
              </p:cNvSpPr>
              <p:nvPr/>
            </p:nvSpPr>
            <p:spPr bwMode="auto">
              <a:xfrm>
                <a:off x="3099" y="485"/>
                <a:ext cx="0" cy="3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587" name="Line 11"/>
              <p:cNvSpPr>
                <a:spLocks noChangeShapeType="1"/>
              </p:cNvSpPr>
              <p:nvPr/>
            </p:nvSpPr>
            <p:spPr bwMode="auto">
              <a:xfrm>
                <a:off x="3761" y="485"/>
                <a:ext cx="0" cy="36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588" name="Line 12"/>
              <p:cNvSpPr>
                <a:spLocks noChangeShapeType="1"/>
              </p:cNvSpPr>
              <p:nvPr/>
            </p:nvSpPr>
            <p:spPr bwMode="auto">
              <a:xfrm>
                <a:off x="4432" y="485"/>
                <a:ext cx="0" cy="36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64589" name="Group 13"/>
          <p:cNvGrpSpPr>
            <a:grpSpLocks/>
          </p:cNvGrpSpPr>
          <p:nvPr/>
        </p:nvGrpSpPr>
        <p:grpSpPr bwMode="auto">
          <a:xfrm>
            <a:off x="6527800" y="2316163"/>
            <a:ext cx="2446338" cy="2306637"/>
            <a:chOff x="1833" y="1184"/>
            <a:chExt cx="1750" cy="1804"/>
          </a:xfrm>
        </p:grpSpPr>
        <p:sp>
          <p:nvSpPr>
            <p:cNvPr id="664590" name="Text Box 14"/>
            <p:cNvSpPr txBox="1">
              <a:spLocks noChangeArrowheads="1"/>
            </p:cNvSpPr>
            <p:nvPr/>
          </p:nvSpPr>
          <p:spPr bwMode="auto">
            <a:xfrm>
              <a:off x="2003" y="2617"/>
              <a:ext cx="348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/>
                <a:t>T</a:t>
              </a:r>
              <a:r>
                <a:rPr lang="en-US" sz="2400" baseline="-25000"/>
                <a:t>3</a:t>
              </a:r>
              <a:endParaRPr lang="en-US" sz="2400" i="1"/>
            </a:p>
          </p:txBody>
        </p:sp>
        <p:sp>
          <p:nvSpPr>
            <p:cNvPr id="664591" name="Arc 15"/>
            <p:cNvSpPr>
              <a:spLocks/>
            </p:cNvSpPr>
            <p:nvPr/>
          </p:nvSpPr>
          <p:spPr bwMode="auto">
            <a:xfrm rot="10800000">
              <a:off x="2309" y="2688"/>
              <a:ext cx="991" cy="300"/>
            </a:xfrm>
            <a:custGeom>
              <a:avLst/>
              <a:gdLst>
                <a:gd name="G0" fmla="+- 20539 0 0"/>
                <a:gd name="G1" fmla="+- 21600 0 0"/>
                <a:gd name="G2" fmla="+- 21600 0 0"/>
                <a:gd name="T0" fmla="*/ 0 w 36403"/>
                <a:gd name="T1" fmla="*/ 14914 h 21600"/>
                <a:gd name="T2" fmla="*/ 36403 w 36403"/>
                <a:gd name="T3" fmla="*/ 6941 h 21600"/>
                <a:gd name="T4" fmla="*/ 20539 w 3640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403" h="21600" fill="none" extrusionOk="0">
                  <a:moveTo>
                    <a:pt x="-1" y="14913"/>
                  </a:moveTo>
                  <a:cubicBezTo>
                    <a:pt x="2895" y="6020"/>
                    <a:pt x="11185" y="-1"/>
                    <a:pt x="20539" y="-1"/>
                  </a:cubicBezTo>
                  <a:cubicBezTo>
                    <a:pt x="26563" y="-1"/>
                    <a:pt x="32314" y="2516"/>
                    <a:pt x="36403" y="6940"/>
                  </a:cubicBezTo>
                </a:path>
                <a:path w="36403" h="21600" stroke="0" extrusionOk="0">
                  <a:moveTo>
                    <a:pt x="-1" y="14913"/>
                  </a:moveTo>
                  <a:cubicBezTo>
                    <a:pt x="2895" y="6020"/>
                    <a:pt x="11185" y="-1"/>
                    <a:pt x="20539" y="-1"/>
                  </a:cubicBezTo>
                  <a:cubicBezTo>
                    <a:pt x="26563" y="-1"/>
                    <a:pt x="32314" y="2516"/>
                    <a:pt x="36403" y="6940"/>
                  </a:cubicBezTo>
                  <a:lnTo>
                    <a:pt x="20539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592" name="Text Box 16"/>
            <p:cNvSpPr txBox="1">
              <a:spLocks noChangeArrowheads="1"/>
            </p:cNvSpPr>
            <p:nvPr/>
          </p:nvSpPr>
          <p:spPr bwMode="auto">
            <a:xfrm>
              <a:off x="3235" y="2504"/>
              <a:ext cx="348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/>
                <a:t>T</a:t>
              </a:r>
              <a:r>
                <a:rPr lang="en-US" sz="2400" baseline="-25000"/>
                <a:t>4</a:t>
              </a:r>
              <a:endParaRPr lang="en-US" sz="2400" i="1"/>
            </a:p>
          </p:txBody>
        </p:sp>
        <p:sp>
          <p:nvSpPr>
            <p:cNvPr id="664593" name="Text Box 17"/>
            <p:cNvSpPr txBox="1">
              <a:spLocks noChangeArrowheads="1"/>
            </p:cNvSpPr>
            <p:nvPr/>
          </p:nvSpPr>
          <p:spPr bwMode="auto">
            <a:xfrm>
              <a:off x="1855" y="1241"/>
              <a:ext cx="348" cy="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/>
                <a:t>T</a:t>
              </a:r>
              <a:r>
                <a:rPr lang="en-US" sz="2400" baseline="-25000"/>
                <a:t>1</a:t>
              </a:r>
              <a:endParaRPr lang="en-US" sz="2400" i="1"/>
            </a:p>
          </p:txBody>
        </p:sp>
        <p:sp>
          <p:nvSpPr>
            <p:cNvPr id="664594" name="Arc 18"/>
            <p:cNvSpPr>
              <a:spLocks/>
            </p:cNvSpPr>
            <p:nvPr/>
          </p:nvSpPr>
          <p:spPr bwMode="auto">
            <a:xfrm rot="16200000" flipV="1">
              <a:off x="2929" y="1865"/>
              <a:ext cx="923" cy="352"/>
            </a:xfrm>
            <a:custGeom>
              <a:avLst/>
              <a:gdLst>
                <a:gd name="G0" fmla="+- 17210 0 0"/>
                <a:gd name="G1" fmla="+- 21600 0 0"/>
                <a:gd name="G2" fmla="+- 21600 0 0"/>
                <a:gd name="T0" fmla="*/ 0 w 33913"/>
                <a:gd name="T1" fmla="*/ 8547 h 21600"/>
                <a:gd name="T2" fmla="*/ 33913 w 33913"/>
                <a:gd name="T3" fmla="*/ 7904 h 21600"/>
                <a:gd name="T4" fmla="*/ 17210 w 3391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913" h="21600" fill="none" extrusionOk="0">
                  <a:moveTo>
                    <a:pt x="0" y="8547"/>
                  </a:moveTo>
                  <a:cubicBezTo>
                    <a:pt x="4083" y="3162"/>
                    <a:pt x="10452" y="-1"/>
                    <a:pt x="17210" y="-1"/>
                  </a:cubicBezTo>
                  <a:cubicBezTo>
                    <a:pt x="23680" y="-1"/>
                    <a:pt x="29810" y="2900"/>
                    <a:pt x="33912" y="7904"/>
                  </a:cubicBezTo>
                </a:path>
                <a:path w="33913" h="21600" stroke="0" extrusionOk="0">
                  <a:moveTo>
                    <a:pt x="0" y="8547"/>
                  </a:moveTo>
                  <a:cubicBezTo>
                    <a:pt x="4083" y="3162"/>
                    <a:pt x="10452" y="-1"/>
                    <a:pt x="17210" y="-1"/>
                  </a:cubicBezTo>
                  <a:cubicBezTo>
                    <a:pt x="23680" y="-1"/>
                    <a:pt x="29810" y="2900"/>
                    <a:pt x="33912" y="7904"/>
                  </a:cubicBezTo>
                  <a:lnTo>
                    <a:pt x="1721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med"/>
              <a:tailEnd/>
            </a:ln>
            <a:effectLst/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r"/>
              <a:endParaRPr lang="en-US" sz="1600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186" y="1241"/>
              <a:ext cx="348" cy="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/>
                <a:t>T</a:t>
              </a:r>
              <a:r>
                <a:rPr lang="en-US" sz="2400" baseline="-25000"/>
                <a:t>2</a:t>
              </a:r>
              <a:endParaRPr lang="en-US" sz="2400" i="1"/>
            </a:p>
          </p:txBody>
        </p:sp>
        <p:sp>
          <p:nvSpPr>
            <p:cNvPr id="664596" name="Arc 20"/>
            <p:cNvSpPr>
              <a:spLocks/>
            </p:cNvSpPr>
            <p:nvPr/>
          </p:nvSpPr>
          <p:spPr bwMode="auto">
            <a:xfrm rot="10800000" flipV="1">
              <a:off x="2142" y="1184"/>
              <a:ext cx="1081" cy="345"/>
            </a:xfrm>
            <a:custGeom>
              <a:avLst/>
              <a:gdLst>
                <a:gd name="G0" fmla="+- 20539 0 0"/>
                <a:gd name="G1" fmla="+- 21600 0 0"/>
                <a:gd name="G2" fmla="+- 21600 0 0"/>
                <a:gd name="T0" fmla="*/ 0 w 39702"/>
                <a:gd name="T1" fmla="*/ 14914 h 21600"/>
                <a:gd name="T2" fmla="*/ 39702 w 39702"/>
                <a:gd name="T3" fmla="*/ 11633 h 21600"/>
                <a:gd name="T4" fmla="*/ 20539 w 39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702" h="21600" fill="none" extrusionOk="0">
                  <a:moveTo>
                    <a:pt x="-1" y="14913"/>
                  </a:moveTo>
                  <a:cubicBezTo>
                    <a:pt x="2895" y="6020"/>
                    <a:pt x="11185" y="-1"/>
                    <a:pt x="20539" y="-1"/>
                  </a:cubicBezTo>
                  <a:cubicBezTo>
                    <a:pt x="28596" y="-1"/>
                    <a:pt x="35984" y="4484"/>
                    <a:pt x="39701" y="11633"/>
                  </a:cubicBezTo>
                </a:path>
                <a:path w="39702" h="21600" stroke="0" extrusionOk="0">
                  <a:moveTo>
                    <a:pt x="-1" y="14913"/>
                  </a:moveTo>
                  <a:cubicBezTo>
                    <a:pt x="2895" y="6020"/>
                    <a:pt x="11185" y="-1"/>
                    <a:pt x="20539" y="-1"/>
                  </a:cubicBezTo>
                  <a:cubicBezTo>
                    <a:pt x="28596" y="-1"/>
                    <a:pt x="35984" y="4484"/>
                    <a:pt x="39701" y="11633"/>
                  </a:cubicBezTo>
                  <a:lnTo>
                    <a:pt x="20539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597" name="Arc 21"/>
            <p:cNvSpPr>
              <a:spLocks/>
            </p:cNvSpPr>
            <p:nvPr/>
          </p:nvSpPr>
          <p:spPr bwMode="auto">
            <a:xfrm rot="16200000">
              <a:off x="1397" y="1944"/>
              <a:ext cx="1151" cy="28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44 w 42266"/>
                <a:gd name="T1" fmla="*/ 22982 h 22982"/>
                <a:gd name="T2" fmla="*/ 42266 w 42266"/>
                <a:gd name="T3" fmla="*/ 15316 h 22982"/>
                <a:gd name="T4" fmla="*/ 21600 w 42266"/>
                <a:gd name="T5" fmla="*/ 21600 h 22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266" h="22982" fill="none" extrusionOk="0">
                  <a:moveTo>
                    <a:pt x="44" y="22981"/>
                  </a:moveTo>
                  <a:cubicBezTo>
                    <a:pt x="14" y="22521"/>
                    <a:pt x="0" y="2206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1108" y="0"/>
                    <a:pt x="39499" y="6218"/>
                    <a:pt x="42265" y="15316"/>
                  </a:cubicBezTo>
                </a:path>
                <a:path w="42266" h="22982" stroke="0" extrusionOk="0">
                  <a:moveTo>
                    <a:pt x="44" y="22981"/>
                  </a:moveTo>
                  <a:cubicBezTo>
                    <a:pt x="14" y="22521"/>
                    <a:pt x="0" y="2206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1108" y="0"/>
                    <a:pt x="39499" y="6218"/>
                    <a:pt x="42265" y="1531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6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Concurrency: View Serializability; Recoverability</a:t>
            </a:r>
          </a:p>
        </p:txBody>
      </p:sp>
    </p:spTree>
    <p:extLst>
      <p:ext uri="{BB962C8B-B14F-4D97-AF65-F5344CB8AC3E}">
        <p14:creationId xmlns:p14="http://schemas.microsoft.com/office/powerpoint/2010/main" val="930486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36219"/>
              </p:ext>
            </p:extLst>
          </p:nvPr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5704"/>
              </p:ext>
            </p:extLst>
          </p:nvPr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38382"/>
              </p:ext>
            </p:extLst>
          </p:nvPr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E2F01-09DB-1C4B-9003-066CD3594083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not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25051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14.6 (last paragraph), 14.7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View serializability</a:t>
            </a:r>
          </a:p>
          <a:p>
            <a:pPr lvl="1"/>
            <a:r>
              <a:rPr lang="en-US" sz="2400" dirty="0">
                <a:latin typeface="Calibri" charset="0"/>
              </a:rPr>
              <a:t>Recoverability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View Serializability; Recoverability</a:t>
            </a:r>
          </a:p>
        </p:txBody>
      </p:sp>
    </p:spTree>
    <p:extLst>
      <p:ext uri="{BB962C8B-B14F-4D97-AF65-F5344CB8AC3E}">
        <p14:creationId xmlns:p14="http://schemas.microsoft.com/office/powerpoint/2010/main" val="364596945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Serializability</a:t>
            </a:r>
          </a:p>
        </p:txBody>
      </p:sp>
      <p:sp>
        <p:nvSpPr>
          <p:cNvPr id="66048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4876800"/>
          </a:xfrm>
        </p:spPr>
        <p:txBody>
          <a:bodyPr/>
          <a:lstStyle/>
          <a:p>
            <a:r>
              <a:rPr lang="en-US"/>
              <a:t>In essence, following set of instructions is not conflict-serializable: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60484" name="Picture 4"/>
          <p:cNvPicPr>
            <a:picLocks noChangeAspect="1" noChangeArrowheads="1"/>
          </p:cNvPicPr>
          <p:nvPr/>
        </p:nvPicPr>
        <p:blipFill>
          <a:blip r:embed="rId2"/>
          <a:srcRect l="850" t="16997" r="850" b="16997"/>
          <a:stretch>
            <a:fillRect/>
          </a:stretch>
        </p:blipFill>
        <p:spPr bwMode="auto">
          <a:xfrm>
            <a:off x="3092450" y="2128838"/>
            <a:ext cx="2913063" cy="14668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0702537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View-Serializability</a:t>
            </a:r>
          </a:p>
        </p:txBody>
      </p:sp>
      <p:sp>
        <p:nvSpPr>
          <p:cNvPr id="661507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Similarly, following not conflict-serializable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BUT, it is serializable</a:t>
            </a:r>
          </a:p>
          <a:p>
            <a:pPr lvl="1">
              <a:lnSpc>
                <a:spcPct val="90000"/>
              </a:lnSpc>
            </a:pPr>
            <a:r>
              <a:rPr lang="en-US"/>
              <a:t>Intuitively, this is because the </a:t>
            </a:r>
            <a:r>
              <a:rPr lang="en-US" i="1"/>
              <a:t>conflicting write instructions </a:t>
            </a:r>
            <a:r>
              <a:rPr lang="en-US"/>
              <a:t>don’t matter</a:t>
            </a:r>
          </a:p>
          <a:p>
            <a:pPr lvl="1">
              <a:lnSpc>
                <a:spcPct val="90000"/>
              </a:lnSpc>
            </a:pPr>
            <a:r>
              <a:rPr lang="en-US"/>
              <a:t>The final write is the only one that matters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View-serializability allows these</a:t>
            </a:r>
          </a:p>
          <a:p>
            <a:pPr lvl="1">
              <a:lnSpc>
                <a:spcPct val="90000"/>
              </a:lnSpc>
            </a:pPr>
            <a:r>
              <a:rPr lang="en-US"/>
              <a:t>Read up</a:t>
            </a:r>
          </a:p>
        </p:txBody>
      </p:sp>
      <p:pic>
        <p:nvPicPr>
          <p:cNvPr id="661509" name="Picture 5"/>
          <p:cNvPicPr>
            <a:picLocks noChangeAspect="1" noChangeArrowheads="1"/>
          </p:cNvPicPr>
          <p:nvPr/>
        </p:nvPicPr>
        <p:blipFill>
          <a:blip r:embed="rId2"/>
          <a:srcRect l="677" t="21687" r="1129" b="22891"/>
          <a:stretch>
            <a:fillRect/>
          </a:stretch>
        </p:blipFill>
        <p:spPr bwMode="auto">
          <a:xfrm>
            <a:off x="2836863" y="1785938"/>
            <a:ext cx="4038600" cy="17097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5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507" grpId="0" uiExpand="1" build="p"/>
    </p:bld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notions of serializability</a:t>
            </a:r>
          </a:p>
        </p:txBody>
      </p:sp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4525963"/>
            <a:ext cx="7848600" cy="1871662"/>
          </a:xfrm>
        </p:spPr>
        <p:txBody>
          <a:bodyPr/>
          <a:lstStyle/>
          <a:p>
            <a:r>
              <a:rPr lang="en-US"/>
              <a:t>Not conflict-serializable or view-serializable, but serializable</a:t>
            </a:r>
          </a:p>
          <a:p>
            <a:r>
              <a:rPr lang="en-US"/>
              <a:t>Mainly because of the +/- only operations</a:t>
            </a:r>
          </a:p>
          <a:p>
            <a:pPr lvl="1"/>
            <a:r>
              <a:rPr lang="en-US"/>
              <a:t>Requires analysis of the actual operations, not just read/write operations</a:t>
            </a:r>
          </a:p>
          <a:p>
            <a:r>
              <a:rPr lang="en-US"/>
              <a:t>Most high-performance transaction systems will allow these</a:t>
            </a:r>
          </a:p>
        </p:txBody>
      </p:sp>
      <p:pic>
        <p:nvPicPr>
          <p:cNvPr id="663556" name="Picture 4"/>
          <p:cNvPicPr>
            <a:picLocks noChangeAspect="1" noChangeArrowheads="1"/>
          </p:cNvPicPr>
          <p:nvPr/>
        </p:nvPicPr>
        <p:blipFill>
          <a:blip r:embed="rId2"/>
          <a:srcRect l="21576" t="548" r="21986" b="1096"/>
          <a:stretch>
            <a:fillRect/>
          </a:stretch>
        </p:blipFill>
        <p:spPr bwMode="auto">
          <a:xfrm>
            <a:off x="2951163" y="881063"/>
            <a:ext cx="2638425" cy="34496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8544421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Recoverability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4540250" cy="4876800"/>
          </a:xfrm>
        </p:spPr>
        <p:txBody>
          <a:bodyPr/>
          <a:lstStyle/>
          <a:p>
            <a:r>
              <a:rPr lang="en-US"/>
              <a:t>Serializability is good for consistency</a:t>
            </a:r>
          </a:p>
          <a:p>
            <a:endParaRPr lang="en-US"/>
          </a:p>
          <a:p>
            <a:r>
              <a:rPr lang="en-US"/>
              <a:t>But what if transactions fail ?</a:t>
            </a:r>
          </a:p>
          <a:p>
            <a:pPr lvl="1"/>
            <a:r>
              <a:rPr lang="en-US"/>
              <a:t>T2 has already committed</a:t>
            </a:r>
          </a:p>
          <a:p>
            <a:pPr lvl="2"/>
            <a:r>
              <a:rPr lang="en-US"/>
              <a:t>A user might have been notified</a:t>
            </a:r>
          </a:p>
          <a:p>
            <a:pPr lvl="1"/>
            <a:r>
              <a:rPr lang="en-US"/>
              <a:t>Now T1 abort creates a problem</a:t>
            </a:r>
          </a:p>
          <a:p>
            <a:pPr lvl="2"/>
            <a:r>
              <a:rPr lang="en-US"/>
              <a:t>T2 has seen its effect, so just aborting T1 is not enough. T2 must be aborted as well (and possibly restarted)</a:t>
            </a:r>
          </a:p>
          <a:p>
            <a:pPr lvl="2"/>
            <a:r>
              <a:rPr lang="en-US"/>
              <a:t>But T2 is </a:t>
            </a:r>
            <a:r>
              <a:rPr lang="en-US" i="1"/>
              <a:t>committed</a:t>
            </a:r>
            <a:endParaRPr lang="en-US"/>
          </a:p>
        </p:txBody>
      </p:sp>
      <p:grpSp>
        <p:nvGrpSpPr>
          <p:cNvPr id="667657" name="Group 9"/>
          <p:cNvGrpSpPr>
            <a:grpSpLocks/>
          </p:cNvGrpSpPr>
          <p:nvPr/>
        </p:nvGrpSpPr>
        <p:grpSpPr bwMode="auto">
          <a:xfrm>
            <a:off x="5614988" y="2032000"/>
            <a:ext cx="4051300" cy="4232275"/>
            <a:chOff x="3208" y="1243"/>
            <a:chExt cx="2552" cy="2666"/>
          </a:xfrm>
        </p:grpSpPr>
        <p:sp>
          <p:nvSpPr>
            <p:cNvPr id="667653" name="Text Box 5"/>
            <p:cNvSpPr txBox="1">
              <a:spLocks noChangeArrowheads="1"/>
            </p:cNvSpPr>
            <p:nvPr/>
          </p:nvSpPr>
          <p:spPr bwMode="auto">
            <a:xfrm>
              <a:off x="3230" y="1243"/>
              <a:ext cx="720" cy="2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  <a:p>
              <a:r>
                <a:rPr lang="en-US"/>
                <a:t>read(A)</a:t>
              </a:r>
            </a:p>
            <a:p>
              <a:r>
                <a:rPr lang="en-US"/>
                <a:t>A = A -50</a:t>
              </a:r>
            </a:p>
            <a:p>
              <a:r>
                <a:rPr lang="en-US"/>
                <a:t>write(A)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read(B)</a:t>
              </a:r>
            </a:p>
            <a:p>
              <a:r>
                <a:rPr lang="en-US"/>
                <a:t>B=B+50</a:t>
              </a:r>
            </a:p>
            <a:p>
              <a:r>
                <a:rPr lang="en-US"/>
                <a:t>write(B)</a:t>
              </a:r>
            </a:p>
            <a:p>
              <a:r>
                <a:rPr lang="en-US"/>
                <a:t>ABORT</a:t>
              </a:r>
            </a:p>
          </p:txBody>
        </p:sp>
        <p:sp>
          <p:nvSpPr>
            <p:cNvPr id="667654" name="Text Box 6"/>
            <p:cNvSpPr txBox="1">
              <a:spLocks noChangeArrowheads="1"/>
            </p:cNvSpPr>
            <p:nvPr/>
          </p:nvSpPr>
          <p:spPr bwMode="auto">
            <a:xfrm>
              <a:off x="4473" y="1252"/>
              <a:ext cx="872" cy="1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read(A)</a:t>
              </a:r>
            </a:p>
            <a:p>
              <a:r>
                <a:rPr lang="en-US"/>
                <a:t>tmp = A*0.1</a:t>
              </a:r>
            </a:p>
            <a:p>
              <a:r>
                <a:rPr lang="en-US"/>
                <a:t>A = A – tmp</a:t>
              </a:r>
            </a:p>
            <a:p>
              <a:r>
                <a:rPr lang="en-US"/>
                <a:t>write(A)</a:t>
              </a:r>
            </a:p>
            <a:p>
              <a:r>
                <a:rPr lang="en-US"/>
                <a:t>COMMIT</a:t>
              </a:r>
            </a:p>
          </p:txBody>
        </p:sp>
        <p:sp>
          <p:nvSpPr>
            <p:cNvPr id="667655" name="Line 7"/>
            <p:cNvSpPr>
              <a:spLocks noChangeShapeType="1"/>
            </p:cNvSpPr>
            <p:nvPr/>
          </p:nvSpPr>
          <p:spPr bwMode="auto">
            <a:xfrm>
              <a:off x="3208" y="1443"/>
              <a:ext cx="25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656" name="Line 8"/>
            <p:cNvSpPr>
              <a:spLocks noChangeShapeType="1"/>
            </p:cNvSpPr>
            <p:nvPr/>
          </p:nvSpPr>
          <p:spPr bwMode="auto">
            <a:xfrm>
              <a:off x="4291" y="1317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30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Recoverability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Recoverable schedule: If T1 has read something T2 has written, T2 must commit before T1</a:t>
            </a:r>
          </a:p>
          <a:p>
            <a:pPr lvl="1"/>
            <a:r>
              <a:rPr lang="en-US"/>
              <a:t>Otherwise, if T1 commits, and T2 aborts, we have a problem</a:t>
            </a:r>
          </a:p>
          <a:p>
            <a:endParaRPr lang="en-US"/>
          </a:p>
          <a:p>
            <a:r>
              <a:rPr lang="en-US"/>
              <a:t>Cascading rollbacks: If T10 aborts, T11 must abort, and hence T12 must abort and so on.</a:t>
            </a:r>
          </a:p>
        </p:txBody>
      </p:sp>
      <p:pic>
        <p:nvPicPr>
          <p:cNvPr id="668676" name="Picture 4"/>
          <p:cNvPicPr>
            <a:picLocks noChangeAspect="1" noChangeArrowheads="1"/>
          </p:cNvPicPr>
          <p:nvPr/>
        </p:nvPicPr>
        <p:blipFill>
          <a:blip r:embed="rId2"/>
          <a:srcRect l="450" t="9593" r="674" b="9593"/>
          <a:stretch>
            <a:fillRect/>
          </a:stretch>
        </p:blipFill>
        <p:spPr bwMode="auto">
          <a:xfrm>
            <a:off x="2568575" y="3802063"/>
            <a:ext cx="3711575" cy="227647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98793444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Recoverability</a:t>
            </a:r>
          </a:p>
        </p:txBody>
      </p:sp>
      <p:sp>
        <p:nvSpPr>
          <p:cNvPr id="66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Dirty read</a:t>
            </a:r>
            <a:r>
              <a:rPr lang="en-US" dirty="0"/>
              <a:t>: Reading a value written by a transaction that hasn’t committed yet</a:t>
            </a:r>
          </a:p>
          <a:p>
            <a:endParaRPr lang="en-US" dirty="0"/>
          </a:p>
          <a:p>
            <a:r>
              <a:rPr lang="en-US" dirty="0" err="1"/>
              <a:t>Cascadeless</a:t>
            </a:r>
            <a:r>
              <a:rPr lang="en-US" dirty="0"/>
              <a:t> schedules:</a:t>
            </a:r>
          </a:p>
          <a:p>
            <a:pPr lvl="1"/>
            <a:r>
              <a:rPr lang="en-US" dirty="0"/>
              <a:t>A transaction only reads </a:t>
            </a:r>
            <a:r>
              <a:rPr lang="en-US" i="1" dirty="0"/>
              <a:t>committed </a:t>
            </a:r>
            <a:r>
              <a:rPr lang="en-US" dirty="0"/>
              <a:t>values.</a:t>
            </a:r>
          </a:p>
          <a:p>
            <a:pPr lvl="1"/>
            <a:r>
              <a:rPr lang="en-US" dirty="0"/>
              <a:t>So if T1 has written A, but not committed it, T2 can’t read it.</a:t>
            </a:r>
          </a:p>
          <a:p>
            <a:pPr lvl="2"/>
            <a:r>
              <a:rPr lang="en-US" i="1" dirty="0"/>
              <a:t>No dirty reads</a:t>
            </a:r>
          </a:p>
          <a:p>
            <a:pPr lvl="2"/>
            <a:endParaRPr lang="en-US" i="1" dirty="0"/>
          </a:p>
          <a:p>
            <a:r>
              <a:rPr lang="en-US" dirty="0" err="1"/>
              <a:t>Cascadeless</a:t>
            </a:r>
            <a:r>
              <a:rPr lang="en-US" dirty="0"/>
              <a:t> </a:t>
            </a:r>
            <a:r>
              <a:rPr lang="en-US" dirty="0">
                <a:sym typeface="Wingdings" charset="2"/>
              </a:rPr>
              <a:t> No cascading rollbacks</a:t>
            </a:r>
          </a:p>
          <a:p>
            <a:pPr lvl="1"/>
            <a:r>
              <a:rPr lang="en-US" dirty="0"/>
              <a:t>That’s good</a:t>
            </a:r>
          </a:p>
          <a:p>
            <a:pPr lvl="1"/>
            <a:r>
              <a:rPr lang="en-US" dirty="0"/>
              <a:t>We will try to guarantee that as well</a:t>
            </a:r>
          </a:p>
        </p:txBody>
      </p:sp>
    </p:spTree>
    <p:extLst>
      <p:ext uri="{BB962C8B-B14F-4D97-AF65-F5344CB8AC3E}">
        <p14:creationId xmlns:p14="http://schemas.microsoft.com/office/powerpoint/2010/main" val="309634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699" grpId="0" build="p"/>
    </p:bld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so far…</a:t>
            </a:r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discussed:</a:t>
            </a:r>
          </a:p>
          <a:p>
            <a:pPr lvl="1"/>
            <a:r>
              <a:rPr lang="en-US"/>
              <a:t>Serial schedules, serializability</a:t>
            </a:r>
          </a:p>
          <a:p>
            <a:pPr lvl="1"/>
            <a:r>
              <a:rPr lang="en-US"/>
              <a:t>Conflict-serializability, view-serializability</a:t>
            </a:r>
          </a:p>
          <a:p>
            <a:pPr lvl="1"/>
            <a:r>
              <a:rPr lang="en-US"/>
              <a:t>How to check for conflict-serializability</a:t>
            </a:r>
          </a:p>
          <a:p>
            <a:pPr lvl="1"/>
            <a:r>
              <a:rPr lang="en-US"/>
              <a:t>Recoverability, cascade-less schedules</a:t>
            </a:r>
          </a:p>
          <a:p>
            <a:pPr lvl="1"/>
            <a:endParaRPr lang="en-US"/>
          </a:p>
          <a:p>
            <a:r>
              <a:rPr lang="en-US"/>
              <a:t>We haven’t discussed:</a:t>
            </a:r>
          </a:p>
          <a:p>
            <a:pPr lvl="1"/>
            <a:r>
              <a:rPr lang="en-US"/>
              <a:t>How to guarantee serializability ?</a:t>
            </a:r>
          </a:p>
          <a:p>
            <a:pPr lvl="2"/>
            <a:r>
              <a:rPr lang="en-US"/>
              <a:t>Allowing transactions to run, and then aborting them if the schedules wasn’t serializable is clearly not the way to go</a:t>
            </a:r>
          </a:p>
          <a:p>
            <a:pPr lvl="1"/>
            <a:r>
              <a:rPr lang="en-US"/>
              <a:t>We instead use schemes to guarantee that the schedule will be conflict-serializable</a:t>
            </a:r>
            <a:endParaRPr lang="en-US" b="1" i="1" u="sng">
              <a:solidFill>
                <a:schemeClr val="tx2"/>
              </a:solidFill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57935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 Control: Locking - 1</a:t>
            </a:r>
          </a:p>
        </p:txBody>
      </p:sp>
    </p:spTree>
    <p:extLst>
      <p:ext uri="{BB962C8B-B14F-4D97-AF65-F5344CB8AC3E}">
        <p14:creationId xmlns:p14="http://schemas.microsoft.com/office/powerpoint/2010/main" val="854764793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15.1.1-15.1.4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Using locking to guarantee concurrency</a:t>
            </a:r>
          </a:p>
          <a:p>
            <a:pPr lvl="1"/>
            <a:r>
              <a:rPr lang="en-US" sz="2400" dirty="0">
                <a:latin typeface="Calibri" charset="0"/>
              </a:rPr>
              <a:t>2-Phase Locking (2PL)</a:t>
            </a:r>
          </a:p>
          <a:p>
            <a:pPr lvl="1"/>
            <a:r>
              <a:rPr lang="en-US" sz="2400" dirty="0">
                <a:latin typeface="Calibri" charset="0"/>
              </a:rPr>
              <a:t>Implementation of locking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Locking - 1</a:t>
            </a:r>
          </a:p>
        </p:txBody>
      </p:sp>
    </p:spTree>
    <p:extLst>
      <p:ext uri="{BB962C8B-B14F-4D97-AF65-F5344CB8AC3E}">
        <p14:creationId xmlns:p14="http://schemas.microsoft.com/office/powerpoint/2010/main" val="2984172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/>
        </p:nvGraphicFramePr>
        <p:xfrm>
          <a:off x="5031491" y="4495799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94161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886CB14-1F19-8E42-9AE5-E41BD25970A7}"/>
              </a:ext>
            </a:extLst>
          </p:cNvPr>
          <p:cNvSpPr/>
          <p:nvPr/>
        </p:nvSpPr>
        <p:spPr>
          <a:xfrm rot="10800000">
            <a:off x="1836973" y="4681183"/>
            <a:ext cx="446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▷</a:t>
            </a:r>
          </a:p>
          <a:p>
            <a:endParaRPr lang="en-US" sz="3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79914" y="5215632"/>
            <a:ext cx="1143000" cy="965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Approach, Assumptions etc..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Approach</a:t>
            </a:r>
          </a:p>
          <a:p>
            <a:pPr lvl="1"/>
            <a:r>
              <a:rPr lang="en-US"/>
              <a:t>Guarantee conflict-serializability by allowing certain types of concurrency</a:t>
            </a:r>
          </a:p>
          <a:p>
            <a:pPr lvl="2"/>
            <a:r>
              <a:rPr lang="en-US"/>
              <a:t>Lock-based</a:t>
            </a:r>
          </a:p>
          <a:p>
            <a:r>
              <a:rPr lang="en-US"/>
              <a:t>Assumptions:</a:t>
            </a:r>
          </a:p>
          <a:p>
            <a:pPr lvl="1"/>
            <a:r>
              <a:rPr lang="en-US"/>
              <a:t>Durability is not a problem</a:t>
            </a:r>
          </a:p>
          <a:p>
            <a:pPr lvl="2"/>
            <a:r>
              <a:rPr lang="en-US"/>
              <a:t>So no crashes</a:t>
            </a:r>
          </a:p>
          <a:p>
            <a:pPr lvl="2"/>
            <a:r>
              <a:rPr lang="en-US"/>
              <a:t>Though transactions may still abort</a:t>
            </a:r>
          </a:p>
          <a:p>
            <a:r>
              <a:rPr lang="en-US"/>
              <a:t>Goal:</a:t>
            </a:r>
          </a:p>
          <a:p>
            <a:pPr lvl="1"/>
            <a:r>
              <a:rPr lang="en-US"/>
              <a:t>Serializability</a:t>
            </a:r>
          </a:p>
          <a:p>
            <a:pPr lvl="1"/>
            <a:r>
              <a:rPr lang="en-US"/>
              <a:t>Minimize the bad effect of aborts (cascade-less schedules only) </a:t>
            </a:r>
          </a:p>
        </p:txBody>
      </p:sp>
    </p:spTree>
    <p:extLst>
      <p:ext uri="{BB962C8B-B14F-4D97-AF65-F5344CB8AC3E}">
        <p14:creationId xmlns:p14="http://schemas.microsoft.com/office/powerpoint/2010/main" val="693828048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Lock-based Protocols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534987" y="904648"/>
            <a:ext cx="8328025" cy="4876800"/>
          </a:xfrm>
        </p:spPr>
        <p:txBody>
          <a:bodyPr/>
          <a:lstStyle/>
          <a:p>
            <a:r>
              <a:rPr lang="en-US" dirty="0"/>
              <a:t>A transaction </a:t>
            </a:r>
            <a:r>
              <a:rPr lang="en-US" i="1" dirty="0"/>
              <a:t>must</a:t>
            </a:r>
            <a:r>
              <a:rPr lang="en-US" dirty="0"/>
              <a:t> get a </a:t>
            </a:r>
            <a:r>
              <a:rPr lang="en-US" i="1" dirty="0"/>
              <a:t>lock </a:t>
            </a:r>
            <a:r>
              <a:rPr lang="en-US" dirty="0"/>
              <a:t>before operating on the data</a:t>
            </a:r>
          </a:p>
          <a:p>
            <a:pPr>
              <a:lnSpc>
                <a:spcPct val="130000"/>
              </a:lnSpc>
            </a:pPr>
            <a:r>
              <a:rPr lang="en-US" dirty="0"/>
              <a:t>Two types of locks:</a:t>
            </a:r>
          </a:p>
          <a:p>
            <a:pPr lvl="1"/>
            <a:r>
              <a:rPr lang="en-US" i="1" dirty="0"/>
              <a:t>Shared</a:t>
            </a:r>
            <a:r>
              <a:rPr lang="en-US" dirty="0"/>
              <a:t> (S) locks (also called </a:t>
            </a:r>
            <a:r>
              <a:rPr lang="en-US" i="1" dirty="0"/>
              <a:t>read locks)</a:t>
            </a:r>
          </a:p>
          <a:p>
            <a:pPr lvl="2"/>
            <a:r>
              <a:rPr lang="en-US" dirty="0"/>
              <a:t>Obtained if we want to only read an item – </a:t>
            </a:r>
            <a:r>
              <a:rPr lang="en-US" dirty="0">
                <a:solidFill>
                  <a:schemeClr val="tx2"/>
                </a:solidFill>
              </a:rPr>
              <a:t>lock-S() </a:t>
            </a:r>
            <a:r>
              <a:rPr lang="en-US" dirty="0"/>
              <a:t>instruction</a:t>
            </a:r>
          </a:p>
          <a:p>
            <a:pPr lvl="1"/>
            <a:r>
              <a:rPr lang="en-US" i="1" dirty="0"/>
              <a:t>Exclusive</a:t>
            </a:r>
            <a:r>
              <a:rPr lang="en-US" dirty="0"/>
              <a:t> (X) locks (also called </a:t>
            </a:r>
            <a:r>
              <a:rPr lang="en-US" i="1" dirty="0"/>
              <a:t>write locks)</a:t>
            </a:r>
          </a:p>
          <a:p>
            <a:pPr lvl="2"/>
            <a:r>
              <a:rPr lang="en-US" dirty="0"/>
              <a:t>Obtained for updating a data item – </a:t>
            </a:r>
            <a:r>
              <a:rPr lang="en-US" dirty="0">
                <a:solidFill>
                  <a:schemeClr val="tx2"/>
                </a:solidFill>
              </a:rPr>
              <a:t>lock-X() </a:t>
            </a:r>
            <a:r>
              <a:rPr lang="en-US" dirty="0"/>
              <a:t>instruction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5236C090-5867-B845-9A61-39D50B7F8EA0}"/>
              </a:ext>
            </a:extLst>
          </p:cNvPr>
          <p:cNvGrpSpPr>
            <a:grpSpLocks/>
          </p:cNvGrpSpPr>
          <p:nvPr/>
        </p:nvGrpSpPr>
        <p:grpSpPr bwMode="auto">
          <a:xfrm>
            <a:off x="134940" y="3774282"/>
            <a:ext cx="3405187" cy="2238375"/>
            <a:chOff x="1662" y="1720"/>
            <a:chExt cx="2145" cy="1410"/>
          </a:xfrm>
        </p:grpSpPr>
        <p:sp>
          <p:nvSpPr>
            <p:cNvPr id="5" name="Text Box 10">
              <a:extLst>
                <a:ext uri="{FF2B5EF4-FFF2-40B4-BE49-F238E27FC236}">
                  <a16:creationId xmlns:a16="http://schemas.microsoft.com/office/drawing/2014/main" id="{9A339C73-F839-7E41-A8FD-319CA3879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2" y="2034"/>
              <a:ext cx="81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read(B)</a:t>
              </a:r>
            </a:p>
            <a:p>
              <a:r>
                <a:rPr lang="en-US" dirty="0"/>
                <a:t>B </a:t>
              </a:r>
              <a:r>
                <a:rPr lang="en-US" dirty="0">
                  <a:sym typeface="Wingdings" charset="2"/>
                </a:rPr>
                <a:t>B-50</a:t>
              </a:r>
            </a:p>
            <a:p>
              <a:r>
                <a:rPr lang="en-US" dirty="0">
                  <a:sym typeface="Wingdings" charset="2"/>
                </a:rPr>
                <a:t>write(B)</a:t>
              </a:r>
            </a:p>
            <a:p>
              <a:r>
                <a:rPr lang="en-US" dirty="0"/>
                <a:t>read(A)</a:t>
              </a:r>
            </a:p>
            <a:p>
              <a:r>
                <a:rPr lang="en-US" dirty="0"/>
                <a:t>A </a:t>
              </a:r>
              <a:r>
                <a:rPr lang="en-US" dirty="0">
                  <a:sym typeface="Wingdings" charset="2"/>
                </a:rPr>
                <a:t>A + 50</a:t>
              </a:r>
            </a:p>
            <a:p>
              <a:r>
                <a:rPr lang="en-US" dirty="0">
                  <a:sym typeface="Wingdings" charset="2"/>
                </a:rPr>
                <a:t>write(A)</a:t>
              </a:r>
            </a:p>
          </p:txBody>
        </p:sp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648A725D-D367-D247-B39E-D88F631B3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" y="2049"/>
              <a:ext cx="933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read(A)</a:t>
              </a:r>
            </a:p>
            <a:p>
              <a:r>
                <a:rPr lang="en-US"/>
                <a:t>read(B)</a:t>
              </a:r>
            </a:p>
            <a:p>
              <a:r>
                <a:rPr lang="en-US">
                  <a:sym typeface="Wingdings" charset="2"/>
                </a:rPr>
                <a:t>display(A+B)</a:t>
              </a:r>
              <a:endParaRPr lang="en-US"/>
            </a:p>
          </p:txBody>
        </p:sp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6AF9B0-8844-FE48-840B-5508A50B2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5" y="1720"/>
              <a:ext cx="2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T1</a:t>
              </a:r>
            </a:p>
          </p:txBody>
        </p:sp>
        <p:sp>
          <p:nvSpPr>
            <p:cNvPr id="8" name="Text Box 13">
              <a:extLst>
                <a:ext uri="{FF2B5EF4-FFF2-40B4-BE49-F238E27FC236}">
                  <a16:creationId xmlns:a16="http://schemas.microsoft.com/office/drawing/2014/main" id="{C58F0951-D995-E242-BD92-89C47896D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1741"/>
              <a:ext cx="2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T2</a:t>
              </a:r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E83A672B-8B6E-224B-9F54-37F09B3E941C}"/>
              </a:ext>
            </a:extLst>
          </p:cNvPr>
          <p:cNvGrpSpPr>
            <a:grpSpLocks/>
          </p:cNvGrpSpPr>
          <p:nvPr/>
        </p:nvGrpSpPr>
        <p:grpSpPr bwMode="auto">
          <a:xfrm>
            <a:off x="5603874" y="3565865"/>
            <a:ext cx="3275012" cy="3114675"/>
            <a:chOff x="1662" y="1720"/>
            <a:chExt cx="2063" cy="1962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16AFD387-D5EB-D54F-90B6-B36609FE2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2" y="2034"/>
              <a:ext cx="730" cy="1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lock-X(B)</a:t>
              </a:r>
            </a:p>
            <a:p>
              <a:r>
                <a:rPr lang="en-US" sz="1600"/>
                <a:t>read(B)</a:t>
              </a:r>
            </a:p>
            <a:p>
              <a:r>
                <a:rPr lang="en-US" sz="1600"/>
                <a:t>B </a:t>
              </a:r>
              <a:r>
                <a:rPr lang="en-US" sz="1600">
                  <a:sym typeface="Wingdings" charset="2"/>
                </a:rPr>
                <a:t>B-50</a:t>
              </a:r>
            </a:p>
            <a:p>
              <a:r>
                <a:rPr lang="en-US" sz="1600">
                  <a:sym typeface="Wingdings" charset="2"/>
                </a:rPr>
                <a:t>write(B)</a:t>
              </a:r>
            </a:p>
            <a:p>
              <a:r>
                <a:rPr lang="en-US" sz="1600"/>
                <a:t>unlock(B)</a:t>
              </a:r>
            </a:p>
            <a:p>
              <a:r>
                <a:rPr lang="en-US" sz="1600"/>
                <a:t>lock-X(A)</a:t>
              </a:r>
            </a:p>
            <a:p>
              <a:r>
                <a:rPr lang="en-US" sz="1600"/>
                <a:t>read(A)</a:t>
              </a:r>
            </a:p>
            <a:p>
              <a:r>
                <a:rPr lang="en-US" sz="1600"/>
                <a:t>A </a:t>
              </a:r>
              <a:r>
                <a:rPr lang="en-US" sz="1600">
                  <a:sym typeface="Wingdings" charset="2"/>
                </a:rPr>
                <a:t>A + 50</a:t>
              </a:r>
            </a:p>
            <a:p>
              <a:r>
                <a:rPr lang="en-US" sz="1600">
                  <a:sym typeface="Wingdings" charset="2"/>
                </a:rPr>
                <a:t>write(A)</a:t>
              </a:r>
            </a:p>
            <a:p>
              <a:r>
                <a:rPr lang="en-US" sz="1600">
                  <a:sym typeface="Wingdings" charset="2"/>
                </a:rPr>
                <a:t>unlock(A)</a:t>
              </a:r>
              <a:endParaRPr lang="en-US" sz="1600"/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95179F3E-E07C-E84D-8FE8-A017E1939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" y="2049"/>
              <a:ext cx="851" cy="1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lock-S(A)</a:t>
              </a:r>
            </a:p>
            <a:p>
              <a:r>
                <a:rPr lang="en-US" sz="1600"/>
                <a:t>read(A)</a:t>
              </a:r>
            </a:p>
            <a:p>
              <a:r>
                <a:rPr lang="en-US" sz="1600"/>
                <a:t>unlock(A)</a:t>
              </a:r>
            </a:p>
            <a:p>
              <a:r>
                <a:rPr lang="en-US" sz="1600"/>
                <a:t>lock-S(B)</a:t>
              </a:r>
            </a:p>
            <a:p>
              <a:r>
                <a:rPr lang="en-US" sz="1600"/>
                <a:t>read(B)</a:t>
              </a:r>
            </a:p>
            <a:p>
              <a:r>
                <a:rPr lang="en-US" sz="1600">
                  <a:sym typeface="Wingdings" charset="2"/>
                </a:rPr>
                <a:t>unlock(B)</a:t>
              </a:r>
            </a:p>
            <a:p>
              <a:r>
                <a:rPr lang="en-US" sz="1600">
                  <a:sym typeface="Wingdings" charset="2"/>
                </a:rPr>
                <a:t>display(A+B)</a:t>
              </a:r>
              <a:endParaRPr lang="en-US" sz="1600"/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49A02B4-F6C1-7743-B075-F8DA92E42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5" y="1720"/>
              <a:ext cx="26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T1</a:t>
              </a: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5F0EA64A-BD62-D048-BD29-57A0B8E6C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1741"/>
              <a:ext cx="26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T2</a:t>
              </a: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C279AD70-9979-8144-A8B4-9BA5BBC6BCF8}"/>
              </a:ext>
            </a:extLst>
          </p:cNvPr>
          <p:cNvSpPr/>
          <p:nvPr/>
        </p:nvSpPr>
        <p:spPr bwMode="auto">
          <a:xfrm>
            <a:off x="4136571" y="4723663"/>
            <a:ext cx="905328" cy="2725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620310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Lock-based Protocols</a:t>
            </a:r>
          </a:p>
        </p:txBody>
      </p:sp>
      <p:sp>
        <p:nvSpPr>
          <p:cNvPr id="67789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48768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/>
              <a:t>Lock requests are made to the </a:t>
            </a:r>
            <a:r>
              <a:rPr lang="en-US" i="1"/>
              <a:t>concurrency control manager</a:t>
            </a:r>
          </a:p>
          <a:p>
            <a:pPr lvl="1">
              <a:lnSpc>
                <a:spcPct val="140000"/>
              </a:lnSpc>
            </a:pPr>
            <a:r>
              <a:rPr lang="en-US"/>
              <a:t>It decides whether to </a:t>
            </a:r>
            <a:r>
              <a:rPr lang="en-US" i="1"/>
              <a:t>grant </a:t>
            </a:r>
            <a:r>
              <a:rPr lang="en-US"/>
              <a:t>a lock request</a:t>
            </a:r>
          </a:p>
          <a:p>
            <a:pPr>
              <a:lnSpc>
                <a:spcPct val="140000"/>
              </a:lnSpc>
            </a:pPr>
            <a:r>
              <a:rPr lang="en-US"/>
              <a:t>T1 asks for a lock on data item A, and T2 currently has a lock on it ?</a:t>
            </a:r>
          </a:p>
          <a:p>
            <a:pPr lvl="1"/>
            <a:r>
              <a:rPr lang="en-US"/>
              <a:t>Depends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If </a:t>
            </a:r>
            <a:r>
              <a:rPr lang="en-US" i="1"/>
              <a:t>compatible, </a:t>
            </a:r>
            <a:r>
              <a:rPr lang="en-US"/>
              <a:t>grant the lock, otherwise T1 waits in a </a:t>
            </a:r>
            <a:r>
              <a:rPr lang="en-US" i="1"/>
              <a:t>queue.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677892" name="Group 4"/>
          <p:cNvGraphicFramePr>
            <a:graphicFrameLocks noGrp="1"/>
          </p:cNvGraphicFramePr>
          <p:nvPr/>
        </p:nvGraphicFramePr>
        <p:xfrm>
          <a:off x="1784350" y="3355975"/>
          <a:ext cx="6342063" cy="1684339"/>
        </p:xfrm>
        <a:graphic>
          <a:graphicData uri="http://schemas.openxmlformats.org/drawingml/2006/table">
            <a:tbl>
              <a:tblPr/>
              <a:tblGrid>
                <a:gridCol w="21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 lock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 lock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Should allow 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 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Exclusive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Exclusive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9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Lock-based Protocols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4876800"/>
          </a:xfrm>
        </p:spPr>
        <p:txBody>
          <a:bodyPr/>
          <a:lstStyle/>
          <a:p>
            <a:r>
              <a:rPr lang="en-US"/>
              <a:t>How do we actually use this to guarantee serializability/recoverability ?</a:t>
            </a:r>
          </a:p>
          <a:p>
            <a:pPr lvl="1"/>
            <a:r>
              <a:rPr lang="en-US"/>
              <a:t>Not enough just to take locks when you need to read/write something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390650" y="1947863"/>
            <a:ext cx="1658938" cy="4606925"/>
            <a:chOff x="876" y="1227"/>
            <a:chExt cx="1045" cy="2902"/>
          </a:xfrm>
        </p:grpSpPr>
        <p:sp>
          <p:nvSpPr>
            <p:cNvPr id="678939" name="Text Box 27"/>
            <p:cNvSpPr txBox="1">
              <a:spLocks noChangeArrowheads="1"/>
            </p:cNvSpPr>
            <p:nvPr/>
          </p:nvSpPr>
          <p:spPr bwMode="auto">
            <a:xfrm>
              <a:off x="876" y="1541"/>
              <a:ext cx="1045" cy="2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lock-X(B)</a:t>
              </a:r>
            </a:p>
            <a:p>
              <a:r>
                <a:rPr lang="en-US" sz="2400"/>
                <a:t>read(B)</a:t>
              </a:r>
            </a:p>
            <a:p>
              <a:r>
                <a:rPr lang="en-US" sz="2400"/>
                <a:t>B </a:t>
              </a:r>
              <a:r>
                <a:rPr lang="en-US" sz="2400">
                  <a:sym typeface="Wingdings" charset="2"/>
                </a:rPr>
                <a:t>B-50</a:t>
              </a:r>
            </a:p>
            <a:p>
              <a:r>
                <a:rPr lang="en-US" sz="2400">
                  <a:sym typeface="Wingdings" charset="2"/>
                </a:rPr>
                <a:t>write(B)</a:t>
              </a:r>
            </a:p>
            <a:p>
              <a:r>
                <a:rPr lang="en-US" sz="2400"/>
                <a:t>unlock(B)</a:t>
              </a:r>
            </a:p>
            <a:p>
              <a:endParaRPr lang="en-US" sz="2400"/>
            </a:p>
            <a:p>
              <a:r>
                <a:rPr lang="en-US" sz="2400"/>
                <a:t>lock-X(A)</a:t>
              </a:r>
            </a:p>
            <a:p>
              <a:r>
                <a:rPr lang="en-US" sz="2400"/>
                <a:t>read(A)</a:t>
              </a:r>
            </a:p>
            <a:p>
              <a:r>
                <a:rPr lang="en-US" sz="2400"/>
                <a:t>A </a:t>
              </a:r>
              <a:r>
                <a:rPr lang="en-US" sz="2400">
                  <a:sym typeface="Wingdings" charset="2"/>
                </a:rPr>
                <a:t>A + 50</a:t>
              </a:r>
            </a:p>
            <a:p>
              <a:r>
                <a:rPr lang="en-US" sz="2400">
                  <a:sym typeface="Wingdings" charset="2"/>
                </a:rPr>
                <a:t>write(A)</a:t>
              </a:r>
            </a:p>
            <a:p>
              <a:r>
                <a:rPr lang="en-US" sz="2400">
                  <a:sym typeface="Wingdings" charset="2"/>
                </a:rPr>
                <a:t>unlock(A)</a:t>
              </a:r>
              <a:endParaRPr lang="en-US" sz="2400"/>
            </a:p>
          </p:txBody>
        </p:sp>
        <p:sp>
          <p:nvSpPr>
            <p:cNvPr id="678941" name="Text Box 29"/>
            <p:cNvSpPr txBox="1">
              <a:spLocks noChangeArrowheads="1"/>
            </p:cNvSpPr>
            <p:nvPr/>
          </p:nvSpPr>
          <p:spPr bwMode="auto">
            <a:xfrm>
              <a:off x="1059" y="1227"/>
              <a:ext cx="3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T1</a:t>
              </a: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2511425" y="3521076"/>
            <a:ext cx="4419601" cy="1477963"/>
            <a:chOff x="1582" y="2218"/>
            <a:chExt cx="2784" cy="931"/>
          </a:xfrm>
        </p:grpSpPr>
        <p:sp>
          <p:nvSpPr>
            <p:cNvPr id="678944" name="Line 32"/>
            <p:cNvSpPr>
              <a:spLocks noChangeShapeType="1"/>
            </p:cNvSpPr>
            <p:nvPr/>
          </p:nvSpPr>
          <p:spPr bwMode="auto">
            <a:xfrm flipH="1">
              <a:off x="1582" y="2579"/>
              <a:ext cx="1289" cy="27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945" name="Text Box 33"/>
            <p:cNvSpPr txBox="1">
              <a:spLocks noChangeArrowheads="1"/>
            </p:cNvSpPr>
            <p:nvPr/>
          </p:nvSpPr>
          <p:spPr bwMode="auto">
            <a:xfrm>
              <a:off x="2941" y="2218"/>
              <a:ext cx="1425" cy="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lock-X(A), lock-X(B)</a:t>
              </a:r>
            </a:p>
            <a:p>
              <a:r>
                <a:rPr lang="en-US" dirty="0"/>
                <a:t>TMP = (A + B) * 0.1</a:t>
              </a:r>
            </a:p>
            <a:p>
              <a:r>
                <a:rPr lang="en-US" dirty="0"/>
                <a:t>A = A - TMP</a:t>
              </a:r>
            </a:p>
            <a:p>
              <a:r>
                <a:rPr lang="en-US" dirty="0"/>
                <a:t>B = B + TMP</a:t>
              </a:r>
            </a:p>
            <a:p>
              <a:r>
                <a:rPr lang="en-US" dirty="0"/>
                <a:t>unlock(A), unlock(B)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47393C-6FEA-904F-86D4-477A5C9E877C}"/>
              </a:ext>
            </a:extLst>
          </p:cNvPr>
          <p:cNvSpPr txBox="1"/>
          <p:nvPr/>
        </p:nvSpPr>
        <p:spPr>
          <a:xfrm>
            <a:off x="5257800" y="5867400"/>
            <a:ext cx="23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NOT SERIALIZABLE</a:t>
            </a:r>
          </a:p>
        </p:txBody>
      </p:sp>
    </p:spTree>
    <p:extLst>
      <p:ext uri="{BB962C8B-B14F-4D97-AF65-F5344CB8AC3E}">
        <p14:creationId xmlns:p14="http://schemas.microsoft.com/office/powerpoint/2010/main" val="3421153253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2-Phase Locking Protocol (2PL)</a:t>
            </a:r>
          </a:p>
        </p:txBody>
      </p:sp>
      <p:sp>
        <p:nvSpPr>
          <p:cNvPr id="67993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4522788" cy="4876800"/>
          </a:xfrm>
        </p:spPr>
        <p:txBody>
          <a:bodyPr/>
          <a:lstStyle/>
          <a:p>
            <a:r>
              <a:rPr lang="en-US"/>
              <a:t>Phase 1: Growing phase</a:t>
            </a:r>
          </a:p>
          <a:p>
            <a:pPr lvl="1"/>
            <a:r>
              <a:rPr lang="en-US"/>
              <a:t>Transaction may obtain locks</a:t>
            </a:r>
          </a:p>
          <a:p>
            <a:pPr lvl="1"/>
            <a:r>
              <a:rPr lang="en-US"/>
              <a:t>But may not release them</a:t>
            </a:r>
          </a:p>
          <a:p>
            <a:r>
              <a:rPr lang="en-US"/>
              <a:t>Phase 2: Shrinking phase</a:t>
            </a:r>
          </a:p>
          <a:p>
            <a:pPr lvl="1"/>
            <a:r>
              <a:rPr lang="en-US"/>
              <a:t>Transaction may only release locks</a:t>
            </a:r>
          </a:p>
          <a:p>
            <a:pPr lvl="1"/>
            <a:endParaRPr lang="en-US"/>
          </a:p>
          <a:p>
            <a:r>
              <a:rPr lang="en-US"/>
              <a:t>Can be shown that this achieves </a:t>
            </a:r>
            <a:r>
              <a:rPr lang="en-US" i="1"/>
              <a:t>conflict-serializability</a:t>
            </a:r>
          </a:p>
          <a:p>
            <a:pPr lvl="1"/>
            <a:r>
              <a:rPr lang="en-US" i="1" u="sng"/>
              <a:t>lock-point</a:t>
            </a:r>
            <a:r>
              <a:rPr lang="en-US"/>
              <a:t>: the time at which a transaction acquired last lock</a:t>
            </a:r>
          </a:p>
          <a:p>
            <a:pPr lvl="1"/>
            <a:r>
              <a:rPr lang="en-US"/>
              <a:t>if </a:t>
            </a:r>
            <a:r>
              <a:rPr lang="en-US" i="1" u="sng"/>
              <a:t>lock-point</a:t>
            </a:r>
            <a:r>
              <a:rPr lang="en-US"/>
              <a:t>(T1) &lt; </a:t>
            </a:r>
            <a:r>
              <a:rPr lang="en-US" i="1" u="sng"/>
              <a:t>lock-point</a:t>
            </a:r>
            <a:r>
              <a:rPr lang="en-US"/>
              <a:t>(T2), there can’t be an edge from T2 to T1 in the </a:t>
            </a:r>
            <a:r>
              <a:rPr lang="en-US" i="1"/>
              <a:t>precedence graph</a:t>
            </a:r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948363" y="1470025"/>
            <a:ext cx="1658937" cy="4606925"/>
            <a:chOff x="876" y="1227"/>
            <a:chExt cx="1045" cy="2902"/>
          </a:xfrm>
        </p:grpSpPr>
        <p:sp>
          <p:nvSpPr>
            <p:cNvPr id="679947" name="Text Box 11"/>
            <p:cNvSpPr txBox="1">
              <a:spLocks noChangeArrowheads="1"/>
            </p:cNvSpPr>
            <p:nvPr/>
          </p:nvSpPr>
          <p:spPr bwMode="auto">
            <a:xfrm>
              <a:off x="876" y="1541"/>
              <a:ext cx="1045" cy="2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lock-X(B)</a:t>
              </a:r>
            </a:p>
            <a:p>
              <a:r>
                <a:rPr lang="en-US" sz="2400"/>
                <a:t>read(B)</a:t>
              </a:r>
            </a:p>
            <a:p>
              <a:r>
                <a:rPr lang="en-US" sz="2400"/>
                <a:t>B </a:t>
              </a:r>
              <a:r>
                <a:rPr lang="en-US" sz="2400">
                  <a:sym typeface="Wingdings" charset="2"/>
                </a:rPr>
                <a:t>B-50</a:t>
              </a:r>
            </a:p>
            <a:p>
              <a:r>
                <a:rPr lang="en-US" sz="2400">
                  <a:sym typeface="Wingdings" charset="2"/>
                </a:rPr>
                <a:t>write(B)</a:t>
              </a:r>
            </a:p>
            <a:p>
              <a:r>
                <a:rPr lang="en-US" sz="2400"/>
                <a:t>unlock(B)</a:t>
              </a:r>
            </a:p>
            <a:p>
              <a:endParaRPr lang="en-US" sz="2400"/>
            </a:p>
            <a:p>
              <a:r>
                <a:rPr lang="en-US" sz="2400"/>
                <a:t>lock-X(A)</a:t>
              </a:r>
            </a:p>
            <a:p>
              <a:r>
                <a:rPr lang="en-US" sz="2400"/>
                <a:t>read(A)</a:t>
              </a:r>
            </a:p>
            <a:p>
              <a:r>
                <a:rPr lang="en-US" sz="2400"/>
                <a:t>A </a:t>
              </a:r>
              <a:r>
                <a:rPr lang="en-US" sz="2400">
                  <a:sym typeface="Wingdings" charset="2"/>
                </a:rPr>
                <a:t>A + 50</a:t>
              </a:r>
            </a:p>
            <a:p>
              <a:r>
                <a:rPr lang="en-US" sz="2400">
                  <a:sym typeface="Wingdings" charset="2"/>
                </a:rPr>
                <a:t>write(A)</a:t>
              </a:r>
            </a:p>
            <a:p>
              <a:r>
                <a:rPr lang="en-US" sz="2400">
                  <a:sym typeface="Wingdings" charset="2"/>
                </a:rPr>
                <a:t>unlock(A)</a:t>
              </a:r>
              <a:endParaRPr lang="en-US" sz="2400"/>
            </a:p>
          </p:txBody>
        </p:sp>
        <p:sp>
          <p:nvSpPr>
            <p:cNvPr id="679948" name="Text Box 12"/>
            <p:cNvSpPr txBox="1">
              <a:spLocks noChangeArrowheads="1"/>
            </p:cNvSpPr>
            <p:nvPr/>
          </p:nvSpPr>
          <p:spPr bwMode="auto">
            <a:xfrm>
              <a:off x="1059" y="1227"/>
              <a:ext cx="3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T1</a:t>
              </a:r>
            </a:p>
          </p:txBody>
        </p:sp>
      </p:grpSp>
      <p:sp>
        <p:nvSpPr>
          <p:cNvPr id="679949" name="Oval 13"/>
          <p:cNvSpPr>
            <a:spLocks noChangeArrowheads="1"/>
          </p:cNvSpPr>
          <p:nvPr/>
        </p:nvSpPr>
        <p:spPr bwMode="auto">
          <a:xfrm>
            <a:off x="4948238" y="3352800"/>
            <a:ext cx="3497262" cy="1319213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49" grpId="0" animBg="1"/>
    </p:bld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82613" y="0"/>
            <a:ext cx="8077200" cy="609600"/>
          </a:xfrm>
        </p:spPr>
        <p:txBody>
          <a:bodyPr/>
          <a:lstStyle/>
          <a:p>
            <a:r>
              <a:rPr lang="en-US"/>
              <a:t>2 Phase Locking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>
          <a:xfrm>
            <a:off x="584200" y="628650"/>
            <a:ext cx="7848600" cy="466725"/>
          </a:xfrm>
        </p:spPr>
        <p:txBody>
          <a:bodyPr/>
          <a:lstStyle/>
          <a:p>
            <a:r>
              <a:rPr lang="en-US"/>
              <a:t>Example: T1 in 2PL</a:t>
            </a:r>
          </a:p>
        </p:txBody>
      </p:sp>
      <p:graphicFrame>
        <p:nvGraphicFramePr>
          <p:cNvPr id="554005" name="Group 21"/>
          <p:cNvGraphicFramePr>
            <a:graphicFrameLocks noGrp="1"/>
          </p:cNvGraphicFramePr>
          <p:nvPr/>
        </p:nvGraphicFramePr>
        <p:xfrm>
          <a:off x="4371975" y="1154113"/>
          <a:ext cx="1987550" cy="4489768"/>
        </p:xfrm>
        <a:graphic>
          <a:graphicData uri="http://schemas.openxmlformats.org/drawingml/2006/table">
            <a:tbl>
              <a:tblPr/>
              <a:tblGrid>
                <a:gridCol w="198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B </a:t>
                      </a: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 B - 50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write(B)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lock-X(A)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A  A - 50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sym typeface="Wingdings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unlock(B)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unlock(A)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4006" name="Object 22"/>
          <p:cNvGraphicFramePr>
            <a:graphicFrameLocks/>
          </p:cNvGraphicFramePr>
          <p:nvPr/>
        </p:nvGraphicFramePr>
        <p:xfrm>
          <a:off x="3524250" y="1612900"/>
          <a:ext cx="798513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1" name="Equation" r:id="rId4" imgW="4876800" imgH="6908800" progId="Equation.3">
                  <p:embed/>
                </p:oleObj>
              </mc:Choice>
              <mc:Fallback>
                <p:oleObj name="Equation" r:id="rId4" imgW="4876800" imgH="6908800" progId="Equation.3">
                  <p:embed/>
                  <p:pic>
                    <p:nvPicPr>
                      <p:cNvPr id="554006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1612900"/>
                        <a:ext cx="798513" cy="301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7" name="Text Box 23"/>
          <p:cNvSpPr txBox="1">
            <a:spLocks noChangeArrowheads="1"/>
          </p:cNvSpPr>
          <p:nvPr/>
        </p:nvSpPr>
        <p:spPr bwMode="auto">
          <a:xfrm>
            <a:off x="1666875" y="2684463"/>
            <a:ext cx="1719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Growing phase</a:t>
            </a:r>
          </a:p>
        </p:txBody>
      </p:sp>
      <p:graphicFrame>
        <p:nvGraphicFramePr>
          <p:cNvPr id="554008" name="Object 24"/>
          <p:cNvGraphicFramePr>
            <a:graphicFrameLocks/>
          </p:cNvGraphicFramePr>
          <p:nvPr/>
        </p:nvGraphicFramePr>
        <p:xfrm>
          <a:off x="3829050" y="4762500"/>
          <a:ext cx="588963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2" name="Equation" r:id="rId6" imgW="4876800" imgH="6908800" progId="Equation.3">
                  <p:embed/>
                </p:oleObj>
              </mc:Choice>
              <mc:Fallback>
                <p:oleObj name="Equation" r:id="rId6" imgW="4876800" imgH="6908800" progId="Equation.3">
                  <p:embed/>
                  <p:pic>
                    <p:nvPicPr>
                      <p:cNvPr id="554008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050" y="4762500"/>
                        <a:ext cx="588963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9" name="Text Box 25"/>
          <p:cNvSpPr txBox="1">
            <a:spLocks noChangeArrowheads="1"/>
          </p:cNvSpPr>
          <p:nvPr/>
        </p:nvSpPr>
        <p:spPr bwMode="auto">
          <a:xfrm>
            <a:off x="1760538" y="5103813"/>
            <a:ext cx="182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Shrinking phase</a:t>
            </a:r>
          </a:p>
        </p:txBody>
      </p:sp>
    </p:spTree>
    <p:extLst>
      <p:ext uri="{BB962C8B-B14F-4D97-AF65-F5344CB8AC3E}">
        <p14:creationId xmlns:p14="http://schemas.microsoft.com/office/powerpoint/2010/main" val="2889141923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Phase Locking</a:t>
            </a:r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982663"/>
            <a:ext cx="7848600" cy="4876800"/>
          </a:xfrm>
        </p:spPr>
        <p:txBody>
          <a:bodyPr/>
          <a:lstStyle/>
          <a:p>
            <a:r>
              <a:rPr lang="en-US"/>
              <a:t>Guarantees </a:t>
            </a:r>
            <a:r>
              <a:rPr lang="en-US" i="1"/>
              <a:t>conflict-serializability</a:t>
            </a:r>
            <a:r>
              <a:rPr lang="en-US"/>
              <a:t>, but not cascade-less recoverability</a:t>
            </a:r>
          </a:p>
        </p:txBody>
      </p:sp>
      <p:graphicFrame>
        <p:nvGraphicFramePr>
          <p:cNvPr id="680979" name="Group 19"/>
          <p:cNvGraphicFramePr>
            <a:graphicFrameLocks noGrp="1"/>
          </p:cNvGraphicFramePr>
          <p:nvPr/>
        </p:nvGraphicFramePr>
        <p:xfrm>
          <a:off x="1449388" y="2124075"/>
          <a:ext cx="6096000" cy="4114356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lock-X(A), lock-S(B)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unlock(A), unlock(B)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&lt;xction fails&gt;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286776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Phase Locking</a:t>
            </a:r>
          </a:p>
        </p:txBody>
      </p:sp>
      <p:sp>
        <p:nvSpPr>
          <p:cNvPr id="68301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982663"/>
            <a:ext cx="7848600" cy="4876800"/>
          </a:xfrm>
        </p:spPr>
        <p:txBody>
          <a:bodyPr/>
          <a:lstStyle/>
          <a:p>
            <a:r>
              <a:rPr lang="en-US"/>
              <a:t>Guarantees </a:t>
            </a:r>
            <a:r>
              <a:rPr lang="en-US" i="1"/>
              <a:t>conflict-serializability</a:t>
            </a:r>
            <a:r>
              <a:rPr lang="en-US"/>
              <a:t>, but not cascade-less recoverability</a:t>
            </a:r>
          </a:p>
          <a:p>
            <a:endParaRPr lang="en-US"/>
          </a:p>
          <a:p>
            <a:r>
              <a:rPr lang="en-US"/>
              <a:t>Guaranteeing just recoverability:</a:t>
            </a:r>
          </a:p>
          <a:p>
            <a:pPr lvl="1"/>
            <a:r>
              <a:rPr lang="en-US"/>
              <a:t>If T2 reads a dirty data of T1 (ie, T1 has not committed), then T2 can’t commit unless T1 either commits or aborts</a:t>
            </a:r>
          </a:p>
          <a:p>
            <a:pPr lvl="1"/>
            <a:r>
              <a:rPr lang="en-US"/>
              <a:t>If T1 commits, T2 can proceed with committing</a:t>
            </a:r>
          </a:p>
          <a:p>
            <a:pPr lvl="1"/>
            <a:r>
              <a:rPr lang="en-US"/>
              <a:t>If T1 aborts, T2 must abort</a:t>
            </a:r>
          </a:p>
          <a:p>
            <a:pPr lvl="2"/>
            <a:r>
              <a:rPr lang="en-US"/>
              <a:t>So cascades still happen</a:t>
            </a:r>
          </a:p>
          <a:p>
            <a:pPr lvl="2">
              <a:buFont typeface="Wingdings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70553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Strict 2PL</a:t>
            </a:r>
          </a:p>
        </p:txBody>
      </p:sp>
      <p:sp>
        <p:nvSpPr>
          <p:cNvPr id="547874" name="Rectangle 34"/>
          <p:cNvSpPr>
            <a:spLocks noGrp="1" noChangeArrowheads="1"/>
          </p:cNvSpPr>
          <p:nvPr>
            <p:ph idx="1"/>
          </p:nvPr>
        </p:nvSpPr>
        <p:spPr>
          <a:xfrm>
            <a:off x="557213" y="795338"/>
            <a:ext cx="7848600" cy="4876800"/>
          </a:xfrm>
        </p:spPr>
        <p:txBody>
          <a:bodyPr/>
          <a:lstStyle/>
          <a:p>
            <a:r>
              <a:rPr lang="en-US"/>
              <a:t>Release </a:t>
            </a:r>
            <a:r>
              <a:rPr lang="en-US" i="1"/>
              <a:t>exclusive</a:t>
            </a:r>
            <a:r>
              <a:rPr lang="en-US"/>
              <a:t> locks only at the very end, just before commit or abort</a:t>
            </a:r>
          </a:p>
        </p:txBody>
      </p:sp>
      <p:sp>
        <p:nvSpPr>
          <p:cNvPr id="547872" name="Line 32"/>
          <p:cNvSpPr>
            <a:spLocks noChangeShapeType="1"/>
          </p:cNvSpPr>
          <p:nvPr/>
        </p:nvSpPr>
        <p:spPr bwMode="auto">
          <a:xfrm flipV="1">
            <a:off x="1146175" y="3749675"/>
            <a:ext cx="48577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7873" name="Text Box 33"/>
          <p:cNvSpPr txBox="1">
            <a:spLocks noChangeArrowheads="1"/>
          </p:cNvSpPr>
          <p:nvPr/>
        </p:nvSpPr>
        <p:spPr bwMode="auto">
          <a:xfrm>
            <a:off x="93663" y="4132263"/>
            <a:ext cx="11747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Strict 2PL</a:t>
            </a:r>
          </a:p>
          <a:p>
            <a:r>
              <a:rPr lang="en-US"/>
              <a:t>will not </a:t>
            </a:r>
          </a:p>
          <a:p>
            <a:r>
              <a:rPr lang="en-US"/>
              <a:t>allow that</a:t>
            </a:r>
          </a:p>
        </p:txBody>
      </p:sp>
      <p:graphicFrame>
        <p:nvGraphicFramePr>
          <p:cNvPr id="547876" name="Group 36"/>
          <p:cNvGraphicFramePr>
            <a:graphicFrameLocks noGrp="1"/>
          </p:cNvGraphicFramePr>
          <p:nvPr/>
        </p:nvGraphicFramePr>
        <p:xfrm>
          <a:off x="1449388" y="1966913"/>
          <a:ext cx="6096000" cy="4114356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lock-X(A), lock-S(B)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unlock(A), unlock(B)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&lt;xction fails&gt;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7890" name="Text Box 50"/>
          <p:cNvSpPr txBox="1">
            <a:spLocks noChangeArrowheads="1"/>
          </p:cNvSpPr>
          <p:nvPr/>
        </p:nvSpPr>
        <p:spPr bwMode="auto">
          <a:xfrm>
            <a:off x="1081088" y="6219825"/>
            <a:ext cx="64087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Works. Guarantees cascade-less and recoverable schedules.</a:t>
            </a:r>
          </a:p>
        </p:txBody>
      </p:sp>
    </p:spTree>
    <p:extLst>
      <p:ext uri="{BB962C8B-B14F-4D97-AF65-F5344CB8AC3E}">
        <p14:creationId xmlns:p14="http://schemas.microsoft.com/office/powerpoint/2010/main" val="200517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72" grpId="0" animBg="1"/>
      <p:bldP spid="547873" grpId="0"/>
    </p:bld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Strict 2PL</a:t>
            </a:r>
          </a:p>
        </p:txBody>
      </p:sp>
      <p:sp>
        <p:nvSpPr>
          <p:cNvPr id="684037" name="Rectangle 5"/>
          <p:cNvSpPr>
            <a:spLocks noGrp="1" noChangeArrowheads="1"/>
          </p:cNvSpPr>
          <p:nvPr>
            <p:ph idx="1"/>
          </p:nvPr>
        </p:nvSpPr>
        <p:spPr>
          <a:xfrm>
            <a:off x="557213" y="795338"/>
            <a:ext cx="7848600" cy="4876800"/>
          </a:xfrm>
        </p:spPr>
        <p:txBody>
          <a:bodyPr/>
          <a:lstStyle/>
          <a:p>
            <a:r>
              <a:rPr lang="en-US" dirty="0"/>
              <a:t>Release </a:t>
            </a:r>
            <a:r>
              <a:rPr lang="en-US" i="1" dirty="0"/>
              <a:t>exclusive</a:t>
            </a:r>
            <a:r>
              <a:rPr lang="en-US" dirty="0"/>
              <a:t> locks only at the very end, just before commit or abort</a:t>
            </a:r>
          </a:p>
          <a:p>
            <a:pPr lvl="1"/>
            <a:r>
              <a:rPr lang="en-US" dirty="0"/>
              <a:t>Read locks are not important</a:t>
            </a:r>
          </a:p>
          <a:p>
            <a:pPr lvl="1"/>
            <a:endParaRPr lang="en-US" dirty="0"/>
          </a:p>
          <a:p>
            <a:r>
              <a:rPr lang="en-US" dirty="0"/>
              <a:t>Rigorous 2PL: Release both </a:t>
            </a:r>
            <a:r>
              <a:rPr lang="en-US" i="1" dirty="0"/>
              <a:t>exclusive and read </a:t>
            </a:r>
            <a:r>
              <a:rPr lang="en-US" dirty="0"/>
              <a:t>locks only at the very end</a:t>
            </a:r>
          </a:p>
          <a:p>
            <a:pPr lvl="1"/>
            <a:r>
              <a:rPr lang="en-US" dirty="0"/>
              <a:t>The serializability order === the commit order</a:t>
            </a:r>
          </a:p>
          <a:p>
            <a:pPr lvl="1"/>
            <a:r>
              <a:rPr lang="en-US" dirty="0"/>
              <a:t>More intuitive behavior for the users</a:t>
            </a:r>
          </a:p>
          <a:p>
            <a:pPr lvl="2"/>
            <a:r>
              <a:rPr lang="en-US" dirty="0"/>
              <a:t>No difference for the system</a:t>
            </a:r>
          </a:p>
          <a:p>
            <a:pPr lvl="2"/>
            <a:endParaRPr lang="en-US" dirty="0"/>
          </a:p>
          <a:p>
            <a:r>
              <a:rPr lang="en-US" dirty="0"/>
              <a:t>Lock conversion:</a:t>
            </a:r>
          </a:p>
          <a:p>
            <a:pPr lvl="1"/>
            <a:r>
              <a:rPr lang="en-US" dirty="0"/>
              <a:t>Transaction might not be sure what it needs a write lock on</a:t>
            </a:r>
          </a:p>
          <a:p>
            <a:pPr lvl="1"/>
            <a:r>
              <a:rPr lang="en-US" dirty="0"/>
              <a:t>Start with a S lock </a:t>
            </a:r>
          </a:p>
          <a:p>
            <a:pPr lvl="1"/>
            <a:r>
              <a:rPr lang="en-US" i="1" dirty="0"/>
              <a:t>Upgrade </a:t>
            </a:r>
            <a:r>
              <a:rPr lang="en-US" dirty="0"/>
              <a:t>to an X lock later if needed</a:t>
            </a:r>
          </a:p>
          <a:p>
            <a:pPr lvl="1"/>
            <a:r>
              <a:rPr lang="en-US" dirty="0"/>
              <a:t>Doesn’t change any of the other properties of the protocol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82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71206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Find courses that ran in Fall 2009 or Spring 2010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</a:t>
            </a:r>
            <a:b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both: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Fall 2009, but not in Spring 2010: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23520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Locking</a:t>
            </a:r>
          </a:p>
        </p:txBody>
      </p:sp>
      <p:sp>
        <p:nvSpPr>
          <p:cNvPr id="68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separate process, or a separate module</a:t>
            </a:r>
          </a:p>
          <a:p>
            <a:endParaRPr lang="en-US" dirty="0"/>
          </a:p>
          <a:p>
            <a:r>
              <a:rPr lang="en-US" dirty="0"/>
              <a:t>Uses a </a:t>
            </a:r>
            <a:r>
              <a:rPr lang="en-US" i="1" dirty="0"/>
              <a:t>lock table </a:t>
            </a:r>
            <a:r>
              <a:rPr lang="en-US" dirty="0"/>
              <a:t>to keep track of currently assigned locks and the requests for locks	</a:t>
            </a:r>
          </a:p>
        </p:txBody>
      </p:sp>
    </p:spTree>
    <p:extLst>
      <p:ext uri="{BB962C8B-B14F-4D97-AF65-F5344CB8AC3E}">
        <p14:creationId xmlns:p14="http://schemas.microsoft.com/office/powerpoint/2010/main" val="554400802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 charset="0"/>
              </a:rPr>
              <a:t>Lock Table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0100" y="1079500"/>
            <a:ext cx="4191000" cy="5168900"/>
          </a:xfrm>
          <a:noFill/>
        </p:spPr>
        <p:txBody>
          <a:bodyPr/>
          <a:lstStyle/>
          <a:p>
            <a:r>
              <a:rPr lang="en-US" sz="1600">
                <a:latin typeface="Helvetica" charset="0"/>
              </a:rPr>
              <a:t>Black rectangles indicate granted locks, white ones indicate waiting requests</a:t>
            </a:r>
          </a:p>
          <a:p>
            <a:r>
              <a:rPr lang="en-US" sz="1600">
                <a:latin typeface="Helvetica" charset="0"/>
              </a:rPr>
              <a:t>Lock table also records the type of lock granted or requested</a:t>
            </a:r>
          </a:p>
          <a:p>
            <a:r>
              <a:rPr lang="en-US" sz="1600">
                <a:latin typeface="Helvetica" charset="0"/>
              </a:rPr>
              <a:t>New request is added to the end of the queue of requests for the data item, and granted if it is compatible with all earlier locks</a:t>
            </a:r>
          </a:p>
          <a:p>
            <a:r>
              <a:rPr lang="en-US" sz="1600">
                <a:latin typeface="Helvetica" charset="0"/>
              </a:rPr>
              <a:t>Unlock requests result in the request being deleted, and later requests are checked to see if they can now be granted</a:t>
            </a:r>
          </a:p>
          <a:p>
            <a:r>
              <a:rPr lang="en-US" sz="1600">
                <a:latin typeface="Helvetica" charset="0"/>
              </a:rPr>
              <a:t>If transaction aborts, all waiting or granted requests of the transaction are deleted </a:t>
            </a:r>
          </a:p>
          <a:p>
            <a:pPr lvl="1"/>
            <a:r>
              <a:rPr lang="en-US" sz="1600">
                <a:latin typeface="Helvetica" charset="0"/>
                <a:ea typeface="ＭＳ Ｐゴシック" charset="0"/>
              </a:rPr>
              <a:t>lock manager may keep a list of locks held by each transaction, to implement this efficiently</a:t>
            </a:r>
          </a:p>
        </p:txBody>
      </p:sp>
      <p:pic>
        <p:nvPicPr>
          <p:cNvPr id="3379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850900"/>
            <a:ext cx="4075112" cy="5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242690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so far…</a:t>
            </a:r>
          </a:p>
        </p:txBody>
      </p:sp>
      <p:sp>
        <p:nvSpPr>
          <p:cNvPr id="686083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795338"/>
            <a:ext cx="7848600" cy="4876800"/>
          </a:xfrm>
        </p:spPr>
        <p:txBody>
          <a:bodyPr/>
          <a:lstStyle/>
          <a:p>
            <a:r>
              <a:rPr lang="en-US"/>
              <a:t>Concurrency Control Scheme</a:t>
            </a:r>
          </a:p>
          <a:p>
            <a:pPr lvl="1"/>
            <a:r>
              <a:rPr lang="en-US"/>
              <a:t>A way to guarantee serializability, recoverability etc</a:t>
            </a:r>
          </a:p>
          <a:p>
            <a:pPr lvl="1"/>
            <a:endParaRPr lang="en-US"/>
          </a:p>
          <a:p>
            <a:r>
              <a:rPr lang="en-US"/>
              <a:t>Lock-based protocols</a:t>
            </a:r>
          </a:p>
          <a:p>
            <a:pPr lvl="1"/>
            <a:r>
              <a:rPr lang="en-US"/>
              <a:t>Use </a:t>
            </a:r>
            <a:r>
              <a:rPr lang="en-US" i="1"/>
              <a:t>locks </a:t>
            </a:r>
            <a:r>
              <a:rPr lang="en-US"/>
              <a:t>to prevent multiple transactions accessing the same data items</a:t>
            </a:r>
          </a:p>
          <a:p>
            <a:pPr lvl="1"/>
            <a:endParaRPr lang="en-US"/>
          </a:p>
          <a:p>
            <a:r>
              <a:rPr lang="en-US"/>
              <a:t>2 Phase Locking</a:t>
            </a:r>
          </a:p>
          <a:p>
            <a:pPr lvl="1"/>
            <a:r>
              <a:rPr lang="en-US"/>
              <a:t>Locks acquired during </a:t>
            </a:r>
            <a:r>
              <a:rPr lang="en-US" i="1"/>
              <a:t>growing phase, </a:t>
            </a:r>
            <a:r>
              <a:rPr lang="en-US"/>
              <a:t>released during </a:t>
            </a:r>
            <a:r>
              <a:rPr lang="en-US" i="1"/>
              <a:t>shrinking phase</a:t>
            </a:r>
          </a:p>
          <a:p>
            <a:endParaRPr lang="en-US"/>
          </a:p>
          <a:p>
            <a:r>
              <a:rPr lang="en-US"/>
              <a:t>Strict 2PL, Rigorous 2PL</a:t>
            </a:r>
          </a:p>
        </p:txBody>
      </p:sp>
    </p:spTree>
    <p:extLst>
      <p:ext uri="{BB962C8B-B14F-4D97-AF65-F5344CB8AC3E}">
        <p14:creationId xmlns:p14="http://schemas.microsoft.com/office/powerpoint/2010/main" val="845263914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 Control: Locking - 2</a:t>
            </a:r>
          </a:p>
        </p:txBody>
      </p:sp>
    </p:spTree>
    <p:extLst>
      <p:ext uri="{BB962C8B-B14F-4D97-AF65-F5344CB8AC3E}">
        <p14:creationId xmlns:p14="http://schemas.microsoft.com/office/powerpoint/2010/main" val="1783809084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15.2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Deadlocks and how 2PL doesn’t prevent them</a:t>
            </a:r>
          </a:p>
          <a:p>
            <a:pPr lvl="1"/>
            <a:r>
              <a:rPr lang="en-US" sz="2400" dirty="0">
                <a:latin typeface="Calibri" charset="0"/>
              </a:rPr>
              <a:t>Deadlock detection through precedence graphs</a:t>
            </a:r>
          </a:p>
          <a:p>
            <a:pPr lvl="1"/>
            <a:r>
              <a:rPr lang="en-US" sz="2400" dirty="0">
                <a:latin typeface="Calibri" charset="0"/>
              </a:rPr>
              <a:t>Deadlock avoidance/prevention schemes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Locking - 2</a:t>
            </a:r>
          </a:p>
        </p:txBody>
      </p:sp>
    </p:spTree>
    <p:extLst>
      <p:ext uri="{BB962C8B-B14F-4D97-AF65-F5344CB8AC3E}">
        <p14:creationId xmlns:p14="http://schemas.microsoft.com/office/powerpoint/2010/main" val="54515699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Locking Issues: Deadlocks</a:t>
            </a:r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xction</a:t>
            </a:r>
            <a:r>
              <a:rPr lang="en-US" dirty="0"/>
              <a:t> proceeds:</a:t>
            </a:r>
          </a:p>
          <a:p>
            <a:pPr>
              <a:buFont typeface="Monotype Sorts" charset="2"/>
              <a:buNone/>
            </a:pPr>
            <a:r>
              <a:rPr lang="en-US" dirty="0"/>
              <a:t>Deadlock</a:t>
            </a:r>
          </a:p>
          <a:p>
            <a:pPr>
              <a:buFont typeface="Monotype Sorts" charset="2"/>
              <a:buNone/>
            </a:pPr>
            <a:r>
              <a:rPr lang="en-US" dirty="0"/>
              <a:t>	- T1 waits for T2 to unlock A</a:t>
            </a:r>
          </a:p>
          <a:p>
            <a:pPr>
              <a:buFont typeface="Monotype Sorts" charset="2"/>
              <a:buNone/>
            </a:pPr>
            <a:r>
              <a:rPr lang="en-US" dirty="0"/>
              <a:t>	- T2 waits for T1 to unlock B</a:t>
            </a:r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r>
              <a:rPr lang="en-US" dirty="0"/>
              <a:t>2PL does not prevent deadlock</a:t>
            </a:r>
          </a:p>
          <a:p>
            <a:pPr lvl="1"/>
            <a:r>
              <a:rPr lang="en-US" dirty="0"/>
              <a:t>Strict doesn’t either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  <p:graphicFrame>
        <p:nvGraphicFramePr>
          <p:cNvPr id="550935" name="Group 23"/>
          <p:cNvGraphicFramePr>
            <a:graphicFrameLocks noGrp="1"/>
          </p:cNvGraphicFramePr>
          <p:nvPr/>
        </p:nvGraphicFramePr>
        <p:xfrm>
          <a:off x="4905375" y="1308100"/>
          <a:ext cx="3481388" cy="3524822"/>
        </p:xfrm>
        <a:graphic>
          <a:graphicData uri="http://schemas.openxmlformats.org/drawingml/2006/table">
            <a:tbl>
              <a:tblPr/>
              <a:tblGrid>
                <a:gridCol w="174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B </a:t>
                      </a: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 B-50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write(B)</a:t>
                      </a: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0936" name="Text Box 24"/>
          <p:cNvSpPr txBox="1">
            <a:spLocks noChangeArrowheads="1"/>
          </p:cNvSpPr>
          <p:nvPr/>
        </p:nvSpPr>
        <p:spPr bwMode="auto">
          <a:xfrm>
            <a:off x="195036" y="3108325"/>
            <a:ext cx="2355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Rollback transactions</a:t>
            </a:r>
          </a:p>
          <a:p>
            <a:r>
              <a:rPr lang="en-US"/>
              <a:t>Can be costly...</a:t>
            </a:r>
          </a:p>
        </p:txBody>
      </p:sp>
    </p:spTree>
    <p:extLst>
      <p:ext uri="{BB962C8B-B14F-4D97-AF65-F5344CB8AC3E}">
        <p14:creationId xmlns:p14="http://schemas.microsoft.com/office/powerpoint/2010/main" val="3835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5" grpId="0" uiExpand="1" build="p"/>
      <p:bldP spid="550936" grpId="0"/>
    </p:bld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Deadlock detection and recovery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55000" cy="5743575"/>
          </a:xfrm>
        </p:spPr>
        <p:txBody>
          <a:bodyPr/>
          <a:lstStyle/>
          <a:p>
            <a:r>
              <a:rPr lang="en-US" dirty="0"/>
              <a:t>Instead of trying to prevent deadlocks, let them happen and deal with them if they happen</a:t>
            </a:r>
          </a:p>
          <a:p>
            <a:r>
              <a:rPr lang="en-US" dirty="0"/>
              <a:t>How do you detect a deadlock?</a:t>
            </a:r>
          </a:p>
          <a:p>
            <a:pPr lvl="1"/>
            <a:r>
              <a:rPr lang="en-US" dirty="0"/>
              <a:t>Wait-for graph</a:t>
            </a:r>
          </a:p>
          <a:p>
            <a:pPr lvl="1"/>
            <a:r>
              <a:rPr lang="en-US" dirty="0"/>
              <a:t>Directed edge from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Tj</a:t>
            </a:r>
            <a:endParaRPr lang="en-US" dirty="0"/>
          </a:p>
          <a:p>
            <a:pPr lvl="2"/>
            <a:r>
              <a:rPr lang="en-US" dirty="0" err="1"/>
              <a:t>Ti</a:t>
            </a:r>
            <a:r>
              <a:rPr lang="en-US" dirty="0"/>
              <a:t> waiting for </a:t>
            </a:r>
            <a:r>
              <a:rPr lang="en-US" dirty="0" err="1"/>
              <a:t>Tj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99396" name="Group 4"/>
          <p:cNvGraphicFramePr>
            <a:graphicFrameLocks noGrp="1"/>
          </p:cNvGraphicFramePr>
          <p:nvPr/>
        </p:nvGraphicFramePr>
        <p:xfrm>
          <a:off x="880061" y="4419726"/>
          <a:ext cx="2890837" cy="2438274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07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S(V)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X(V)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S(W)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X(Z)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X(W)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9413" name="Oval 21"/>
          <p:cNvSpPr>
            <a:spLocks noChangeArrowheads="1"/>
          </p:cNvSpPr>
          <p:nvPr/>
        </p:nvSpPr>
        <p:spPr bwMode="auto">
          <a:xfrm>
            <a:off x="4900321" y="3468103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9414" name="Text Box 22"/>
          <p:cNvSpPr txBox="1">
            <a:spLocks noChangeArrowheads="1"/>
          </p:cNvSpPr>
          <p:nvPr/>
        </p:nvSpPr>
        <p:spPr bwMode="auto">
          <a:xfrm>
            <a:off x="4866983" y="3456991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T1</a:t>
            </a:r>
          </a:p>
        </p:txBody>
      </p:sp>
      <p:sp>
        <p:nvSpPr>
          <p:cNvPr id="699415" name="Oval 23"/>
          <p:cNvSpPr>
            <a:spLocks noChangeArrowheads="1"/>
          </p:cNvSpPr>
          <p:nvPr/>
        </p:nvSpPr>
        <p:spPr bwMode="auto">
          <a:xfrm>
            <a:off x="6094121" y="2787066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9416" name="Text Box 24"/>
          <p:cNvSpPr txBox="1">
            <a:spLocks noChangeArrowheads="1"/>
          </p:cNvSpPr>
          <p:nvPr/>
        </p:nvSpPr>
        <p:spPr bwMode="auto">
          <a:xfrm>
            <a:off x="6060783" y="2775953"/>
            <a:ext cx="45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T2</a:t>
            </a:r>
          </a:p>
        </p:txBody>
      </p:sp>
      <p:sp>
        <p:nvSpPr>
          <p:cNvPr id="699417" name="Oval 25"/>
          <p:cNvSpPr>
            <a:spLocks noChangeArrowheads="1"/>
          </p:cNvSpPr>
          <p:nvPr/>
        </p:nvSpPr>
        <p:spPr bwMode="auto">
          <a:xfrm>
            <a:off x="7599071" y="3145841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9418" name="Text Box 26"/>
          <p:cNvSpPr txBox="1">
            <a:spLocks noChangeArrowheads="1"/>
          </p:cNvSpPr>
          <p:nvPr/>
        </p:nvSpPr>
        <p:spPr bwMode="auto">
          <a:xfrm>
            <a:off x="7565733" y="3134728"/>
            <a:ext cx="45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T4</a:t>
            </a:r>
          </a:p>
        </p:txBody>
      </p:sp>
      <p:sp>
        <p:nvSpPr>
          <p:cNvPr id="699419" name="Oval 27"/>
          <p:cNvSpPr>
            <a:spLocks noChangeArrowheads="1"/>
          </p:cNvSpPr>
          <p:nvPr/>
        </p:nvSpPr>
        <p:spPr bwMode="auto">
          <a:xfrm>
            <a:off x="6036971" y="4118978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9420" name="Text Box 28"/>
          <p:cNvSpPr txBox="1">
            <a:spLocks noChangeArrowheads="1"/>
          </p:cNvSpPr>
          <p:nvPr/>
        </p:nvSpPr>
        <p:spPr bwMode="auto">
          <a:xfrm>
            <a:off x="6003633" y="4107866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T3</a:t>
            </a:r>
          </a:p>
        </p:txBody>
      </p:sp>
      <p:sp>
        <p:nvSpPr>
          <p:cNvPr id="699421" name="Line 29"/>
          <p:cNvSpPr>
            <a:spLocks noChangeShapeType="1"/>
          </p:cNvSpPr>
          <p:nvPr/>
        </p:nvSpPr>
        <p:spPr bwMode="auto">
          <a:xfrm flipV="1">
            <a:off x="5167021" y="3015666"/>
            <a:ext cx="936625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9422" name="Line 30"/>
          <p:cNvSpPr>
            <a:spLocks noChangeShapeType="1"/>
          </p:cNvSpPr>
          <p:nvPr/>
        </p:nvSpPr>
        <p:spPr bwMode="auto">
          <a:xfrm flipV="1">
            <a:off x="6232233" y="3179178"/>
            <a:ext cx="34925" cy="925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9423" name="Line 31"/>
          <p:cNvSpPr>
            <a:spLocks noChangeShapeType="1"/>
          </p:cNvSpPr>
          <p:nvPr/>
        </p:nvSpPr>
        <p:spPr bwMode="auto">
          <a:xfrm>
            <a:off x="6475121" y="3026778"/>
            <a:ext cx="111125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9424" name="Text Box 32"/>
          <p:cNvSpPr txBox="1">
            <a:spLocks noChangeArrowheads="1"/>
          </p:cNvSpPr>
          <p:nvPr/>
        </p:nvSpPr>
        <p:spPr bwMode="auto">
          <a:xfrm>
            <a:off x="4972050" y="5906836"/>
            <a:ext cx="360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Suppose T4 requests lock-S(Z)....</a:t>
            </a:r>
          </a:p>
        </p:txBody>
      </p:sp>
    </p:spTree>
    <p:extLst>
      <p:ext uri="{BB962C8B-B14F-4D97-AF65-F5344CB8AC3E}">
        <p14:creationId xmlns:p14="http://schemas.microsoft.com/office/powerpoint/2010/main" val="37590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424" grpId="0"/>
    </p:bld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Deadlocks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Deadlock detected, now what ?</a:t>
            </a:r>
          </a:p>
          <a:p>
            <a:pPr lvl="1"/>
            <a:r>
              <a:rPr lang="en-US"/>
              <a:t>Will need to abort some transaction</a:t>
            </a:r>
          </a:p>
          <a:p>
            <a:pPr lvl="1"/>
            <a:r>
              <a:rPr lang="en-US"/>
              <a:t>Prefer to abort the one with the minimum work done so far</a:t>
            </a:r>
          </a:p>
          <a:p>
            <a:pPr lvl="1"/>
            <a:r>
              <a:rPr lang="en-US"/>
              <a:t>Possibility of starvation</a:t>
            </a:r>
          </a:p>
          <a:p>
            <a:pPr lvl="2"/>
            <a:r>
              <a:rPr lang="en-US"/>
              <a:t>If a transaction is aborted too many times, it may be given priority in continueing</a:t>
            </a:r>
          </a:p>
        </p:txBody>
      </p:sp>
    </p:spTree>
    <p:extLst>
      <p:ext uri="{BB962C8B-B14F-4D97-AF65-F5344CB8AC3E}">
        <p14:creationId xmlns:p14="http://schemas.microsoft.com/office/powerpoint/2010/main" val="2612308995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Preventing deadlocks</a:t>
            </a:r>
          </a:p>
        </p:txBody>
      </p:sp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55000" cy="5743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Solution 1:</a:t>
            </a:r>
            <a:r>
              <a:rPr lang="en-US" dirty="0"/>
              <a:t> A transaction must acquire all locks before it begins</a:t>
            </a:r>
          </a:p>
          <a:p>
            <a:pPr lvl="1"/>
            <a:r>
              <a:rPr lang="en-US" dirty="0"/>
              <a:t>Not acceptable in most cases</a:t>
            </a:r>
          </a:p>
          <a:p>
            <a:pPr lvl="1"/>
            <a:r>
              <a:rPr lang="en-US" dirty="0"/>
              <a:t>Still need some way to deal with deadlocks during lock acquisition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Solution 2:</a:t>
            </a:r>
            <a:r>
              <a:rPr lang="en-US" dirty="0"/>
              <a:t> A transaction must acquire locks in a particular order over the data items</a:t>
            </a:r>
          </a:p>
          <a:p>
            <a:pPr lvl="1"/>
            <a:r>
              <a:rPr lang="en-US" dirty="0"/>
              <a:t>Also called </a:t>
            </a:r>
            <a:r>
              <a:rPr lang="en-US" i="1" dirty="0"/>
              <a:t>graph-based protocols</a:t>
            </a:r>
          </a:p>
          <a:p>
            <a:pPr lvl="1"/>
            <a:r>
              <a:rPr lang="en-US" dirty="0"/>
              <a:t>The particular order used doesn’t matter (e.g., based on the value of some unique attribute)</a:t>
            </a:r>
          </a:p>
          <a:p>
            <a:pPr lvl="1"/>
            <a:r>
              <a:rPr lang="en-US" dirty="0"/>
              <a:t>Guarantees that there can never be a cycle in the precedence graph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 uiExpand="1" build="p"/>
    </p:bld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Preventing deadlocks</a:t>
            </a:r>
          </a:p>
        </p:txBody>
      </p:sp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504825" y="1002913"/>
            <a:ext cx="8255000" cy="5743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Solution 3:</a:t>
            </a:r>
            <a:r>
              <a:rPr lang="en-US" dirty="0"/>
              <a:t> Use time-stamps; say T1 is older than T2</a:t>
            </a:r>
          </a:p>
          <a:p>
            <a:pPr lvl="1"/>
            <a:r>
              <a:rPr lang="en-US" i="1" dirty="0"/>
              <a:t>wait-die scheme: </a:t>
            </a:r>
            <a:r>
              <a:rPr lang="en-US" dirty="0"/>
              <a:t>T1 will wait for T2. T2 will not wait for T1; instead it will abort and restart</a:t>
            </a:r>
          </a:p>
          <a:p>
            <a:pPr lvl="2"/>
            <a:r>
              <a:rPr lang="en-US" dirty="0"/>
              <a:t>In the precedence graph, there can be an edge from old transaction to a new transaction, but never the other way</a:t>
            </a:r>
          </a:p>
          <a:p>
            <a:pPr lvl="2"/>
            <a:r>
              <a:rPr lang="en-US" dirty="0"/>
              <a:t>So there cannot be a cycle in precedence graph</a:t>
            </a:r>
          </a:p>
          <a:p>
            <a:pPr lvl="1"/>
            <a:r>
              <a:rPr lang="en-US" i="1" dirty="0"/>
              <a:t>wound-wait scheme: </a:t>
            </a:r>
            <a:r>
              <a:rPr lang="en-US" dirty="0"/>
              <a:t>T1 will </a:t>
            </a:r>
            <a:r>
              <a:rPr lang="en-US" i="1" dirty="0"/>
              <a:t>wound </a:t>
            </a:r>
            <a:r>
              <a:rPr lang="en-US" dirty="0"/>
              <a:t>T2 (force it to abort) if it needs a lock that T2 currently has; T2 will wait for T1.</a:t>
            </a:r>
          </a:p>
          <a:p>
            <a:pPr lvl="2"/>
            <a:r>
              <a:rPr lang="en-US" dirty="0"/>
              <a:t>Similar to above: edges only from newer transactions to older transactions</a:t>
            </a:r>
          </a:p>
          <a:p>
            <a:pPr lvl="1"/>
            <a:r>
              <a:rPr lang="en-US" dirty="0"/>
              <a:t>May abort more transactions that needed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Solution 4: </a:t>
            </a:r>
            <a:r>
              <a:rPr lang="en-US" dirty="0"/>
              <a:t>Timeout based	</a:t>
            </a:r>
          </a:p>
          <a:p>
            <a:pPr lvl="1"/>
            <a:r>
              <a:rPr lang="en-US" dirty="0"/>
              <a:t>Transaction waits a certain time for a lock; aborts if it doesn’t get it by then</a:t>
            </a:r>
          </a:p>
          <a:p>
            <a:pPr lvl="1"/>
            <a:r>
              <a:rPr lang="en-US" dirty="0"/>
              <a:t>As above, may lead to unnecessary restarts, but very simple to implement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</a:p>
        </p:txBody>
      </p:sp>
      <p:graphicFrame>
        <p:nvGraphicFramePr>
          <p:cNvPr id="723971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031875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3985" name="Text Box 17"/>
          <p:cNvSpPr txBox="1">
            <a:spLocks noChangeArrowheads="1"/>
          </p:cNvSpPr>
          <p:nvPr/>
        </p:nvSpPr>
        <p:spPr bwMode="auto">
          <a:xfrm>
            <a:off x="1419225" y="4972050"/>
            <a:ext cx="39544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  <a:tabLst>
                <a:tab pos="1257300" algn="l"/>
                <a:tab pos="1435100" algn="l"/>
              </a:tabLst>
            </a:pPr>
            <a:r>
              <a:rPr lang="en-US" sz="2200" baseline="0">
                <a:latin typeface="Times New Roman" charset="0"/>
              </a:rPr>
              <a:t>  Rows (aka: tuples)</a:t>
            </a:r>
          </a:p>
        </p:txBody>
      </p:sp>
      <p:sp>
        <p:nvSpPr>
          <p:cNvPr id="125970" name="Text Box 18"/>
          <p:cNvSpPr txBox="1">
            <a:spLocks noChangeArrowheads="1"/>
          </p:cNvSpPr>
          <p:nvPr/>
        </p:nvSpPr>
        <p:spPr bwMode="auto">
          <a:xfrm>
            <a:off x="1228725" y="1539875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>
                <a:latin typeface="Times New Roman" charset="0"/>
              </a:rPr>
              <a:t>Account  =</a:t>
            </a:r>
            <a:endParaRPr lang="en-US" b="1" baseline="0"/>
          </a:p>
        </p:txBody>
      </p:sp>
      <p:sp>
        <p:nvSpPr>
          <p:cNvPr id="723987" name="Text Box 19"/>
          <p:cNvSpPr txBox="1">
            <a:spLocks noChangeArrowheads="1"/>
          </p:cNvSpPr>
          <p:nvPr/>
        </p:nvSpPr>
        <p:spPr bwMode="auto">
          <a:xfrm>
            <a:off x="962025" y="4027488"/>
            <a:ext cx="11906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23988" name="Text Box 20"/>
          <p:cNvSpPr txBox="1">
            <a:spLocks noChangeArrowheads="1"/>
          </p:cNvSpPr>
          <p:nvPr/>
        </p:nvSpPr>
        <p:spPr bwMode="auto">
          <a:xfrm>
            <a:off x="1419225" y="5319713"/>
            <a:ext cx="50593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Columns (aka: attributes)</a:t>
            </a:r>
          </a:p>
        </p:txBody>
      </p:sp>
      <p:grpSp>
        <p:nvGrpSpPr>
          <p:cNvPr id="125973" name="Group 21"/>
          <p:cNvGrpSpPr>
            <a:grpSpLocks/>
          </p:cNvGrpSpPr>
          <p:nvPr/>
        </p:nvGrpSpPr>
        <p:grpSpPr bwMode="auto">
          <a:xfrm>
            <a:off x="2435225" y="2782888"/>
            <a:ext cx="5565775" cy="1468437"/>
            <a:chOff x="1534" y="1889"/>
            <a:chExt cx="3506" cy="925"/>
          </a:xfrm>
        </p:grpSpPr>
        <p:sp>
          <p:nvSpPr>
            <p:cNvPr id="125976" name="Text Box 22"/>
            <p:cNvSpPr txBox="1">
              <a:spLocks noChangeArrowheads="1"/>
            </p:cNvSpPr>
            <p:nvPr/>
          </p:nvSpPr>
          <p:spPr bwMode="auto">
            <a:xfrm>
              <a:off x="1622" y="2180"/>
              <a:ext cx="341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 	{ 	(Downtown, 	A-101, 	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A-217, 	500) }</a:t>
              </a:r>
              <a:endParaRPr lang="en-US" b="1" baseline="0"/>
            </a:p>
          </p:txBody>
        </p:sp>
        <p:sp>
          <p:nvSpPr>
            <p:cNvPr id="125977" name="Text Box 23"/>
            <p:cNvSpPr txBox="1">
              <a:spLocks noChangeArrowheads="1"/>
            </p:cNvSpPr>
            <p:nvPr/>
          </p:nvSpPr>
          <p:spPr bwMode="auto">
            <a:xfrm>
              <a:off x="1534" y="1889"/>
              <a:ext cx="18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>
                  <a:latin typeface="Times New Roman" charset="0"/>
                </a:rPr>
                <a:t>Considered equivalent to…</a:t>
              </a:r>
            </a:p>
          </p:txBody>
        </p:sp>
      </p:grpSp>
      <p:sp>
        <p:nvSpPr>
          <p:cNvPr id="723992" name="Text Box 24"/>
          <p:cNvSpPr txBox="1">
            <a:spLocks noChangeArrowheads="1"/>
          </p:cNvSpPr>
          <p:nvPr/>
        </p:nvSpPr>
        <p:spPr bwMode="auto">
          <a:xfrm>
            <a:off x="1419225" y="4624388"/>
            <a:ext cx="30130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Tables (aka: Relations)</a:t>
            </a:r>
            <a:endParaRPr lang="en-US" b="1" baseline="0"/>
          </a:p>
        </p:txBody>
      </p:sp>
      <p:sp>
        <p:nvSpPr>
          <p:cNvPr id="723993" name="Text Box 25"/>
          <p:cNvSpPr txBox="1">
            <a:spLocks noChangeArrowheads="1"/>
          </p:cNvSpPr>
          <p:nvPr/>
        </p:nvSpPr>
        <p:spPr bwMode="auto">
          <a:xfrm>
            <a:off x="1419225" y="5665788"/>
            <a:ext cx="72310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Schema (e.g.: Acct_Schema = (bname, acct_no, balance))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operations: Duplicates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4273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Union/Intersection/Except eliminate duplicates in the answer (the other SQL commands don’t) (e.g., try ‘select </a:t>
            </a:r>
            <a:r>
              <a:rPr kumimoji="1" lang="en-US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from instructor’).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Can use “union all” to retain duplicates.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NOTE: The duplicates are retained in a systematic fashion (for all SQL operations)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Suppose a tuple occurs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m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and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s,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then, it occurs: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  <a:sym typeface="Symbol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</a:t>
            </a:r>
            <a:r>
              <a:rPr kumimoji="1" lang="en-US" sz="2000" i="1" kern="0" baseline="-25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+ 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min(</a:t>
            </a: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m,n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max(0,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– n)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759738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 Control: Locking - 3</a:t>
            </a:r>
          </a:p>
        </p:txBody>
      </p:sp>
    </p:spTree>
    <p:extLst>
      <p:ext uri="{BB962C8B-B14F-4D97-AF65-F5344CB8AC3E}">
        <p14:creationId xmlns:p14="http://schemas.microsoft.com/office/powerpoint/2010/main" val="3723619016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15.3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What are we taking locks on</a:t>
            </a:r>
          </a:p>
          <a:p>
            <a:pPr lvl="1"/>
            <a:r>
              <a:rPr lang="en-US" sz="2400" dirty="0">
                <a:latin typeface="Calibri" charset="0"/>
              </a:rPr>
              <a:t>Multi-granularity locking</a:t>
            </a:r>
          </a:p>
          <a:p>
            <a:pPr lvl="1"/>
            <a:r>
              <a:rPr lang="en-US" sz="2400" dirty="0">
                <a:latin typeface="Calibri" charset="0"/>
              </a:rPr>
              <a:t>Intentional locks and compatibility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Locking - 3</a:t>
            </a:r>
          </a:p>
        </p:txBody>
      </p:sp>
    </p:spTree>
    <p:extLst>
      <p:ext uri="{BB962C8B-B14F-4D97-AF65-F5344CB8AC3E}">
        <p14:creationId xmlns:p14="http://schemas.microsoft.com/office/powerpoint/2010/main" val="2241206133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Locking granularity</a:t>
            </a:r>
          </a:p>
        </p:txBody>
      </p:sp>
      <p:sp>
        <p:nvSpPr>
          <p:cNvPr id="70041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153400" cy="5326063"/>
          </a:xfrm>
        </p:spPr>
        <p:txBody>
          <a:bodyPr/>
          <a:lstStyle/>
          <a:p>
            <a:r>
              <a:rPr lang="en-US"/>
              <a:t>Locking granularity</a:t>
            </a:r>
          </a:p>
          <a:p>
            <a:pPr lvl="1"/>
            <a:r>
              <a:rPr lang="en-US"/>
              <a:t>What are we taking locks on ? Tables, tuples, attributes ?</a:t>
            </a:r>
          </a:p>
          <a:p>
            <a:pPr>
              <a:lnSpc>
                <a:spcPct val="60000"/>
              </a:lnSpc>
            </a:pPr>
            <a:endParaRPr lang="en-US"/>
          </a:p>
          <a:p>
            <a:r>
              <a:rPr lang="en-US"/>
              <a:t>Coarse granularity</a:t>
            </a:r>
          </a:p>
          <a:p>
            <a:pPr lvl="1"/>
            <a:r>
              <a:rPr lang="en-US"/>
              <a:t>e.g. take locks on tables</a:t>
            </a:r>
          </a:p>
          <a:p>
            <a:pPr lvl="1"/>
            <a:r>
              <a:rPr lang="en-US"/>
              <a:t>less overhead (the number of tables is not that high)</a:t>
            </a:r>
          </a:p>
          <a:p>
            <a:pPr lvl="1"/>
            <a:r>
              <a:rPr lang="en-US"/>
              <a:t>very low concurrency</a:t>
            </a:r>
          </a:p>
          <a:p>
            <a:pPr>
              <a:lnSpc>
                <a:spcPct val="60000"/>
              </a:lnSpc>
              <a:buFont typeface="Monotype Sorts" charset="2"/>
              <a:buNone/>
            </a:pPr>
            <a:endParaRPr lang="en-US"/>
          </a:p>
          <a:p>
            <a:r>
              <a:rPr lang="en-US"/>
              <a:t>Fine granularity</a:t>
            </a:r>
          </a:p>
          <a:p>
            <a:pPr lvl="1"/>
            <a:r>
              <a:rPr lang="en-US"/>
              <a:t>e.g. take locks on tuples</a:t>
            </a:r>
          </a:p>
          <a:p>
            <a:pPr lvl="1"/>
            <a:r>
              <a:rPr lang="en-US"/>
              <a:t>much higher overhead</a:t>
            </a:r>
          </a:p>
          <a:p>
            <a:pPr lvl="1"/>
            <a:r>
              <a:rPr lang="en-US"/>
              <a:t>much higher concurrency</a:t>
            </a:r>
          </a:p>
          <a:p>
            <a:pPr lvl="1"/>
            <a:r>
              <a:rPr lang="en-US"/>
              <a:t>What if I want to lock 90% of the tuples of a table ?</a:t>
            </a:r>
          </a:p>
          <a:p>
            <a:pPr lvl="2"/>
            <a:r>
              <a:rPr lang="en-US"/>
              <a:t>Prefer to lock the whole table in that case</a:t>
            </a:r>
          </a:p>
        </p:txBody>
      </p:sp>
    </p:spTree>
    <p:extLst>
      <p:ext uri="{BB962C8B-B14F-4D97-AF65-F5344CB8AC3E}">
        <p14:creationId xmlns:p14="http://schemas.microsoft.com/office/powerpoint/2010/main" val="3557592666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Granularity Hierarchy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97025"/>
            <a:ext cx="7848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/>
              <a:t>   The highest level in the example hierarchy is the entire database.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/>
              <a:t>   The levels below are of type </a:t>
            </a:r>
            <a:r>
              <a:rPr lang="en-US" i="1"/>
              <a:t>area</a:t>
            </a:r>
            <a:r>
              <a:rPr lang="en-US"/>
              <a:t>, </a:t>
            </a:r>
            <a:r>
              <a:rPr lang="en-US" i="1"/>
              <a:t>file or relation</a:t>
            </a:r>
            <a:r>
              <a:rPr lang="en-US"/>
              <a:t> and </a:t>
            </a:r>
            <a:r>
              <a:rPr lang="en-US" i="1"/>
              <a:t>record</a:t>
            </a:r>
            <a:r>
              <a:rPr lang="en-US"/>
              <a:t> in that order.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/>
              <a:t>   Can lock at any level in the hierarchy</a:t>
            </a:r>
          </a:p>
        </p:txBody>
      </p:sp>
      <p:pic>
        <p:nvPicPr>
          <p:cNvPr id="6051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028700"/>
            <a:ext cx="5943600" cy="38100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0728407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Granularity Hierarchy</a:t>
            </a:r>
          </a:p>
        </p:txBody>
      </p:sp>
      <p:sp>
        <p:nvSpPr>
          <p:cNvPr id="70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New lock mode, called </a:t>
            </a:r>
            <a:r>
              <a:rPr lang="en-US" i="1"/>
              <a:t>intentional </a:t>
            </a:r>
            <a:r>
              <a:rPr lang="en-US"/>
              <a:t>locks</a:t>
            </a:r>
          </a:p>
          <a:p>
            <a:pPr lvl="1"/>
            <a:r>
              <a:rPr lang="en-US"/>
              <a:t>Declare an intention to lock parts of the subtree below a node</a:t>
            </a:r>
          </a:p>
          <a:p>
            <a:pPr lvl="1"/>
            <a:r>
              <a:rPr lang="en-US"/>
              <a:t>IS: </a:t>
            </a:r>
            <a:r>
              <a:rPr lang="en-US" i="1"/>
              <a:t>intention shared</a:t>
            </a:r>
          </a:p>
          <a:p>
            <a:pPr lvl="2"/>
            <a:r>
              <a:rPr lang="en-US"/>
              <a:t>The lower levels below may be locked in the shared mode</a:t>
            </a:r>
          </a:p>
          <a:p>
            <a:pPr lvl="1"/>
            <a:r>
              <a:rPr lang="en-US"/>
              <a:t>IX: </a:t>
            </a:r>
            <a:r>
              <a:rPr lang="en-US" i="1"/>
              <a:t>intention exclusive</a:t>
            </a:r>
          </a:p>
          <a:p>
            <a:pPr lvl="1"/>
            <a:r>
              <a:rPr lang="en-US" i="1"/>
              <a:t>SIX: shared and intention-exclusive</a:t>
            </a:r>
          </a:p>
          <a:p>
            <a:pPr lvl="2"/>
            <a:r>
              <a:rPr lang="en-US"/>
              <a:t>The entire subtree is locked in the shared mode, but I might also want to get exclusive locks on the nodes below</a:t>
            </a:r>
          </a:p>
          <a:p>
            <a:r>
              <a:rPr lang="en-US"/>
              <a:t>Protocol:</a:t>
            </a:r>
          </a:p>
          <a:p>
            <a:pPr lvl="1"/>
            <a:r>
              <a:rPr lang="en-US"/>
              <a:t>If you want to acquire a lock on a data item, all the ancestors must be locked as well, at least in the intentional mode </a:t>
            </a:r>
          </a:p>
          <a:p>
            <a:pPr lvl="1"/>
            <a:r>
              <a:rPr lang="en-US"/>
              <a:t>So you always start at the top </a:t>
            </a:r>
            <a:r>
              <a:rPr lang="en-US" i="1"/>
              <a:t>root </a:t>
            </a:r>
            <a:r>
              <a:rPr lang="en-US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30035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Granularity Hierarchy</a:t>
            </a:r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964113"/>
            <a:ext cx="8559800" cy="1712912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/>
              <a:t>(1) Want to lock </a:t>
            </a:r>
            <a:r>
              <a:rPr lang="en-US" i="1"/>
              <a:t>F_a </a:t>
            </a:r>
            <a:r>
              <a:rPr lang="en-US"/>
              <a:t>in shared mode,</a:t>
            </a:r>
            <a:r>
              <a:rPr lang="en-US" i="1"/>
              <a:t> DB </a:t>
            </a:r>
            <a:r>
              <a:rPr lang="en-US"/>
              <a:t>and </a:t>
            </a:r>
            <a:r>
              <a:rPr lang="en-US" i="1"/>
              <a:t>A1</a:t>
            </a:r>
            <a:r>
              <a:rPr lang="en-US"/>
              <a:t> must be locked in at least IS mode (but IX, SIX, S, X are okay too)</a:t>
            </a:r>
          </a:p>
          <a:p>
            <a:pPr>
              <a:buFont typeface="Monotype Sorts" charset="2"/>
              <a:buNone/>
            </a:pPr>
            <a:r>
              <a:rPr lang="en-US"/>
              <a:t>(2) Want to lock </a:t>
            </a:r>
            <a:r>
              <a:rPr lang="en-US" i="1"/>
              <a:t>rc1 </a:t>
            </a:r>
            <a:r>
              <a:rPr lang="en-US"/>
              <a:t>in exclusive mode, </a:t>
            </a:r>
            <a:r>
              <a:rPr lang="en-US" i="1"/>
              <a:t>DB, A2,Fc </a:t>
            </a:r>
            <a:r>
              <a:rPr lang="en-US"/>
              <a:t>must be locked in at least IX mode (SIX, X are okay too)</a:t>
            </a:r>
          </a:p>
        </p:txBody>
      </p:sp>
      <p:pic>
        <p:nvPicPr>
          <p:cNvPr id="7034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957263"/>
            <a:ext cx="5943600" cy="38100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3894094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Rules for Multi-granularity Locking</a:t>
            </a:r>
          </a:p>
          <a:p>
            <a:pPr lvl="1"/>
            <a:r>
              <a:rPr lang="en-US" dirty="0">
                <a:latin typeface="Calibri" charset="0"/>
              </a:rPr>
              <a:t>Always start with the root</a:t>
            </a:r>
          </a:p>
          <a:p>
            <a:pPr lvl="1"/>
            <a:r>
              <a:rPr lang="en-US" dirty="0">
                <a:latin typeface="Calibri" charset="0"/>
              </a:rPr>
              <a:t>Can lock Q in S or IS, only if parent is locked in IS or IX mode</a:t>
            </a:r>
          </a:p>
          <a:p>
            <a:pPr lvl="1"/>
            <a:r>
              <a:rPr lang="en-US" dirty="0">
                <a:latin typeface="Calibri" charset="0"/>
              </a:rPr>
              <a:t>Can lock Q in X, SIX, or IX only if parent is locked in IX or SIX mode</a:t>
            </a:r>
          </a:p>
          <a:p>
            <a:pPr lvl="1"/>
            <a:r>
              <a:rPr lang="en-US" dirty="0">
                <a:latin typeface="Calibri" charset="0"/>
              </a:rPr>
              <a:t>Must follow 2-phase locking protocol</a:t>
            </a:r>
          </a:p>
          <a:p>
            <a:pPr lvl="1"/>
            <a:r>
              <a:rPr lang="en-US" dirty="0">
                <a:latin typeface="Calibri" charset="0"/>
              </a:rPr>
              <a:t>Unlock Q only if locks on all children (if any) are released </a:t>
            </a:r>
          </a:p>
          <a:p>
            <a:pPr lvl="2"/>
            <a:r>
              <a:rPr lang="en-US" dirty="0">
                <a:latin typeface="Calibri" charset="0"/>
              </a:rPr>
              <a:t>i.e., unlock from the bottom up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However: it is not a problem to lock a child in, say S, if the parent is in SIX</a:t>
            </a:r>
          </a:p>
          <a:p>
            <a:pPr lvl="1"/>
            <a:r>
              <a:rPr lang="en-US" dirty="0">
                <a:latin typeface="Calibri" charset="0"/>
              </a:rPr>
              <a:t>It is redundant, but may happen because of “lock upgrades”</a:t>
            </a:r>
          </a:p>
          <a:p>
            <a:pPr lvl="1"/>
            <a:r>
              <a:rPr lang="en-US" dirty="0">
                <a:latin typeface="Calibri" charset="0"/>
              </a:rPr>
              <a:t>Depending on implementation, may release the child lock or not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Multi-granularity Locking</a:t>
            </a:r>
          </a:p>
        </p:txBody>
      </p:sp>
    </p:spTree>
    <p:extLst>
      <p:ext uri="{BB962C8B-B14F-4D97-AF65-F5344CB8AC3E}">
        <p14:creationId xmlns:p14="http://schemas.microsoft.com/office/powerpoint/2010/main" val="2112299060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00" y="558800"/>
            <a:ext cx="8763000" cy="609600"/>
          </a:xfrm>
        </p:spPr>
        <p:txBody>
          <a:bodyPr/>
          <a:lstStyle/>
          <a:p>
            <a:r>
              <a:rPr lang="en-US" sz="2800"/>
              <a:t>Compatibility Matrix with</a:t>
            </a:r>
            <a:br>
              <a:rPr lang="en-US" sz="2800"/>
            </a:br>
            <a:r>
              <a:rPr lang="en-US" sz="2800"/>
              <a:t> Intention Lock Modes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71600"/>
            <a:ext cx="7848600" cy="4419600"/>
          </a:xfrm>
        </p:spPr>
        <p:txBody>
          <a:bodyPr/>
          <a:lstStyle/>
          <a:p>
            <a:r>
              <a:rPr lang="en-US"/>
              <a:t>The compatibility matrix (which locks can be present simultaneously on the same data item) for all lock modes is: </a:t>
            </a:r>
            <a:endParaRPr lang="en-US">
              <a:sym typeface="Wingdings" charset="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00313" y="2498725"/>
            <a:ext cx="4624387" cy="3810000"/>
            <a:chOff x="831" y="1104"/>
            <a:chExt cx="2913" cy="2400"/>
          </a:xfrm>
        </p:grpSpPr>
        <p:sp>
          <p:nvSpPr>
            <p:cNvPr id="607237" name="Line 5"/>
            <p:cNvSpPr>
              <a:spLocks noChangeShapeType="1"/>
            </p:cNvSpPr>
            <p:nvPr/>
          </p:nvSpPr>
          <p:spPr bwMode="auto">
            <a:xfrm>
              <a:off x="1296" y="1104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38" name="Line 6"/>
            <p:cNvSpPr>
              <a:spLocks noChangeShapeType="1"/>
            </p:cNvSpPr>
            <p:nvPr/>
          </p:nvSpPr>
          <p:spPr bwMode="auto">
            <a:xfrm>
              <a:off x="1776" y="1137"/>
              <a:ext cx="0" cy="2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39" name="Line 7"/>
            <p:cNvSpPr>
              <a:spLocks noChangeShapeType="1"/>
            </p:cNvSpPr>
            <p:nvPr/>
          </p:nvSpPr>
          <p:spPr bwMode="auto">
            <a:xfrm>
              <a:off x="2256" y="1152"/>
              <a:ext cx="0" cy="2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0" name="Line 8"/>
            <p:cNvSpPr>
              <a:spLocks noChangeShapeType="1"/>
            </p:cNvSpPr>
            <p:nvPr/>
          </p:nvSpPr>
          <p:spPr bwMode="auto">
            <a:xfrm>
              <a:off x="2736" y="1152"/>
              <a:ext cx="0" cy="2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1" name="Line 9"/>
            <p:cNvSpPr>
              <a:spLocks noChangeShapeType="1"/>
            </p:cNvSpPr>
            <p:nvPr/>
          </p:nvSpPr>
          <p:spPr bwMode="auto">
            <a:xfrm>
              <a:off x="3264" y="1152"/>
              <a:ext cx="0" cy="2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2" name="Line 10"/>
            <p:cNvSpPr>
              <a:spLocks noChangeShapeType="1"/>
            </p:cNvSpPr>
            <p:nvPr/>
          </p:nvSpPr>
          <p:spPr bwMode="auto">
            <a:xfrm>
              <a:off x="3744" y="1152"/>
              <a:ext cx="0" cy="2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3" name="Line 11"/>
            <p:cNvSpPr>
              <a:spLocks noChangeShapeType="1"/>
            </p:cNvSpPr>
            <p:nvPr/>
          </p:nvSpPr>
          <p:spPr bwMode="auto">
            <a:xfrm>
              <a:off x="864" y="139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4" name="Line 12"/>
            <p:cNvSpPr>
              <a:spLocks noChangeShapeType="1"/>
            </p:cNvSpPr>
            <p:nvPr/>
          </p:nvSpPr>
          <p:spPr bwMode="auto">
            <a:xfrm>
              <a:off x="849" y="1776"/>
              <a:ext cx="2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5" name="Line 13"/>
            <p:cNvSpPr>
              <a:spLocks noChangeShapeType="1"/>
            </p:cNvSpPr>
            <p:nvPr/>
          </p:nvSpPr>
          <p:spPr bwMode="auto">
            <a:xfrm>
              <a:off x="864" y="216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6" name="Line 14"/>
            <p:cNvSpPr>
              <a:spLocks noChangeShapeType="1"/>
            </p:cNvSpPr>
            <p:nvPr/>
          </p:nvSpPr>
          <p:spPr bwMode="auto">
            <a:xfrm>
              <a:off x="864" y="259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7" name="Line 15"/>
            <p:cNvSpPr>
              <a:spLocks noChangeShapeType="1"/>
            </p:cNvSpPr>
            <p:nvPr/>
          </p:nvSpPr>
          <p:spPr bwMode="auto">
            <a:xfrm>
              <a:off x="864" y="302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8" name="Line 16"/>
            <p:cNvSpPr>
              <a:spLocks noChangeShapeType="1"/>
            </p:cNvSpPr>
            <p:nvPr/>
          </p:nvSpPr>
          <p:spPr bwMode="auto">
            <a:xfrm>
              <a:off x="864" y="350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49" name="Text Box 17"/>
            <p:cNvSpPr txBox="1">
              <a:spLocks noChangeArrowheads="1"/>
            </p:cNvSpPr>
            <p:nvPr/>
          </p:nvSpPr>
          <p:spPr bwMode="auto">
            <a:xfrm>
              <a:off x="1382" y="1186"/>
              <a:ext cx="2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IS</a:t>
              </a:r>
            </a:p>
          </p:txBody>
        </p:sp>
        <p:sp>
          <p:nvSpPr>
            <p:cNvPr id="607250" name="Text Box 18"/>
            <p:cNvSpPr txBox="1">
              <a:spLocks noChangeArrowheads="1"/>
            </p:cNvSpPr>
            <p:nvPr/>
          </p:nvSpPr>
          <p:spPr bwMode="auto">
            <a:xfrm>
              <a:off x="1872" y="1168"/>
              <a:ext cx="2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IX</a:t>
              </a:r>
            </a:p>
          </p:txBody>
        </p:sp>
        <p:sp>
          <p:nvSpPr>
            <p:cNvPr id="607251" name="Text Box 19"/>
            <p:cNvSpPr txBox="1">
              <a:spLocks noChangeArrowheads="1"/>
            </p:cNvSpPr>
            <p:nvPr/>
          </p:nvSpPr>
          <p:spPr bwMode="auto">
            <a:xfrm>
              <a:off x="2372" y="1162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S</a:t>
              </a:r>
            </a:p>
          </p:txBody>
        </p:sp>
        <p:sp>
          <p:nvSpPr>
            <p:cNvPr id="607252" name="Text Box 20"/>
            <p:cNvSpPr txBox="1">
              <a:spLocks noChangeArrowheads="1"/>
            </p:cNvSpPr>
            <p:nvPr/>
          </p:nvSpPr>
          <p:spPr bwMode="auto">
            <a:xfrm>
              <a:off x="2784" y="1159"/>
              <a:ext cx="41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S IX</a:t>
              </a:r>
            </a:p>
          </p:txBody>
        </p:sp>
        <p:sp>
          <p:nvSpPr>
            <p:cNvPr id="607253" name="Text Box 21"/>
            <p:cNvSpPr txBox="1">
              <a:spLocks noChangeArrowheads="1"/>
            </p:cNvSpPr>
            <p:nvPr/>
          </p:nvSpPr>
          <p:spPr bwMode="auto">
            <a:xfrm>
              <a:off x="3312" y="1171"/>
              <a:ext cx="2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X </a:t>
              </a:r>
            </a:p>
          </p:txBody>
        </p:sp>
        <p:sp>
          <p:nvSpPr>
            <p:cNvPr id="607254" name="Text Box 22"/>
            <p:cNvSpPr txBox="1">
              <a:spLocks noChangeArrowheads="1"/>
            </p:cNvSpPr>
            <p:nvPr/>
          </p:nvSpPr>
          <p:spPr bwMode="auto">
            <a:xfrm>
              <a:off x="971" y="1471"/>
              <a:ext cx="2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IS</a:t>
              </a:r>
            </a:p>
          </p:txBody>
        </p:sp>
        <p:sp>
          <p:nvSpPr>
            <p:cNvPr id="607255" name="Text Box 23"/>
            <p:cNvSpPr txBox="1">
              <a:spLocks noChangeArrowheads="1"/>
            </p:cNvSpPr>
            <p:nvPr/>
          </p:nvSpPr>
          <p:spPr bwMode="auto">
            <a:xfrm>
              <a:off x="947" y="1828"/>
              <a:ext cx="2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IX</a:t>
              </a:r>
            </a:p>
          </p:txBody>
        </p:sp>
        <p:sp>
          <p:nvSpPr>
            <p:cNvPr id="607256" name="Text Box 24"/>
            <p:cNvSpPr txBox="1">
              <a:spLocks noChangeArrowheads="1"/>
            </p:cNvSpPr>
            <p:nvPr/>
          </p:nvSpPr>
          <p:spPr bwMode="auto">
            <a:xfrm>
              <a:off x="960" y="223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S</a:t>
              </a:r>
            </a:p>
          </p:txBody>
        </p:sp>
        <p:sp>
          <p:nvSpPr>
            <p:cNvPr id="607257" name="Text Box 25"/>
            <p:cNvSpPr txBox="1">
              <a:spLocks noChangeArrowheads="1"/>
            </p:cNvSpPr>
            <p:nvPr/>
          </p:nvSpPr>
          <p:spPr bwMode="auto">
            <a:xfrm>
              <a:off x="831" y="2671"/>
              <a:ext cx="41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S IX</a:t>
              </a:r>
            </a:p>
          </p:txBody>
        </p:sp>
        <p:sp>
          <p:nvSpPr>
            <p:cNvPr id="607258" name="Text Box 26"/>
            <p:cNvSpPr txBox="1">
              <a:spLocks noChangeArrowheads="1"/>
            </p:cNvSpPr>
            <p:nvPr/>
          </p:nvSpPr>
          <p:spPr bwMode="auto">
            <a:xfrm>
              <a:off x="912" y="3151"/>
              <a:ext cx="2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X </a:t>
              </a:r>
            </a:p>
          </p:txBody>
        </p:sp>
        <p:sp>
          <p:nvSpPr>
            <p:cNvPr id="607259" name="Text Box 27"/>
            <p:cNvSpPr txBox="1">
              <a:spLocks noChangeArrowheads="1"/>
            </p:cNvSpPr>
            <p:nvPr/>
          </p:nvSpPr>
          <p:spPr bwMode="auto">
            <a:xfrm>
              <a:off x="1382" y="1448"/>
              <a:ext cx="2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Wingdings" charset="2"/>
                </a:rPr>
                <a:t></a:t>
              </a:r>
            </a:p>
          </p:txBody>
        </p:sp>
        <p:sp>
          <p:nvSpPr>
            <p:cNvPr id="607260" name="Text Box 28"/>
            <p:cNvSpPr txBox="1">
              <a:spLocks noChangeArrowheads="1"/>
            </p:cNvSpPr>
            <p:nvPr/>
          </p:nvSpPr>
          <p:spPr bwMode="auto">
            <a:xfrm>
              <a:off x="1365" y="1855"/>
              <a:ext cx="2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Wingdings" charset="2"/>
                </a:rPr>
                <a:t></a:t>
              </a:r>
            </a:p>
          </p:txBody>
        </p:sp>
        <p:sp>
          <p:nvSpPr>
            <p:cNvPr id="607261" name="Text Box 29"/>
            <p:cNvSpPr txBox="1">
              <a:spLocks noChangeArrowheads="1"/>
            </p:cNvSpPr>
            <p:nvPr/>
          </p:nvSpPr>
          <p:spPr bwMode="auto">
            <a:xfrm>
              <a:off x="1365" y="2287"/>
              <a:ext cx="2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Wingdings" charset="2"/>
                </a:rPr>
                <a:t></a:t>
              </a:r>
            </a:p>
          </p:txBody>
        </p:sp>
        <p:sp>
          <p:nvSpPr>
            <p:cNvPr id="607262" name="Text Box 30"/>
            <p:cNvSpPr txBox="1">
              <a:spLocks noChangeArrowheads="1"/>
            </p:cNvSpPr>
            <p:nvPr/>
          </p:nvSpPr>
          <p:spPr bwMode="auto">
            <a:xfrm>
              <a:off x="1392" y="2719"/>
              <a:ext cx="2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Wingdings" charset="2"/>
                </a:rPr>
                <a:t></a:t>
              </a:r>
            </a:p>
          </p:txBody>
        </p:sp>
        <p:sp>
          <p:nvSpPr>
            <p:cNvPr id="607263" name="Text Box 31"/>
            <p:cNvSpPr txBox="1">
              <a:spLocks noChangeArrowheads="1"/>
            </p:cNvSpPr>
            <p:nvPr/>
          </p:nvSpPr>
          <p:spPr bwMode="auto">
            <a:xfrm>
              <a:off x="1392" y="3178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</a:p>
          </p:txBody>
        </p:sp>
        <p:sp>
          <p:nvSpPr>
            <p:cNvPr id="607264" name="Text Box 32"/>
            <p:cNvSpPr txBox="1">
              <a:spLocks noChangeArrowheads="1"/>
            </p:cNvSpPr>
            <p:nvPr/>
          </p:nvSpPr>
          <p:spPr bwMode="auto">
            <a:xfrm>
              <a:off x="1824" y="1471"/>
              <a:ext cx="2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Wingdings" charset="2"/>
                </a:rPr>
                <a:t></a:t>
              </a:r>
            </a:p>
          </p:txBody>
        </p:sp>
        <p:sp>
          <p:nvSpPr>
            <p:cNvPr id="607265" name="Text Box 33"/>
            <p:cNvSpPr txBox="1">
              <a:spLocks noChangeArrowheads="1"/>
            </p:cNvSpPr>
            <p:nvPr/>
          </p:nvSpPr>
          <p:spPr bwMode="auto">
            <a:xfrm>
              <a:off x="2325" y="1471"/>
              <a:ext cx="2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Wingdings" charset="2"/>
                </a:rPr>
                <a:t></a:t>
              </a:r>
            </a:p>
          </p:txBody>
        </p:sp>
        <p:sp>
          <p:nvSpPr>
            <p:cNvPr id="607266" name="Text Box 34"/>
            <p:cNvSpPr txBox="1">
              <a:spLocks noChangeArrowheads="1"/>
            </p:cNvSpPr>
            <p:nvPr/>
          </p:nvSpPr>
          <p:spPr bwMode="auto">
            <a:xfrm>
              <a:off x="2853" y="1471"/>
              <a:ext cx="2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Wingdings" charset="2"/>
                </a:rPr>
                <a:t></a:t>
              </a:r>
            </a:p>
          </p:txBody>
        </p:sp>
        <p:sp>
          <p:nvSpPr>
            <p:cNvPr id="607267" name="Text Box 35"/>
            <p:cNvSpPr txBox="1">
              <a:spLocks noChangeArrowheads="1"/>
            </p:cNvSpPr>
            <p:nvPr/>
          </p:nvSpPr>
          <p:spPr bwMode="auto">
            <a:xfrm>
              <a:off x="1872" y="1855"/>
              <a:ext cx="2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Wingdings" charset="2"/>
                </a:rPr>
                <a:t></a:t>
              </a:r>
            </a:p>
          </p:txBody>
        </p:sp>
        <p:sp>
          <p:nvSpPr>
            <p:cNvPr id="607268" name="Text Box 36"/>
            <p:cNvSpPr txBox="1">
              <a:spLocks noChangeArrowheads="1"/>
            </p:cNvSpPr>
            <p:nvPr/>
          </p:nvSpPr>
          <p:spPr bwMode="auto">
            <a:xfrm>
              <a:off x="2352" y="2287"/>
              <a:ext cx="2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Wingdings" charset="2"/>
                </a:rPr>
                <a:t></a:t>
              </a:r>
            </a:p>
          </p:txBody>
        </p:sp>
        <p:sp>
          <p:nvSpPr>
            <p:cNvPr id="607269" name="Text Box 37"/>
            <p:cNvSpPr txBox="1">
              <a:spLocks noChangeArrowheads="1"/>
            </p:cNvSpPr>
            <p:nvPr/>
          </p:nvSpPr>
          <p:spPr bwMode="auto">
            <a:xfrm>
              <a:off x="1910" y="2261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0" name="Text Box 38"/>
            <p:cNvSpPr txBox="1">
              <a:spLocks noChangeArrowheads="1"/>
            </p:cNvSpPr>
            <p:nvPr/>
          </p:nvSpPr>
          <p:spPr bwMode="auto">
            <a:xfrm>
              <a:off x="1891" y="2719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1" name="Text Box 39"/>
            <p:cNvSpPr txBox="1">
              <a:spLocks noChangeArrowheads="1"/>
            </p:cNvSpPr>
            <p:nvPr/>
          </p:nvSpPr>
          <p:spPr bwMode="auto">
            <a:xfrm>
              <a:off x="1891" y="3151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2" name="Text Box 40"/>
            <p:cNvSpPr txBox="1">
              <a:spLocks noChangeArrowheads="1"/>
            </p:cNvSpPr>
            <p:nvPr/>
          </p:nvSpPr>
          <p:spPr bwMode="auto">
            <a:xfrm>
              <a:off x="2371" y="3151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3" name="Text Box 41"/>
            <p:cNvSpPr txBox="1">
              <a:spLocks noChangeArrowheads="1"/>
            </p:cNvSpPr>
            <p:nvPr/>
          </p:nvSpPr>
          <p:spPr bwMode="auto">
            <a:xfrm>
              <a:off x="2881" y="3151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4" name="Text Box 42"/>
            <p:cNvSpPr txBox="1">
              <a:spLocks noChangeArrowheads="1"/>
            </p:cNvSpPr>
            <p:nvPr/>
          </p:nvSpPr>
          <p:spPr bwMode="auto">
            <a:xfrm>
              <a:off x="3412" y="3151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5" name="Text Box 43"/>
            <p:cNvSpPr txBox="1">
              <a:spLocks noChangeArrowheads="1"/>
            </p:cNvSpPr>
            <p:nvPr/>
          </p:nvSpPr>
          <p:spPr bwMode="auto">
            <a:xfrm>
              <a:off x="3408" y="2719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6" name="Text Box 44"/>
            <p:cNvSpPr txBox="1">
              <a:spLocks noChangeArrowheads="1"/>
            </p:cNvSpPr>
            <p:nvPr/>
          </p:nvSpPr>
          <p:spPr bwMode="auto">
            <a:xfrm>
              <a:off x="2371" y="2719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7" name="Text Box 45"/>
            <p:cNvSpPr txBox="1">
              <a:spLocks noChangeArrowheads="1"/>
            </p:cNvSpPr>
            <p:nvPr/>
          </p:nvSpPr>
          <p:spPr bwMode="auto">
            <a:xfrm>
              <a:off x="2899" y="2719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8" name="Text Box 46"/>
            <p:cNvSpPr txBox="1">
              <a:spLocks noChangeArrowheads="1"/>
            </p:cNvSpPr>
            <p:nvPr/>
          </p:nvSpPr>
          <p:spPr bwMode="auto">
            <a:xfrm>
              <a:off x="2382" y="1855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79" name="Text Box 47"/>
            <p:cNvSpPr txBox="1">
              <a:spLocks noChangeArrowheads="1"/>
            </p:cNvSpPr>
            <p:nvPr/>
          </p:nvSpPr>
          <p:spPr bwMode="auto">
            <a:xfrm>
              <a:off x="2899" y="1855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80" name="Text Box 48"/>
            <p:cNvSpPr txBox="1">
              <a:spLocks noChangeArrowheads="1"/>
            </p:cNvSpPr>
            <p:nvPr/>
          </p:nvSpPr>
          <p:spPr bwMode="auto">
            <a:xfrm>
              <a:off x="3412" y="1471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81" name="Text Box 49"/>
            <p:cNvSpPr txBox="1">
              <a:spLocks noChangeArrowheads="1"/>
            </p:cNvSpPr>
            <p:nvPr/>
          </p:nvSpPr>
          <p:spPr bwMode="auto">
            <a:xfrm>
              <a:off x="3394" y="1807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82" name="Text Box 50"/>
            <p:cNvSpPr txBox="1">
              <a:spLocks noChangeArrowheads="1"/>
            </p:cNvSpPr>
            <p:nvPr/>
          </p:nvSpPr>
          <p:spPr bwMode="auto">
            <a:xfrm>
              <a:off x="3412" y="2239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  <p:sp>
          <p:nvSpPr>
            <p:cNvPr id="607283" name="Text Box 51"/>
            <p:cNvSpPr txBox="1">
              <a:spLocks noChangeArrowheads="1"/>
            </p:cNvSpPr>
            <p:nvPr/>
          </p:nvSpPr>
          <p:spPr bwMode="auto">
            <a:xfrm>
              <a:off x="2899" y="2239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ym typeface="Symbol" charset="2"/>
                </a:rPr>
                <a:t></a:t>
              </a:r>
              <a:endParaRPr lang="en-US" sz="2000"/>
            </a:p>
          </p:txBody>
        </p:sp>
      </p:grpSp>
      <p:sp>
        <p:nvSpPr>
          <p:cNvPr id="607284" name="Text Box 52"/>
          <p:cNvSpPr txBox="1">
            <a:spLocks noChangeArrowheads="1"/>
          </p:cNvSpPr>
          <p:nvPr/>
        </p:nvSpPr>
        <p:spPr bwMode="auto">
          <a:xfrm>
            <a:off x="1171575" y="4470400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holder</a:t>
            </a:r>
          </a:p>
        </p:txBody>
      </p:sp>
      <p:sp>
        <p:nvSpPr>
          <p:cNvPr id="607285" name="Text Box 53"/>
          <p:cNvSpPr txBox="1">
            <a:spLocks noChangeArrowheads="1"/>
          </p:cNvSpPr>
          <p:nvPr/>
        </p:nvSpPr>
        <p:spPr bwMode="auto">
          <a:xfrm>
            <a:off x="4441825" y="2003425"/>
            <a:ext cx="1149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requestor</a:t>
            </a:r>
          </a:p>
        </p:txBody>
      </p:sp>
    </p:spTree>
    <p:extLst>
      <p:ext uri="{BB962C8B-B14F-4D97-AF65-F5344CB8AC3E}">
        <p14:creationId xmlns:p14="http://schemas.microsoft.com/office/powerpoint/2010/main" val="717263428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Example</a:t>
            </a:r>
          </a:p>
        </p:txBody>
      </p:sp>
      <p:sp>
        <p:nvSpPr>
          <p:cNvPr id="609283" name="Oval 3"/>
          <p:cNvSpPr>
            <a:spLocks noChangeArrowheads="1"/>
          </p:cNvSpPr>
          <p:nvPr/>
        </p:nvSpPr>
        <p:spPr bwMode="auto">
          <a:xfrm>
            <a:off x="3678238" y="1589088"/>
            <a:ext cx="7620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>
                <a:latin typeface="Tahoma" charset="0"/>
              </a:rPr>
              <a:t>R1</a:t>
            </a:r>
          </a:p>
        </p:txBody>
      </p:sp>
      <p:sp>
        <p:nvSpPr>
          <p:cNvPr id="609284" name="Oval 4"/>
          <p:cNvSpPr>
            <a:spLocks noChangeArrowheads="1"/>
          </p:cNvSpPr>
          <p:nvPr/>
        </p:nvSpPr>
        <p:spPr bwMode="auto">
          <a:xfrm>
            <a:off x="1163638" y="2655888"/>
            <a:ext cx="7620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>
                <a:latin typeface="Tahoma" charset="0"/>
              </a:rPr>
              <a:t>t</a:t>
            </a:r>
            <a:r>
              <a:rPr lang="en-US" sz="2000">
                <a:latin typeface="Tahoma" charset="0"/>
              </a:rPr>
              <a:t>1</a:t>
            </a:r>
            <a:endParaRPr lang="en-US" sz="3200">
              <a:latin typeface="Tahoma" charset="0"/>
            </a:endParaRPr>
          </a:p>
        </p:txBody>
      </p:sp>
      <p:sp>
        <p:nvSpPr>
          <p:cNvPr id="609285" name="Oval 5"/>
          <p:cNvSpPr>
            <a:spLocks noChangeArrowheads="1"/>
          </p:cNvSpPr>
          <p:nvPr/>
        </p:nvSpPr>
        <p:spPr bwMode="auto">
          <a:xfrm>
            <a:off x="2840038" y="2960688"/>
            <a:ext cx="7620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>
                <a:latin typeface="Tahoma" charset="0"/>
              </a:rPr>
              <a:t>t</a:t>
            </a:r>
            <a:r>
              <a:rPr lang="en-US" sz="2000">
                <a:latin typeface="Tahoma" charset="0"/>
              </a:rPr>
              <a:t>2</a:t>
            </a:r>
            <a:endParaRPr lang="en-US" sz="3200">
              <a:latin typeface="Tahoma" charset="0"/>
            </a:endParaRPr>
          </a:p>
        </p:txBody>
      </p:sp>
      <p:sp>
        <p:nvSpPr>
          <p:cNvPr id="609286" name="Oval 6"/>
          <p:cNvSpPr>
            <a:spLocks noChangeArrowheads="1"/>
          </p:cNvSpPr>
          <p:nvPr/>
        </p:nvSpPr>
        <p:spPr bwMode="auto">
          <a:xfrm>
            <a:off x="4668838" y="2960688"/>
            <a:ext cx="7620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>
                <a:latin typeface="Tahoma" charset="0"/>
              </a:rPr>
              <a:t>t</a:t>
            </a:r>
            <a:r>
              <a:rPr lang="en-US" sz="2000">
                <a:latin typeface="Tahoma" charset="0"/>
              </a:rPr>
              <a:t>3</a:t>
            </a:r>
            <a:endParaRPr lang="en-US" sz="3200">
              <a:latin typeface="Tahoma" charset="0"/>
            </a:endParaRPr>
          </a:p>
        </p:txBody>
      </p:sp>
      <p:sp>
        <p:nvSpPr>
          <p:cNvPr id="609287" name="Oval 7"/>
          <p:cNvSpPr>
            <a:spLocks noChangeArrowheads="1"/>
          </p:cNvSpPr>
          <p:nvPr/>
        </p:nvSpPr>
        <p:spPr bwMode="auto">
          <a:xfrm>
            <a:off x="6345238" y="2732088"/>
            <a:ext cx="7620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>
                <a:latin typeface="Tahoma" charset="0"/>
              </a:rPr>
              <a:t>t</a:t>
            </a:r>
            <a:r>
              <a:rPr lang="en-US" sz="2000">
                <a:latin typeface="Tahoma" charset="0"/>
              </a:rPr>
              <a:t>4</a:t>
            </a:r>
            <a:endParaRPr lang="en-US" sz="3200">
              <a:latin typeface="Tahoma" charset="0"/>
            </a:endParaRPr>
          </a:p>
        </p:txBody>
      </p:sp>
      <p:sp>
        <p:nvSpPr>
          <p:cNvPr id="609288" name="Line 8"/>
          <p:cNvSpPr>
            <a:spLocks noChangeShapeType="1"/>
          </p:cNvSpPr>
          <p:nvPr/>
        </p:nvSpPr>
        <p:spPr bwMode="auto">
          <a:xfrm flipH="1">
            <a:off x="1849438" y="1970088"/>
            <a:ext cx="1828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9289" name="Line 9"/>
          <p:cNvSpPr>
            <a:spLocks noChangeShapeType="1"/>
          </p:cNvSpPr>
          <p:nvPr/>
        </p:nvSpPr>
        <p:spPr bwMode="auto">
          <a:xfrm flipH="1">
            <a:off x="3373438" y="2274888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9290" name="Line 10"/>
          <p:cNvSpPr>
            <a:spLocks noChangeShapeType="1"/>
          </p:cNvSpPr>
          <p:nvPr/>
        </p:nvSpPr>
        <p:spPr bwMode="auto">
          <a:xfrm>
            <a:off x="4287838" y="2198688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9291" name="Line 11"/>
          <p:cNvSpPr>
            <a:spLocks noChangeShapeType="1"/>
          </p:cNvSpPr>
          <p:nvPr/>
        </p:nvSpPr>
        <p:spPr bwMode="auto">
          <a:xfrm>
            <a:off x="4440238" y="1817688"/>
            <a:ext cx="2133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922588" y="1079500"/>
            <a:ext cx="2725737" cy="3189288"/>
            <a:chOff x="1841" y="680"/>
            <a:chExt cx="1717" cy="2009"/>
          </a:xfrm>
        </p:grpSpPr>
        <p:sp>
          <p:nvSpPr>
            <p:cNvPr id="609293" name="Text Box 13"/>
            <p:cNvSpPr txBox="1">
              <a:spLocks noChangeArrowheads="1"/>
            </p:cNvSpPr>
            <p:nvPr/>
          </p:nvSpPr>
          <p:spPr bwMode="auto">
            <a:xfrm>
              <a:off x="2843" y="680"/>
              <a:ext cx="71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  <a:latin typeface="Tahoma" charset="0"/>
                </a:rPr>
                <a:t>T</a:t>
              </a:r>
              <a:r>
                <a:rPr lang="en-US" sz="2000" dirty="0">
                  <a:solidFill>
                    <a:srgbClr val="FF0000"/>
                  </a:solidFill>
                  <a:latin typeface="Tahoma" charset="0"/>
                </a:rPr>
                <a:t>1</a:t>
              </a:r>
              <a:r>
                <a:rPr lang="en-US" sz="2800" dirty="0">
                  <a:solidFill>
                    <a:srgbClr val="FF0000"/>
                  </a:solidFill>
                  <a:latin typeface="Tahoma" charset="0"/>
                </a:rPr>
                <a:t>(IS)</a:t>
              </a:r>
            </a:p>
          </p:txBody>
        </p:sp>
        <p:sp>
          <p:nvSpPr>
            <p:cNvPr id="609294" name="Text Box 14"/>
            <p:cNvSpPr txBox="1">
              <a:spLocks noChangeArrowheads="1"/>
            </p:cNvSpPr>
            <p:nvPr/>
          </p:nvSpPr>
          <p:spPr bwMode="auto">
            <a:xfrm>
              <a:off x="1984" y="2362"/>
              <a:ext cx="63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2800">
                  <a:solidFill>
                    <a:srgbClr val="FF0000"/>
                  </a:solidFill>
                  <a:latin typeface="Tahoma" charset="0"/>
                </a:rPr>
                <a:t>T</a:t>
              </a:r>
              <a:r>
                <a:rPr lang="en-US" sz="2000">
                  <a:solidFill>
                    <a:srgbClr val="FF0000"/>
                  </a:solidFill>
                  <a:latin typeface="Tahoma" charset="0"/>
                </a:rPr>
                <a:t>1</a:t>
              </a:r>
              <a:r>
                <a:rPr lang="en-US" sz="2800">
                  <a:solidFill>
                    <a:srgbClr val="FF0000"/>
                  </a:solidFill>
                  <a:latin typeface="Tahoma" charset="0"/>
                </a:rPr>
                <a:t>(S)</a:t>
              </a:r>
            </a:p>
          </p:txBody>
        </p:sp>
        <p:sp>
          <p:nvSpPr>
            <p:cNvPr id="609295" name="Freeform 15"/>
            <p:cNvSpPr>
              <a:spLocks/>
            </p:cNvSpPr>
            <p:nvPr/>
          </p:nvSpPr>
          <p:spPr bwMode="auto">
            <a:xfrm>
              <a:off x="2560" y="862"/>
              <a:ext cx="276" cy="207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102" y="62"/>
                </a:cxn>
                <a:cxn ang="0">
                  <a:pos x="276" y="11"/>
                </a:cxn>
              </a:cxnLst>
              <a:rect l="0" t="0" r="r" b="b"/>
              <a:pathLst>
                <a:path w="276" h="207">
                  <a:moveTo>
                    <a:pt x="0" y="207"/>
                  </a:moveTo>
                  <a:cubicBezTo>
                    <a:pt x="18" y="150"/>
                    <a:pt x="53" y="98"/>
                    <a:pt x="102" y="62"/>
                  </a:cubicBezTo>
                  <a:cubicBezTo>
                    <a:pt x="141" y="0"/>
                    <a:pt x="210" y="11"/>
                    <a:pt x="276" y="11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296" name="Freeform 16"/>
            <p:cNvSpPr>
              <a:spLocks/>
            </p:cNvSpPr>
            <p:nvPr/>
          </p:nvSpPr>
          <p:spPr bwMode="auto">
            <a:xfrm>
              <a:off x="1841" y="2175"/>
              <a:ext cx="173" cy="378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3" y="160"/>
                </a:cxn>
                <a:cxn ang="0">
                  <a:pos x="64" y="334"/>
                </a:cxn>
                <a:cxn ang="0">
                  <a:pos x="173" y="378"/>
                </a:cxn>
              </a:cxnLst>
              <a:rect l="0" t="0" r="r" b="b"/>
              <a:pathLst>
                <a:path w="173" h="378">
                  <a:moveTo>
                    <a:pt x="42" y="0"/>
                  </a:moveTo>
                  <a:cubicBezTo>
                    <a:pt x="25" y="53"/>
                    <a:pt x="21" y="104"/>
                    <a:pt x="13" y="160"/>
                  </a:cubicBezTo>
                  <a:cubicBezTo>
                    <a:pt x="18" y="206"/>
                    <a:pt x="0" y="314"/>
                    <a:pt x="64" y="334"/>
                  </a:cubicBezTo>
                  <a:cubicBezTo>
                    <a:pt x="92" y="353"/>
                    <a:pt x="138" y="378"/>
                    <a:pt x="173" y="378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600700" y="1098550"/>
            <a:ext cx="1589088" cy="3128963"/>
            <a:chOff x="3528" y="692"/>
            <a:chExt cx="1001" cy="1971"/>
          </a:xfrm>
        </p:grpSpPr>
        <p:sp>
          <p:nvSpPr>
            <p:cNvPr id="609298" name="Text Box 18"/>
            <p:cNvSpPr txBox="1">
              <a:spLocks noChangeArrowheads="1"/>
            </p:cNvSpPr>
            <p:nvPr/>
          </p:nvSpPr>
          <p:spPr bwMode="auto">
            <a:xfrm>
              <a:off x="3528" y="692"/>
              <a:ext cx="85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2800" dirty="0">
                  <a:solidFill>
                    <a:srgbClr val="0000FF"/>
                  </a:solidFill>
                  <a:latin typeface="Tahoma" charset="0"/>
                </a:rPr>
                <a:t>, T</a:t>
              </a:r>
              <a:r>
                <a:rPr lang="en-US" sz="2000" dirty="0">
                  <a:solidFill>
                    <a:srgbClr val="0000FF"/>
                  </a:solidFill>
                  <a:latin typeface="Tahoma" charset="0"/>
                </a:rPr>
                <a:t>2</a:t>
              </a:r>
              <a:r>
                <a:rPr lang="en-US" sz="2800" dirty="0">
                  <a:solidFill>
                    <a:srgbClr val="0000FF"/>
                  </a:solidFill>
                  <a:latin typeface="Tahoma" charset="0"/>
                </a:rPr>
                <a:t>(IX)</a:t>
              </a:r>
            </a:p>
          </p:txBody>
        </p:sp>
        <p:sp>
          <p:nvSpPr>
            <p:cNvPr id="609299" name="Text Box 19"/>
            <p:cNvSpPr txBox="1">
              <a:spLocks noChangeArrowheads="1"/>
            </p:cNvSpPr>
            <p:nvPr/>
          </p:nvSpPr>
          <p:spPr bwMode="auto">
            <a:xfrm>
              <a:off x="3575" y="2336"/>
              <a:ext cx="6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2800">
                  <a:solidFill>
                    <a:srgbClr val="0000FF"/>
                  </a:solidFill>
                  <a:latin typeface="Tahoma" charset="0"/>
                </a:rPr>
                <a:t>T</a:t>
              </a:r>
              <a:r>
                <a:rPr lang="en-US" sz="2000">
                  <a:solidFill>
                    <a:srgbClr val="0000FF"/>
                  </a:solidFill>
                  <a:latin typeface="Tahoma" charset="0"/>
                </a:rPr>
                <a:t>2</a:t>
              </a:r>
              <a:r>
                <a:rPr lang="en-US" sz="2800">
                  <a:solidFill>
                    <a:srgbClr val="0000FF"/>
                  </a:solidFill>
                  <a:latin typeface="Tahoma" charset="0"/>
                </a:rPr>
                <a:t>(X)</a:t>
              </a:r>
            </a:p>
          </p:txBody>
        </p:sp>
        <p:sp>
          <p:nvSpPr>
            <p:cNvPr id="609300" name="Freeform 20"/>
            <p:cNvSpPr>
              <a:spLocks/>
            </p:cNvSpPr>
            <p:nvPr/>
          </p:nvSpPr>
          <p:spPr bwMode="auto">
            <a:xfrm>
              <a:off x="4218" y="1957"/>
              <a:ext cx="311" cy="569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203" y="72"/>
                </a:cxn>
                <a:cxn ang="0">
                  <a:pos x="218" y="109"/>
                </a:cxn>
                <a:cxn ang="0">
                  <a:pos x="247" y="152"/>
                </a:cxn>
                <a:cxn ang="0">
                  <a:pos x="269" y="196"/>
                </a:cxn>
                <a:cxn ang="0">
                  <a:pos x="291" y="276"/>
                </a:cxn>
                <a:cxn ang="0">
                  <a:pos x="305" y="349"/>
                </a:cxn>
                <a:cxn ang="0">
                  <a:pos x="240" y="545"/>
                </a:cxn>
                <a:cxn ang="0">
                  <a:pos x="196" y="567"/>
                </a:cxn>
                <a:cxn ang="0">
                  <a:pos x="0" y="567"/>
                </a:cxn>
              </a:cxnLst>
              <a:rect l="0" t="0" r="r" b="b"/>
              <a:pathLst>
                <a:path w="311" h="569">
                  <a:moveTo>
                    <a:pt x="167" y="0"/>
                  </a:moveTo>
                  <a:cubicBezTo>
                    <a:pt x="180" y="69"/>
                    <a:pt x="162" y="4"/>
                    <a:pt x="203" y="72"/>
                  </a:cubicBezTo>
                  <a:cubicBezTo>
                    <a:pt x="210" y="83"/>
                    <a:pt x="212" y="97"/>
                    <a:pt x="218" y="109"/>
                  </a:cubicBezTo>
                  <a:cubicBezTo>
                    <a:pt x="226" y="124"/>
                    <a:pt x="247" y="152"/>
                    <a:pt x="247" y="152"/>
                  </a:cubicBezTo>
                  <a:cubicBezTo>
                    <a:pt x="265" y="207"/>
                    <a:pt x="241" y="139"/>
                    <a:pt x="269" y="196"/>
                  </a:cubicBezTo>
                  <a:cubicBezTo>
                    <a:pt x="281" y="219"/>
                    <a:pt x="285" y="251"/>
                    <a:pt x="291" y="276"/>
                  </a:cubicBezTo>
                  <a:cubicBezTo>
                    <a:pt x="297" y="300"/>
                    <a:pt x="305" y="349"/>
                    <a:pt x="305" y="349"/>
                  </a:cubicBezTo>
                  <a:cubicBezTo>
                    <a:pt x="299" y="452"/>
                    <a:pt x="311" y="486"/>
                    <a:pt x="240" y="545"/>
                  </a:cubicBezTo>
                  <a:cubicBezTo>
                    <a:pt x="230" y="554"/>
                    <a:pt x="211" y="567"/>
                    <a:pt x="196" y="567"/>
                  </a:cubicBezTo>
                  <a:cubicBezTo>
                    <a:pt x="131" y="569"/>
                    <a:pt x="65" y="567"/>
                    <a:pt x="0" y="567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14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611331" name="Oval 3"/>
          <p:cNvSpPr>
            <a:spLocks noChangeArrowheads="1"/>
          </p:cNvSpPr>
          <p:nvPr/>
        </p:nvSpPr>
        <p:spPr bwMode="auto">
          <a:xfrm>
            <a:off x="1270000" y="9144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32" name="Text Box 4"/>
          <p:cNvSpPr txBox="1">
            <a:spLocks noChangeArrowheads="1"/>
          </p:cNvSpPr>
          <p:nvPr/>
        </p:nvSpPr>
        <p:spPr bwMode="auto">
          <a:xfrm>
            <a:off x="1330325" y="92710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611333" name="Oval 5"/>
          <p:cNvSpPr>
            <a:spLocks noChangeArrowheads="1"/>
          </p:cNvSpPr>
          <p:nvPr/>
        </p:nvSpPr>
        <p:spPr bwMode="auto">
          <a:xfrm>
            <a:off x="508000" y="17780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34" name="Text Box 6"/>
          <p:cNvSpPr txBox="1">
            <a:spLocks noChangeArrowheads="1"/>
          </p:cNvSpPr>
          <p:nvPr/>
        </p:nvSpPr>
        <p:spPr bwMode="auto">
          <a:xfrm>
            <a:off x="568325" y="17907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t1</a:t>
            </a:r>
          </a:p>
        </p:txBody>
      </p:sp>
      <p:sp>
        <p:nvSpPr>
          <p:cNvPr id="611335" name="Oval 7"/>
          <p:cNvSpPr>
            <a:spLocks noChangeArrowheads="1"/>
          </p:cNvSpPr>
          <p:nvPr/>
        </p:nvSpPr>
        <p:spPr bwMode="auto">
          <a:xfrm>
            <a:off x="2120900" y="17145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36" name="Text Box 8"/>
          <p:cNvSpPr txBox="1">
            <a:spLocks noChangeArrowheads="1"/>
          </p:cNvSpPr>
          <p:nvPr/>
        </p:nvSpPr>
        <p:spPr bwMode="auto">
          <a:xfrm>
            <a:off x="2181225" y="17272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t3</a:t>
            </a:r>
          </a:p>
        </p:txBody>
      </p:sp>
      <p:sp>
        <p:nvSpPr>
          <p:cNvPr id="611337" name="Oval 9"/>
          <p:cNvSpPr>
            <a:spLocks noChangeArrowheads="1"/>
          </p:cNvSpPr>
          <p:nvPr/>
        </p:nvSpPr>
        <p:spPr bwMode="auto">
          <a:xfrm>
            <a:off x="2933700" y="17526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38" name="Text Box 10"/>
          <p:cNvSpPr txBox="1">
            <a:spLocks noChangeArrowheads="1"/>
          </p:cNvSpPr>
          <p:nvPr/>
        </p:nvSpPr>
        <p:spPr bwMode="auto">
          <a:xfrm>
            <a:off x="2994025" y="17653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t4</a:t>
            </a:r>
          </a:p>
        </p:txBody>
      </p:sp>
      <p:sp>
        <p:nvSpPr>
          <p:cNvPr id="611339" name="Oval 11"/>
          <p:cNvSpPr>
            <a:spLocks noChangeArrowheads="1"/>
          </p:cNvSpPr>
          <p:nvPr/>
        </p:nvSpPr>
        <p:spPr bwMode="auto">
          <a:xfrm>
            <a:off x="1409700" y="17653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40" name="Text Box 12"/>
          <p:cNvSpPr txBox="1">
            <a:spLocks noChangeArrowheads="1"/>
          </p:cNvSpPr>
          <p:nvPr/>
        </p:nvSpPr>
        <p:spPr bwMode="auto">
          <a:xfrm>
            <a:off x="1470025" y="17780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t2</a:t>
            </a:r>
          </a:p>
        </p:txBody>
      </p:sp>
      <p:sp>
        <p:nvSpPr>
          <p:cNvPr id="611341" name="Line 13"/>
          <p:cNvSpPr>
            <a:spLocks noChangeShapeType="1"/>
          </p:cNvSpPr>
          <p:nvPr/>
        </p:nvSpPr>
        <p:spPr bwMode="auto">
          <a:xfrm flipH="1">
            <a:off x="749300" y="1270000"/>
            <a:ext cx="62230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42" name="Line 14"/>
          <p:cNvSpPr>
            <a:spLocks noChangeShapeType="1"/>
          </p:cNvSpPr>
          <p:nvPr/>
        </p:nvSpPr>
        <p:spPr bwMode="auto">
          <a:xfrm>
            <a:off x="1498600" y="1308100"/>
            <a:ext cx="889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43" name="Line 15"/>
          <p:cNvSpPr>
            <a:spLocks noChangeShapeType="1"/>
          </p:cNvSpPr>
          <p:nvPr/>
        </p:nvSpPr>
        <p:spPr bwMode="auto">
          <a:xfrm>
            <a:off x="1625600" y="1257300"/>
            <a:ext cx="6096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44" name="Line 16"/>
          <p:cNvSpPr>
            <a:spLocks noChangeShapeType="1"/>
          </p:cNvSpPr>
          <p:nvPr/>
        </p:nvSpPr>
        <p:spPr bwMode="auto">
          <a:xfrm>
            <a:off x="1701800" y="1155700"/>
            <a:ext cx="133350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45" name="Oval 17"/>
          <p:cNvSpPr>
            <a:spLocks noChangeArrowheads="1"/>
          </p:cNvSpPr>
          <p:nvPr/>
        </p:nvSpPr>
        <p:spPr bwMode="auto">
          <a:xfrm>
            <a:off x="939800" y="27813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46" name="Text Box 18"/>
          <p:cNvSpPr txBox="1">
            <a:spLocks noChangeArrowheads="1"/>
          </p:cNvSpPr>
          <p:nvPr/>
        </p:nvSpPr>
        <p:spPr bwMode="auto">
          <a:xfrm>
            <a:off x="923925" y="28448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f2.1</a:t>
            </a:r>
          </a:p>
        </p:txBody>
      </p:sp>
      <p:sp>
        <p:nvSpPr>
          <p:cNvPr id="611347" name="Oval 19"/>
          <p:cNvSpPr>
            <a:spLocks noChangeArrowheads="1"/>
          </p:cNvSpPr>
          <p:nvPr/>
        </p:nvSpPr>
        <p:spPr bwMode="auto">
          <a:xfrm>
            <a:off x="1676400" y="27559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48" name="Text Box 20"/>
          <p:cNvSpPr txBox="1">
            <a:spLocks noChangeArrowheads="1"/>
          </p:cNvSpPr>
          <p:nvPr/>
        </p:nvSpPr>
        <p:spPr bwMode="auto">
          <a:xfrm>
            <a:off x="1647825" y="28194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f2.2</a:t>
            </a:r>
          </a:p>
        </p:txBody>
      </p:sp>
      <p:sp>
        <p:nvSpPr>
          <p:cNvPr id="611349" name="Oval 21"/>
          <p:cNvSpPr>
            <a:spLocks noChangeArrowheads="1"/>
          </p:cNvSpPr>
          <p:nvPr/>
        </p:nvSpPr>
        <p:spPr bwMode="auto">
          <a:xfrm>
            <a:off x="2692400" y="27305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50" name="Oval 22"/>
          <p:cNvSpPr>
            <a:spLocks noChangeArrowheads="1"/>
          </p:cNvSpPr>
          <p:nvPr/>
        </p:nvSpPr>
        <p:spPr bwMode="auto">
          <a:xfrm>
            <a:off x="3390900" y="27051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51" name="Text Box 23"/>
          <p:cNvSpPr txBox="1">
            <a:spLocks noChangeArrowheads="1"/>
          </p:cNvSpPr>
          <p:nvPr/>
        </p:nvSpPr>
        <p:spPr bwMode="auto">
          <a:xfrm>
            <a:off x="2663825" y="27813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f4.2</a:t>
            </a:r>
          </a:p>
        </p:txBody>
      </p:sp>
      <p:sp>
        <p:nvSpPr>
          <p:cNvPr id="611352" name="Text Box 24"/>
          <p:cNvSpPr txBox="1">
            <a:spLocks noChangeArrowheads="1"/>
          </p:cNvSpPr>
          <p:nvPr/>
        </p:nvSpPr>
        <p:spPr bwMode="auto">
          <a:xfrm>
            <a:off x="3336925" y="27686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f4.2</a:t>
            </a:r>
          </a:p>
        </p:txBody>
      </p:sp>
      <p:sp>
        <p:nvSpPr>
          <p:cNvPr id="611353" name="Line 25"/>
          <p:cNvSpPr>
            <a:spLocks noChangeShapeType="1"/>
          </p:cNvSpPr>
          <p:nvPr/>
        </p:nvSpPr>
        <p:spPr bwMode="auto">
          <a:xfrm flipH="1">
            <a:off x="1181100" y="2120900"/>
            <a:ext cx="3302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54" name="Line 26"/>
          <p:cNvSpPr>
            <a:spLocks noChangeShapeType="1"/>
          </p:cNvSpPr>
          <p:nvPr/>
        </p:nvSpPr>
        <p:spPr bwMode="auto">
          <a:xfrm>
            <a:off x="1701800" y="2159000"/>
            <a:ext cx="1778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55" name="Line 27"/>
          <p:cNvSpPr>
            <a:spLocks noChangeShapeType="1"/>
          </p:cNvSpPr>
          <p:nvPr/>
        </p:nvSpPr>
        <p:spPr bwMode="auto">
          <a:xfrm flipH="1">
            <a:off x="2870200" y="2159000"/>
            <a:ext cx="2413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56" name="Line 28"/>
          <p:cNvSpPr>
            <a:spLocks noChangeShapeType="1"/>
          </p:cNvSpPr>
          <p:nvPr/>
        </p:nvSpPr>
        <p:spPr bwMode="auto">
          <a:xfrm>
            <a:off x="3302000" y="2095500"/>
            <a:ext cx="2540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57" name="Text Box 29"/>
          <p:cNvSpPr txBox="1">
            <a:spLocks noChangeArrowheads="1"/>
          </p:cNvSpPr>
          <p:nvPr/>
        </p:nvSpPr>
        <p:spPr bwMode="auto">
          <a:xfrm>
            <a:off x="758825" y="633413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T1(IX)</a:t>
            </a:r>
          </a:p>
        </p:txBody>
      </p:sp>
      <p:sp>
        <p:nvSpPr>
          <p:cNvPr id="611358" name="Text Box 30"/>
          <p:cNvSpPr txBox="1">
            <a:spLocks noChangeArrowheads="1"/>
          </p:cNvSpPr>
          <p:nvPr/>
        </p:nvSpPr>
        <p:spPr bwMode="auto">
          <a:xfrm>
            <a:off x="771525" y="1585913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T1(IX)</a:t>
            </a:r>
          </a:p>
        </p:txBody>
      </p:sp>
      <p:sp>
        <p:nvSpPr>
          <p:cNvPr id="611359" name="Text Box 31"/>
          <p:cNvSpPr txBox="1">
            <a:spLocks noChangeArrowheads="1"/>
          </p:cNvSpPr>
          <p:nvPr/>
        </p:nvSpPr>
        <p:spPr bwMode="auto">
          <a:xfrm>
            <a:off x="444500" y="2538413"/>
            <a:ext cx="692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T1(X)</a:t>
            </a:r>
          </a:p>
        </p:txBody>
      </p:sp>
      <p:sp>
        <p:nvSpPr>
          <p:cNvPr id="611360" name="Oval 32"/>
          <p:cNvSpPr>
            <a:spLocks noChangeArrowheads="1"/>
          </p:cNvSpPr>
          <p:nvPr/>
        </p:nvSpPr>
        <p:spPr bwMode="auto">
          <a:xfrm>
            <a:off x="6273800" y="10795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61" name="Text Box 33"/>
          <p:cNvSpPr txBox="1">
            <a:spLocks noChangeArrowheads="1"/>
          </p:cNvSpPr>
          <p:nvPr/>
        </p:nvSpPr>
        <p:spPr bwMode="auto">
          <a:xfrm>
            <a:off x="6334125" y="109220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611362" name="Oval 34"/>
          <p:cNvSpPr>
            <a:spLocks noChangeArrowheads="1"/>
          </p:cNvSpPr>
          <p:nvPr/>
        </p:nvSpPr>
        <p:spPr bwMode="auto">
          <a:xfrm>
            <a:off x="5511800" y="19431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63" name="Text Box 35"/>
          <p:cNvSpPr txBox="1">
            <a:spLocks noChangeArrowheads="1"/>
          </p:cNvSpPr>
          <p:nvPr/>
        </p:nvSpPr>
        <p:spPr bwMode="auto">
          <a:xfrm>
            <a:off x="5572125" y="19558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t1</a:t>
            </a:r>
          </a:p>
        </p:txBody>
      </p:sp>
      <p:sp>
        <p:nvSpPr>
          <p:cNvPr id="611364" name="Oval 36"/>
          <p:cNvSpPr>
            <a:spLocks noChangeArrowheads="1"/>
          </p:cNvSpPr>
          <p:nvPr/>
        </p:nvSpPr>
        <p:spPr bwMode="auto">
          <a:xfrm>
            <a:off x="7124700" y="18796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65" name="Text Box 37"/>
          <p:cNvSpPr txBox="1">
            <a:spLocks noChangeArrowheads="1"/>
          </p:cNvSpPr>
          <p:nvPr/>
        </p:nvSpPr>
        <p:spPr bwMode="auto">
          <a:xfrm>
            <a:off x="7185025" y="18923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t3</a:t>
            </a:r>
          </a:p>
        </p:txBody>
      </p:sp>
      <p:sp>
        <p:nvSpPr>
          <p:cNvPr id="611366" name="Oval 38"/>
          <p:cNvSpPr>
            <a:spLocks noChangeArrowheads="1"/>
          </p:cNvSpPr>
          <p:nvPr/>
        </p:nvSpPr>
        <p:spPr bwMode="auto">
          <a:xfrm>
            <a:off x="7937500" y="19177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67" name="Text Box 39"/>
          <p:cNvSpPr txBox="1">
            <a:spLocks noChangeArrowheads="1"/>
          </p:cNvSpPr>
          <p:nvPr/>
        </p:nvSpPr>
        <p:spPr bwMode="auto">
          <a:xfrm>
            <a:off x="7997825" y="19304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t4</a:t>
            </a:r>
          </a:p>
        </p:txBody>
      </p:sp>
      <p:sp>
        <p:nvSpPr>
          <p:cNvPr id="611368" name="Oval 40"/>
          <p:cNvSpPr>
            <a:spLocks noChangeArrowheads="1"/>
          </p:cNvSpPr>
          <p:nvPr/>
        </p:nvSpPr>
        <p:spPr bwMode="auto">
          <a:xfrm>
            <a:off x="6413500" y="19304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69" name="Text Box 41"/>
          <p:cNvSpPr txBox="1">
            <a:spLocks noChangeArrowheads="1"/>
          </p:cNvSpPr>
          <p:nvPr/>
        </p:nvSpPr>
        <p:spPr bwMode="auto">
          <a:xfrm>
            <a:off x="6473825" y="19431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t2</a:t>
            </a:r>
          </a:p>
        </p:txBody>
      </p:sp>
      <p:sp>
        <p:nvSpPr>
          <p:cNvPr id="611370" name="Line 42"/>
          <p:cNvSpPr>
            <a:spLocks noChangeShapeType="1"/>
          </p:cNvSpPr>
          <p:nvPr/>
        </p:nvSpPr>
        <p:spPr bwMode="auto">
          <a:xfrm flipH="1">
            <a:off x="5753100" y="1435100"/>
            <a:ext cx="62230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71" name="Line 43"/>
          <p:cNvSpPr>
            <a:spLocks noChangeShapeType="1"/>
          </p:cNvSpPr>
          <p:nvPr/>
        </p:nvSpPr>
        <p:spPr bwMode="auto">
          <a:xfrm>
            <a:off x="6502400" y="1473200"/>
            <a:ext cx="889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72" name="Line 44"/>
          <p:cNvSpPr>
            <a:spLocks noChangeShapeType="1"/>
          </p:cNvSpPr>
          <p:nvPr/>
        </p:nvSpPr>
        <p:spPr bwMode="auto">
          <a:xfrm>
            <a:off x="6629400" y="1422400"/>
            <a:ext cx="6096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73" name="Line 45"/>
          <p:cNvSpPr>
            <a:spLocks noChangeShapeType="1"/>
          </p:cNvSpPr>
          <p:nvPr/>
        </p:nvSpPr>
        <p:spPr bwMode="auto">
          <a:xfrm>
            <a:off x="6705600" y="1320800"/>
            <a:ext cx="133350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74" name="Oval 46"/>
          <p:cNvSpPr>
            <a:spLocks noChangeArrowheads="1"/>
          </p:cNvSpPr>
          <p:nvPr/>
        </p:nvSpPr>
        <p:spPr bwMode="auto">
          <a:xfrm>
            <a:off x="5943600" y="29464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75" name="Text Box 47"/>
          <p:cNvSpPr txBox="1">
            <a:spLocks noChangeArrowheads="1"/>
          </p:cNvSpPr>
          <p:nvPr/>
        </p:nvSpPr>
        <p:spPr bwMode="auto">
          <a:xfrm>
            <a:off x="5927725" y="30099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f2.1</a:t>
            </a:r>
          </a:p>
        </p:txBody>
      </p:sp>
      <p:sp>
        <p:nvSpPr>
          <p:cNvPr id="611376" name="Oval 48"/>
          <p:cNvSpPr>
            <a:spLocks noChangeArrowheads="1"/>
          </p:cNvSpPr>
          <p:nvPr/>
        </p:nvSpPr>
        <p:spPr bwMode="auto">
          <a:xfrm>
            <a:off x="6680200" y="29210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77" name="Text Box 49"/>
          <p:cNvSpPr txBox="1">
            <a:spLocks noChangeArrowheads="1"/>
          </p:cNvSpPr>
          <p:nvPr/>
        </p:nvSpPr>
        <p:spPr bwMode="auto">
          <a:xfrm>
            <a:off x="6651625" y="29845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f2.2</a:t>
            </a:r>
          </a:p>
        </p:txBody>
      </p:sp>
      <p:sp>
        <p:nvSpPr>
          <p:cNvPr id="611378" name="Oval 50"/>
          <p:cNvSpPr>
            <a:spLocks noChangeArrowheads="1"/>
          </p:cNvSpPr>
          <p:nvPr/>
        </p:nvSpPr>
        <p:spPr bwMode="auto">
          <a:xfrm>
            <a:off x="7696200" y="28956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79" name="Oval 51"/>
          <p:cNvSpPr>
            <a:spLocks noChangeArrowheads="1"/>
          </p:cNvSpPr>
          <p:nvPr/>
        </p:nvSpPr>
        <p:spPr bwMode="auto">
          <a:xfrm>
            <a:off x="8394700" y="28702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80" name="Text Box 52"/>
          <p:cNvSpPr txBox="1">
            <a:spLocks noChangeArrowheads="1"/>
          </p:cNvSpPr>
          <p:nvPr/>
        </p:nvSpPr>
        <p:spPr bwMode="auto">
          <a:xfrm>
            <a:off x="7667625" y="29464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f4.2</a:t>
            </a:r>
          </a:p>
        </p:txBody>
      </p:sp>
      <p:sp>
        <p:nvSpPr>
          <p:cNvPr id="611381" name="Text Box 53"/>
          <p:cNvSpPr txBox="1">
            <a:spLocks noChangeArrowheads="1"/>
          </p:cNvSpPr>
          <p:nvPr/>
        </p:nvSpPr>
        <p:spPr bwMode="auto">
          <a:xfrm>
            <a:off x="8340725" y="29337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f4.2</a:t>
            </a:r>
          </a:p>
        </p:txBody>
      </p:sp>
      <p:sp>
        <p:nvSpPr>
          <p:cNvPr id="611382" name="Line 54"/>
          <p:cNvSpPr>
            <a:spLocks noChangeShapeType="1"/>
          </p:cNvSpPr>
          <p:nvPr/>
        </p:nvSpPr>
        <p:spPr bwMode="auto">
          <a:xfrm flipH="1">
            <a:off x="6184900" y="2286000"/>
            <a:ext cx="3302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83" name="Line 55"/>
          <p:cNvSpPr>
            <a:spLocks noChangeShapeType="1"/>
          </p:cNvSpPr>
          <p:nvPr/>
        </p:nvSpPr>
        <p:spPr bwMode="auto">
          <a:xfrm>
            <a:off x="6705600" y="2324100"/>
            <a:ext cx="1778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84" name="Line 56"/>
          <p:cNvSpPr>
            <a:spLocks noChangeShapeType="1"/>
          </p:cNvSpPr>
          <p:nvPr/>
        </p:nvSpPr>
        <p:spPr bwMode="auto">
          <a:xfrm flipH="1">
            <a:off x="7874000" y="2324100"/>
            <a:ext cx="2413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85" name="Line 57"/>
          <p:cNvSpPr>
            <a:spLocks noChangeShapeType="1"/>
          </p:cNvSpPr>
          <p:nvPr/>
        </p:nvSpPr>
        <p:spPr bwMode="auto">
          <a:xfrm>
            <a:off x="8305800" y="2260600"/>
            <a:ext cx="2540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86" name="Text Box 58"/>
          <p:cNvSpPr txBox="1">
            <a:spLocks noChangeArrowheads="1"/>
          </p:cNvSpPr>
          <p:nvPr/>
        </p:nvSpPr>
        <p:spPr bwMode="auto">
          <a:xfrm>
            <a:off x="5762625" y="798513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T1(IS)</a:t>
            </a:r>
          </a:p>
        </p:txBody>
      </p:sp>
      <p:sp>
        <p:nvSpPr>
          <p:cNvPr id="611387" name="Text Box 59"/>
          <p:cNvSpPr txBox="1">
            <a:spLocks noChangeArrowheads="1"/>
          </p:cNvSpPr>
          <p:nvPr/>
        </p:nvSpPr>
        <p:spPr bwMode="auto">
          <a:xfrm>
            <a:off x="5775325" y="1751013"/>
            <a:ext cx="692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T1(S)</a:t>
            </a:r>
          </a:p>
        </p:txBody>
      </p:sp>
      <p:sp>
        <p:nvSpPr>
          <p:cNvPr id="611388" name="Oval 60"/>
          <p:cNvSpPr>
            <a:spLocks noChangeArrowheads="1"/>
          </p:cNvSpPr>
          <p:nvPr/>
        </p:nvSpPr>
        <p:spPr bwMode="auto">
          <a:xfrm>
            <a:off x="5816600" y="38989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89" name="Text Box 61"/>
          <p:cNvSpPr txBox="1">
            <a:spLocks noChangeArrowheads="1"/>
          </p:cNvSpPr>
          <p:nvPr/>
        </p:nvSpPr>
        <p:spPr bwMode="auto">
          <a:xfrm>
            <a:off x="5876925" y="391160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611390" name="Oval 62"/>
          <p:cNvSpPr>
            <a:spLocks noChangeArrowheads="1"/>
          </p:cNvSpPr>
          <p:nvPr/>
        </p:nvSpPr>
        <p:spPr bwMode="auto">
          <a:xfrm>
            <a:off x="5054600" y="47625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91" name="Text Box 63"/>
          <p:cNvSpPr txBox="1">
            <a:spLocks noChangeArrowheads="1"/>
          </p:cNvSpPr>
          <p:nvPr/>
        </p:nvSpPr>
        <p:spPr bwMode="auto">
          <a:xfrm>
            <a:off x="5114925" y="47752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t1</a:t>
            </a:r>
          </a:p>
        </p:txBody>
      </p:sp>
      <p:sp>
        <p:nvSpPr>
          <p:cNvPr id="611392" name="Oval 64"/>
          <p:cNvSpPr>
            <a:spLocks noChangeArrowheads="1"/>
          </p:cNvSpPr>
          <p:nvPr/>
        </p:nvSpPr>
        <p:spPr bwMode="auto">
          <a:xfrm>
            <a:off x="6667500" y="46990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93" name="Text Box 65"/>
          <p:cNvSpPr txBox="1">
            <a:spLocks noChangeArrowheads="1"/>
          </p:cNvSpPr>
          <p:nvPr/>
        </p:nvSpPr>
        <p:spPr bwMode="auto">
          <a:xfrm>
            <a:off x="6727825" y="47117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t3</a:t>
            </a:r>
          </a:p>
        </p:txBody>
      </p:sp>
      <p:sp>
        <p:nvSpPr>
          <p:cNvPr id="611394" name="Oval 66"/>
          <p:cNvSpPr>
            <a:spLocks noChangeArrowheads="1"/>
          </p:cNvSpPr>
          <p:nvPr/>
        </p:nvSpPr>
        <p:spPr bwMode="auto">
          <a:xfrm>
            <a:off x="7480300" y="47371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95" name="Text Box 67"/>
          <p:cNvSpPr txBox="1">
            <a:spLocks noChangeArrowheads="1"/>
          </p:cNvSpPr>
          <p:nvPr/>
        </p:nvSpPr>
        <p:spPr bwMode="auto">
          <a:xfrm>
            <a:off x="7540625" y="47498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t4</a:t>
            </a:r>
          </a:p>
        </p:txBody>
      </p:sp>
      <p:sp>
        <p:nvSpPr>
          <p:cNvPr id="611396" name="Oval 68"/>
          <p:cNvSpPr>
            <a:spLocks noChangeArrowheads="1"/>
          </p:cNvSpPr>
          <p:nvPr/>
        </p:nvSpPr>
        <p:spPr bwMode="auto">
          <a:xfrm>
            <a:off x="5956300" y="47498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97" name="Text Box 69"/>
          <p:cNvSpPr txBox="1">
            <a:spLocks noChangeArrowheads="1"/>
          </p:cNvSpPr>
          <p:nvPr/>
        </p:nvSpPr>
        <p:spPr bwMode="auto">
          <a:xfrm>
            <a:off x="6016625" y="47625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t2</a:t>
            </a:r>
          </a:p>
        </p:txBody>
      </p:sp>
      <p:sp>
        <p:nvSpPr>
          <p:cNvPr id="611398" name="Line 70"/>
          <p:cNvSpPr>
            <a:spLocks noChangeShapeType="1"/>
          </p:cNvSpPr>
          <p:nvPr/>
        </p:nvSpPr>
        <p:spPr bwMode="auto">
          <a:xfrm flipH="1">
            <a:off x="5295900" y="4254500"/>
            <a:ext cx="62230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399" name="Line 71"/>
          <p:cNvSpPr>
            <a:spLocks noChangeShapeType="1"/>
          </p:cNvSpPr>
          <p:nvPr/>
        </p:nvSpPr>
        <p:spPr bwMode="auto">
          <a:xfrm>
            <a:off x="6045200" y="4292600"/>
            <a:ext cx="889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00" name="Line 72"/>
          <p:cNvSpPr>
            <a:spLocks noChangeShapeType="1"/>
          </p:cNvSpPr>
          <p:nvPr/>
        </p:nvSpPr>
        <p:spPr bwMode="auto">
          <a:xfrm>
            <a:off x="6172200" y="4241800"/>
            <a:ext cx="6096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01" name="Line 73"/>
          <p:cNvSpPr>
            <a:spLocks noChangeShapeType="1"/>
          </p:cNvSpPr>
          <p:nvPr/>
        </p:nvSpPr>
        <p:spPr bwMode="auto">
          <a:xfrm>
            <a:off x="6248400" y="4140200"/>
            <a:ext cx="133350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02" name="Oval 74"/>
          <p:cNvSpPr>
            <a:spLocks noChangeArrowheads="1"/>
          </p:cNvSpPr>
          <p:nvPr/>
        </p:nvSpPr>
        <p:spPr bwMode="auto">
          <a:xfrm>
            <a:off x="5486400" y="57658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03" name="Text Box 75"/>
          <p:cNvSpPr txBox="1">
            <a:spLocks noChangeArrowheads="1"/>
          </p:cNvSpPr>
          <p:nvPr/>
        </p:nvSpPr>
        <p:spPr bwMode="auto">
          <a:xfrm>
            <a:off x="5470525" y="58293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f2.1</a:t>
            </a:r>
          </a:p>
        </p:txBody>
      </p:sp>
      <p:sp>
        <p:nvSpPr>
          <p:cNvPr id="611404" name="Oval 76"/>
          <p:cNvSpPr>
            <a:spLocks noChangeArrowheads="1"/>
          </p:cNvSpPr>
          <p:nvPr/>
        </p:nvSpPr>
        <p:spPr bwMode="auto">
          <a:xfrm>
            <a:off x="6223000" y="57404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05" name="Text Box 77"/>
          <p:cNvSpPr txBox="1">
            <a:spLocks noChangeArrowheads="1"/>
          </p:cNvSpPr>
          <p:nvPr/>
        </p:nvSpPr>
        <p:spPr bwMode="auto">
          <a:xfrm>
            <a:off x="6194425" y="58039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f2.2</a:t>
            </a:r>
          </a:p>
        </p:txBody>
      </p:sp>
      <p:sp>
        <p:nvSpPr>
          <p:cNvPr id="611406" name="Oval 78"/>
          <p:cNvSpPr>
            <a:spLocks noChangeArrowheads="1"/>
          </p:cNvSpPr>
          <p:nvPr/>
        </p:nvSpPr>
        <p:spPr bwMode="auto">
          <a:xfrm>
            <a:off x="7239000" y="57150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07" name="Oval 79"/>
          <p:cNvSpPr>
            <a:spLocks noChangeArrowheads="1"/>
          </p:cNvSpPr>
          <p:nvPr/>
        </p:nvSpPr>
        <p:spPr bwMode="auto">
          <a:xfrm>
            <a:off x="7937500" y="5689600"/>
            <a:ext cx="419100" cy="39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08" name="Text Box 80"/>
          <p:cNvSpPr txBox="1">
            <a:spLocks noChangeArrowheads="1"/>
          </p:cNvSpPr>
          <p:nvPr/>
        </p:nvSpPr>
        <p:spPr bwMode="auto">
          <a:xfrm>
            <a:off x="7210425" y="57658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f4.2</a:t>
            </a:r>
          </a:p>
        </p:txBody>
      </p:sp>
      <p:sp>
        <p:nvSpPr>
          <p:cNvPr id="611409" name="Text Box 81"/>
          <p:cNvSpPr txBox="1">
            <a:spLocks noChangeArrowheads="1"/>
          </p:cNvSpPr>
          <p:nvPr/>
        </p:nvSpPr>
        <p:spPr bwMode="auto">
          <a:xfrm>
            <a:off x="7883525" y="5753100"/>
            <a:ext cx="47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f4.2</a:t>
            </a:r>
          </a:p>
        </p:txBody>
      </p:sp>
      <p:sp>
        <p:nvSpPr>
          <p:cNvPr id="611410" name="Line 82"/>
          <p:cNvSpPr>
            <a:spLocks noChangeShapeType="1"/>
          </p:cNvSpPr>
          <p:nvPr/>
        </p:nvSpPr>
        <p:spPr bwMode="auto">
          <a:xfrm flipH="1">
            <a:off x="5727700" y="5105400"/>
            <a:ext cx="3302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11" name="Line 83"/>
          <p:cNvSpPr>
            <a:spLocks noChangeShapeType="1"/>
          </p:cNvSpPr>
          <p:nvPr/>
        </p:nvSpPr>
        <p:spPr bwMode="auto">
          <a:xfrm>
            <a:off x="6248400" y="5143500"/>
            <a:ext cx="1778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12" name="Line 84"/>
          <p:cNvSpPr>
            <a:spLocks noChangeShapeType="1"/>
          </p:cNvSpPr>
          <p:nvPr/>
        </p:nvSpPr>
        <p:spPr bwMode="auto">
          <a:xfrm flipH="1">
            <a:off x="7416800" y="5143500"/>
            <a:ext cx="2413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13" name="Line 85"/>
          <p:cNvSpPr>
            <a:spLocks noChangeShapeType="1"/>
          </p:cNvSpPr>
          <p:nvPr/>
        </p:nvSpPr>
        <p:spPr bwMode="auto">
          <a:xfrm>
            <a:off x="7848600" y="5080000"/>
            <a:ext cx="2540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414" name="Text Box 86"/>
          <p:cNvSpPr txBox="1">
            <a:spLocks noChangeArrowheads="1"/>
          </p:cNvSpPr>
          <p:nvPr/>
        </p:nvSpPr>
        <p:spPr bwMode="auto">
          <a:xfrm>
            <a:off x="5305425" y="3617913"/>
            <a:ext cx="8842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T1(SIX)</a:t>
            </a:r>
          </a:p>
        </p:txBody>
      </p:sp>
      <p:sp>
        <p:nvSpPr>
          <p:cNvPr id="611415" name="Text Box 87"/>
          <p:cNvSpPr txBox="1">
            <a:spLocks noChangeArrowheads="1"/>
          </p:cNvSpPr>
          <p:nvPr/>
        </p:nvSpPr>
        <p:spPr bwMode="auto">
          <a:xfrm>
            <a:off x="5318125" y="4570413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T1(IX)</a:t>
            </a:r>
          </a:p>
        </p:txBody>
      </p:sp>
      <p:sp>
        <p:nvSpPr>
          <p:cNvPr id="611416" name="Text Box 88"/>
          <p:cNvSpPr txBox="1">
            <a:spLocks noChangeArrowheads="1"/>
          </p:cNvSpPr>
          <p:nvPr/>
        </p:nvSpPr>
        <p:spPr bwMode="auto">
          <a:xfrm>
            <a:off x="4991100" y="5522913"/>
            <a:ext cx="692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T1(X)</a:t>
            </a:r>
          </a:p>
        </p:txBody>
      </p:sp>
      <p:sp>
        <p:nvSpPr>
          <p:cNvPr id="611417" name="Text Box 89"/>
          <p:cNvSpPr txBox="1">
            <a:spLocks noChangeArrowheads="1"/>
          </p:cNvSpPr>
          <p:nvPr/>
        </p:nvSpPr>
        <p:spPr bwMode="auto">
          <a:xfrm>
            <a:off x="403225" y="3867150"/>
            <a:ext cx="40481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>
                <a:latin typeface="Tahoma" charset="0"/>
              </a:rPr>
              <a:t>Can T2 access object f2.2 in X mode? </a:t>
            </a:r>
          </a:p>
          <a:p>
            <a:pPr eaLnBrk="1" hangingPunct="1">
              <a:spcBef>
                <a:spcPct val="20000"/>
              </a:spcBef>
            </a:pPr>
            <a:r>
              <a:rPr lang="en-US">
                <a:latin typeface="Tahoma" charset="0"/>
              </a:rPr>
              <a:t>What locks will T2 get?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21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4" y="3091434"/>
            <a:ext cx="5743575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Nested Subqueries</a:t>
            </a:r>
          </a:p>
        </p:txBody>
      </p:sp>
    </p:spTree>
    <p:extLst>
      <p:ext uri="{BB962C8B-B14F-4D97-AF65-F5344CB8AC3E}">
        <p14:creationId xmlns:p14="http://schemas.microsoft.com/office/powerpoint/2010/main" val="2333965034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235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2356" name="Rectangle 4"/>
          <p:cNvSpPr>
            <a:spLocks noGrp="1" noChangeArrowheads="1"/>
          </p:cNvSpPr>
          <p:nvPr>
            <p:ph type="title"/>
          </p:nvPr>
        </p:nvSpPr>
        <p:spPr>
          <a:xfrm>
            <a:off x="542925" y="635000"/>
            <a:ext cx="8077200" cy="60960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/>
              <a:t>Examples</a:t>
            </a:r>
          </a:p>
        </p:txBody>
      </p:sp>
      <p:sp>
        <p:nvSpPr>
          <p:cNvPr id="612357" name="Rectangle 5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407400" cy="3886200"/>
          </a:xfrm>
          <a:noFill/>
          <a:ln/>
        </p:spPr>
        <p:txBody>
          <a:bodyPr lIns="92075" tIns="46038" rIns="92075" bIns="46038"/>
          <a:lstStyle/>
          <a:p>
            <a:r>
              <a:rPr lang="en-US" dirty="0"/>
              <a:t>T1 scans R, and updates a few tuples:</a:t>
            </a:r>
          </a:p>
          <a:p>
            <a:pPr lvl="1"/>
            <a:r>
              <a:rPr lang="en-US" dirty="0"/>
              <a:t>T1 gets an SIX lock on R, then occasionally upgrades to X on the specific tuples.</a:t>
            </a:r>
          </a:p>
          <a:p>
            <a:r>
              <a:rPr lang="en-US" dirty="0"/>
              <a:t>T2 uses an index to read only part of R:</a:t>
            </a:r>
          </a:p>
          <a:p>
            <a:pPr lvl="1"/>
            <a:r>
              <a:rPr lang="en-US" dirty="0"/>
              <a:t>T2 gets an IS lock on R, and repeatedly  gets an S lock on tuples of R.</a:t>
            </a:r>
          </a:p>
          <a:p>
            <a:r>
              <a:rPr lang="en-US" dirty="0"/>
              <a:t>T3 reads all of R:</a:t>
            </a:r>
          </a:p>
          <a:p>
            <a:pPr lvl="1"/>
            <a:r>
              <a:rPr lang="en-US" dirty="0"/>
              <a:t>T3 gets an S lock on R. </a:t>
            </a:r>
          </a:p>
          <a:p>
            <a:pPr lvl="1"/>
            <a:r>
              <a:rPr lang="en-US" dirty="0"/>
              <a:t>OR, T3 could behave like T2; can   </a:t>
            </a:r>
          </a:p>
          <a:p>
            <a:pPr lvl="1">
              <a:buFont typeface="Wingdings 2" charset="2"/>
              <a:buNone/>
            </a:pPr>
            <a:r>
              <a:rPr lang="en-US" dirty="0"/>
              <a:t>use </a:t>
            </a:r>
            <a:r>
              <a:rPr lang="en-US" dirty="0">
                <a:solidFill>
                  <a:schemeClr val="tx2"/>
                </a:solidFill>
              </a:rPr>
              <a:t>lock escalation</a:t>
            </a:r>
            <a:r>
              <a:rPr lang="en-US" dirty="0"/>
              <a:t> to decide which.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381750" y="3852863"/>
            <a:ext cx="2368550" cy="2459037"/>
            <a:chOff x="4132" y="2507"/>
            <a:chExt cx="1492" cy="1549"/>
          </a:xfrm>
        </p:grpSpPr>
        <p:sp>
          <p:nvSpPr>
            <p:cNvPr id="612359" name="Rectangle 7"/>
            <p:cNvSpPr>
              <a:spLocks noChangeArrowheads="1"/>
            </p:cNvSpPr>
            <p:nvPr/>
          </p:nvSpPr>
          <p:spPr bwMode="auto">
            <a:xfrm>
              <a:off x="4132" y="2507"/>
              <a:ext cx="982" cy="98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0" name="Rectangle 8"/>
            <p:cNvSpPr>
              <a:spLocks noChangeArrowheads="1"/>
            </p:cNvSpPr>
            <p:nvPr/>
          </p:nvSpPr>
          <p:spPr bwMode="auto">
            <a:xfrm>
              <a:off x="4132" y="2507"/>
              <a:ext cx="240" cy="24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1" name="Rectangle 9"/>
            <p:cNvSpPr>
              <a:spLocks noChangeArrowheads="1"/>
            </p:cNvSpPr>
            <p:nvPr/>
          </p:nvSpPr>
          <p:spPr bwMode="auto">
            <a:xfrm>
              <a:off x="4132" y="2755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2" name="Rectangle 10"/>
            <p:cNvSpPr>
              <a:spLocks noChangeArrowheads="1"/>
            </p:cNvSpPr>
            <p:nvPr/>
          </p:nvSpPr>
          <p:spPr bwMode="auto">
            <a:xfrm>
              <a:off x="4132" y="3004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3" name="Rectangle 11"/>
            <p:cNvSpPr>
              <a:spLocks noChangeArrowheads="1"/>
            </p:cNvSpPr>
            <p:nvPr/>
          </p:nvSpPr>
          <p:spPr bwMode="auto">
            <a:xfrm>
              <a:off x="4132" y="3253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4" name="Rectangle 12"/>
            <p:cNvSpPr>
              <a:spLocks noChangeArrowheads="1"/>
            </p:cNvSpPr>
            <p:nvPr/>
          </p:nvSpPr>
          <p:spPr bwMode="auto">
            <a:xfrm>
              <a:off x="4380" y="2507"/>
              <a:ext cx="239" cy="24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5" name="Rectangle 13"/>
            <p:cNvSpPr>
              <a:spLocks noChangeArrowheads="1"/>
            </p:cNvSpPr>
            <p:nvPr/>
          </p:nvSpPr>
          <p:spPr bwMode="auto">
            <a:xfrm>
              <a:off x="4380" y="2755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6" name="Rectangle 14"/>
            <p:cNvSpPr>
              <a:spLocks noChangeArrowheads="1"/>
            </p:cNvSpPr>
            <p:nvPr/>
          </p:nvSpPr>
          <p:spPr bwMode="auto">
            <a:xfrm>
              <a:off x="4380" y="3004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7" name="Rectangle 15"/>
            <p:cNvSpPr>
              <a:spLocks noChangeArrowheads="1"/>
            </p:cNvSpPr>
            <p:nvPr/>
          </p:nvSpPr>
          <p:spPr bwMode="auto">
            <a:xfrm>
              <a:off x="4380" y="3253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8" name="Rectangle 16"/>
            <p:cNvSpPr>
              <a:spLocks noChangeArrowheads="1"/>
            </p:cNvSpPr>
            <p:nvPr/>
          </p:nvSpPr>
          <p:spPr bwMode="auto">
            <a:xfrm>
              <a:off x="4627" y="2507"/>
              <a:ext cx="240" cy="24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69" name="Rectangle 17"/>
            <p:cNvSpPr>
              <a:spLocks noChangeArrowheads="1"/>
            </p:cNvSpPr>
            <p:nvPr/>
          </p:nvSpPr>
          <p:spPr bwMode="auto">
            <a:xfrm>
              <a:off x="4627" y="2755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70" name="Rectangle 18"/>
            <p:cNvSpPr>
              <a:spLocks noChangeArrowheads="1"/>
            </p:cNvSpPr>
            <p:nvPr/>
          </p:nvSpPr>
          <p:spPr bwMode="auto">
            <a:xfrm>
              <a:off x="4627" y="3004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71" name="Rectangle 19"/>
            <p:cNvSpPr>
              <a:spLocks noChangeArrowheads="1"/>
            </p:cNvSpPr>
            <p:nvPr/>
          </p:nvSpPr>
          <p:spPr bwMode="auto">
            <a:xfrm>
              <a:off x="4627" y="3253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72" name="Rectangle 20"/>
            <p:cNvSpPr>
              <a:spLocks noChangeArrowheads="1"/>
            </p:cNvSpPr>
            <p:nvPr/>
          </p:nvSpPr>
          <p:spPr bwMode="auto">
            <a:xfrm>
              <a:off x="4875" y="2507"/>
              <a:ext cx="239" cy="24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73" name="Rectangle 21"/>
            <p:cNvSpPr>
              <a:spLocks noChangeArrowheads="1"/>
            </p:cNvSpPr>
            <p:nvPr/>
          </p:nvSpPr>
          <p:spPr bwMode="auto">
            <a:xfrm>
              <a:off x="4875" y="2755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74" name="Rectangle 22"/>
            <p:cNvSpPr>
              <a:spLocks noChangeArrowheads="1"/>
            </p:cNvSpPr>
            <p:nvPr/>
          </p:nvSpPr>
          <p:spPr bwMode="auto">
            <a:xfrm>
              <a:off x="4875" y="3004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75" name="Rectangle 23"/>
            <p:cNvSpPr>
              <a:spLocks noChangeArrowheads="1"/>
            </p:cNvSpPr>
            <p:nvPr/>
          </p:nvSpPr>
          <p:spPr bwMode="auto">
            <a:xfrm>
              <a:off x="4875" y="3253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76" name="Rectangle 24"/>
            <p:cNvSpPr>
              <a:spLocks noChangeArrowheads="1"/>
            </p:cNvSpPr>
            <p:nvPr/>
          </p:nvSpPr>
          <p:spPr bwMode="auto">
            <a:xfrm>
              <a:off x="4403" y="2546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--</a:t>
              </a:r>
            </a:p>
          </p:txBody>
        </p:sp>
        <p:sp>
          <p:nvSpPr>
            <p:cNvPr id="612377" name="Rectangle 25"/>
            <p:cNvSpPr>
              <a:spLocks noChangeArrowheads="1"/>
            </p:cNvSpPr>
            <p:nvPr/>
          </p:nvSpPr>
          <p:spPr bwMode="auto">
            <a:xfrm>
              <a:off x="4651" y="2545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IS</a:t>
              </a:r>
            </a:p>
          </p:txBody>
        </p:sp>
        <p:sp>
          <p:nvSpPr>
            <p:cNvPr id="612378" name="Rectangle 26"/>
            <p:cNvSpPr>
              <a:spLocks noChangeArrowheads="1"/>
            </p:cNvSpPr>
            <p:nvPr/>
          </p:nvSpPr>
          <p:spPr bwMode="auto">
            <a:xfrm>
              <a:off x="4899" y="2545"/>
              <a:ext cx="26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IX</a:t>
              </a:r>
            </a:p>
          </p:txBody>
        </p:sp>
        <p:sp>
          <p:nvSpPr>
            <p:cNvPr id="612379" name="Rectangle 27"/>
            <p:cNvSpPr>
              <a:spLocks noChangeArrowheads="1"/>
            </p:cNvSpPr>
            <p:nvPr/>
          </p:nvSpPr>
          <p:spPr bwMode="auto">
            <a:xfrm>
              <a:off x="4157" y="2830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--</a:t>
              </a:r>
            </a:p>
          </p:txBody>
        </p:sp>
        <p:sp>
          <p:nvSpPr>
            <p:cNvPr id="612380" name="Rectangle 28"/>
            <p:cNvSpPr>
              <a:spLocks noChangeArrowheads="1"/>
            </p:cNvSpPr>
            <p:nvPr/>
          </p:nvSpPr>
          <p:spPr bwMode="auto">
            <a:xfrm>
              <a:off x="4157" y="307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IS</a:t>
              </a:r>
            </a:p>
          </p:txBody>
        </p:sp>
        <p:sp>
          <p:nvSpPr>
            <p:cNvPr id="612381" name="Rectangle 29"/>
            <p:cNvSpPr>
              <a:spLocks noChangeArrowheads="1"/>
            </p:cNvSpPr>
            <p:nvPr/>
          </p:nvSpPr>
          <p:spPr bwMode="auto">
            <a:xfrm>
              <a:off x="4157" y="3327"/>
              <a:ext cx="26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IX</a:t>
              </a:r>
            </a:p>
          </p:txBody>
        </p:sp>
        <p:sp>
          <p:nvSpPr>
            <p:cNvPr id="612382" name="Rectangle 30"/>
            <p:cNvSpPr>
              <a:spLocks noChangeArrowheads="1"/>
            </p:cNvSpPr>
            <p:nvPr/>
          </p:nvSpPr>
          <p:spPr bwMode="auto">
            <a:xfrm>
              <a:off x="4403" y="2829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383" name="Rectangle 31"/>
            <p:cNvSpPr>
              <a:spLocks noChangeArrowheads="1"/>
            </p:cNvSpPr>
            <p:nvPr/>
          </p:nvSpPr>
          <p:spPr bwMode="auto">
            <a:xfrm>
              <a:off x="4403" y="3078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384" name="Rectangle 32"/>
            <p:cNvSpPr>
              <a:spLocks noChangeArrowheads="1"/>
            </p:cNvSpPr>
            <p:nvPr/>
          </p:nvSpPr>
          <p:spPr bwMode="auto">
            <a:xfrm>
              <a:off x="4403" y="3327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385" name="Rectangle 33"/>
            <p:cNvSpPr>
              <a:spLocks noChangeArrowheads="1"/>
            </p:cNvSpPr>
            <p:nvPr/>
          </p:nvSpPr>
          <p:spPr bwMode="auto">
            <a:xfrm>
              <a:off x="4651" y="2829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386" name="Rectangle 34"/>
            <p:cNvSpPr>
              <a:spLocks noChangeArrowheads="1"/>
            </p:cNvSpPr>
            <p:nvPr/>
          </p:nvSpPr>
          <p:spPr bwMode="auto">
            <a:xfrm>
              <a:off x="4899" y="2829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387" name="Rectangle 35"/>
            <p:cNvSpPr>
              <a:spLocks noChangeArrowheads="1"/>
            </p:cNvSpPr>
            <p:nvPr/>
          </p:nvSpPr>
          <p:spPr bwMode="auto">
            <a:xfrm>
              <a:off x="4651" y="3078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388" name="Rectangle 36"/>
            <p:cNvSpPr>
              <a:spLocks noChangeArrowheads="1"/>
            </p:cNvSpPr>
            <p:nvPr/>
          </p:nvSpPr>
          <p:spPr bwMode="auto">
            <a:xfrm>
              <a:off x="5122" y="2507"/>
              <a:ext cx="239" cy="24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89" name="Rectangle 37"/>
            <p:cNvSpPr>
              <a:spLocks noChangeArrowheads="1"/>
            </p:cNvSpPr>
            <p:nvPr/>
          </p:nvSpPr>
          <p:spPr bwMode="auto">
            <a:xfrm>
              <a:off x="5122" y="2755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0" name="Rectangle 38"/>
            <p:cNvSpPr>
              <a:spLocks noChangeArrowheads="1"/>
            </p:cNvSpPr>
            <p:nvPr/>
          </p:nvSpPr>
          <p:spPr bwMode="auto">
            <a:xfrm>
              <a:off x="5122" y="3004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1" name="Rectangle 39"/>
            <p:cNvSpPr>
              <a:spLocks noChangeArrowheads="1"/>
            </p:cNvSpPr>
            <p:nvPr/>
          </p:nvSpPr>
          <p:spPr bwMode="auto">
            <a:xfrm>
              <a:off x="5122" y="3253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2" name="Rectangle 40"/>
            <p:cNvSpPr>
              <a:spLocks noChangeArrowheads="1"/>
            </p:cNvSpPr>
            <p:nvPr/>
          </p:nvSpPr>
          <p:spPr bwMode="auto">
            <a:xfrm>
              <a:off x="4132" y="3502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3" name="Rectangle 41"/>
            <p:cNvSpPr>
              <a:spLocks noChangeArrowheads="1"/>
            </p:cNvSpPr>
            <p:nvPr/>
          </p:nvSpPr>
          <p:spPr bwMode="auto">
            <a:xfrm>
              <a:off x="4380" y="3502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4" name="Rectangle 42"/>
            <p:cNvSpPr>
              <a:spLocks noChangeArrowheads="1"/>
            </p:cNvSpPr>
            <p:nvPr/>
          </p:nvSpPr>
          <p:spPr bwMode="auto">
            <a:xfrm>
              <a:off x="4627" y="3502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5" name="Rectangle 43"/>
            <p:cNvSpPr>
              <a:spLocks noChangeArrowheads="1"/>
            </p:cNvSpPr>
            <p:nvPr/>
          </p:nvSpPr>
          <p:spPr bwMode="auto">
            <a:xfrm>
              <a:off x="4875" y="3502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6" name="Rectangle 44"/>
            <p:cNvSpPr>
              <a:spLocks noChangeArrowheads="1"/>
            </p:cNvSpPr>
            <p:nvPr/>
          </p:nvSpPr>
          <p:spPr bwMode="auto">
            <a:xfrm>
              <a:off x="5122" y="3502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7" name="Rectangle 45"/>
            <p:cNvSpPr>
              <a:spLocks noChangeArrowheads="1"/>
            </p:cNvSpPr>
            <p:nvPr/>
          </p:nvSpPr>
          <p:spPr bwMode="auto">
            <a:xfrm>
              <a:off x="5369" y="2507"/>
              <a:ext cx="240" cy="24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8" name="Rectangle 46"/>
            <p:cNvSpPr>
              <a:spLocks noChangeArrowheads="1"/>
            </p:cNvSpPr>
            <p:nvPr/>
          </p:nvSpPr>
          <p:spPr bwMode="auto">
            <a:xfrm>
              <a:off x="5369" y="2755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99" name="Rectangle 47"/>
            <p:cNvSpPr>
              <a:spLocks noChangeArrowheads="1"/>
            </p:cNvSpPr>
            <p:nvPr/>
          </p:nvSpPr>
          <p:spPr bwMode="auto">
            <a:xfrm>
              <a:off x="5369" y="3004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00" name="Rectangle 48"/>
            <p:cNvSpPr>
              <a:spLocks noChangeArrowheads="1"/>
            </p:cNvSpPr>
            <p:nvPr/>
          </p:nvSpPr>
          <p:spPr bwMode="auto">
            <a:xfrm>
              <a:off x="5369" y="3253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01" name="Rectangle 49"/>
            <p:cNvSpPr>
              <a:spLocks noChangeArrowheads="1"/>
            </p:cNvSpPr>
            <p:nvPr/>
          </p:nvSpPr>
          <p:spPr bwMode="auto">
            <a:xfrm>
              <a:off x="5369" y="3502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02" name="Rectangle 50"/>
            <p:cNvSpPr>
              <a:spLocks noChangeArrowheads="1"/>
            </p:cNvSpPr>
            <p:nvPr/>
          </p:nvSpPr>
          <p:spPr bwMode="auto">
            <a:xfrm>
              <a:off x="5146" y="2545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S</a:t>
              </a:r>
            </a:p>
          </p:txBody>
        </p:sp>
        <p:sp>
          <p:nvSpPr>
            <p:cNvPr id="612403" name="Rectangle 51"/>
            <p:cNvSpPr>
              <a:spLocks noChangeArrowheads="1"/>
            </p:cNvSpPr>
            <p:nvPr/>
          </p:nvSpPr>
          <p:spPr bwMode="auto">
            <a:xfrm>
              <a:off x="5394" y="2545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X</a:t>
              </a:r>
            </a:p>
          </p:txBody>
        </p:sp>
        <p:sp>
          <p:nvSpPr>
            <p:cNvPr id="612404" name="Rectangle 52"/>
            <p:cNvSpPr>
              <a:spLocks noChangeArrowheads="1"/>
            </p:cNvSpPr>
            <p:nvPr/>
          </p:nvSpPr>
          <p:spPr bwMode="auto">
            <a:xfrm>
              <a:off x="4132" y="3751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05" name="Rectangle 53"/>
            <p:cNvSpPr>
              <a:spLocks noChangeArrowheads="1"/>
            </p:cNvSpPr>
            <p:nvPr/>
          </p:nvSpPr>
          <p:spPr bwMode="auto">
            <a:xfrm>
              <a:off x="4380" y="3751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06" name="Rectangle 54"/>
            <p:cNvSpPr>
              <a:spLocks noChangeArrowheads="1"/>
            </p:cNvSpPr>
            <p:nvPr/>
          </p:nvSpPr>
          <p:spPr bwMode="auto">
            <a:xfrm>
              <a:off x="4627" y="3751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07" name="Rectangle 55"/>
            <p:cNvSpPr>
              <a:spLocks noChangeArrowheads="1"/>
            </p:cNvSpPr>
            <p:nvPr/>
          </p:nvSpPr>
          <p:spPr bwMode="auto">
            <a:xfrm>
              <a:off x="4875" y="3751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08" name="Rectangle 56"/>
            <p:cNvSpPr>
              <a:spLocks noChangeArrowheads="1"/>
            </p:cNvSpPr>
            <p:nvPr/>
          </p:nvSpPr>
          <p:spPr bwMode="auto">
            <a:xfrm>
              <a:off x="5122" y="3751"/>
              <a:ext cx="239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09" name="Rectangle 57"/>
            <p:cNvSpPr>
              <a:spLocks noChangeArrowheads="1"/>
            </p:cNvSpPr>
            <p:nvPr/>
          </p:nvSpPr>
          <p:spPr bwMode="auto">
            <a:xfrm>
              <a:off x="5369" y="3751"/>
              <a:ext cx="240" cy="24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10" name="Rectangle 58"/>
            <p:cNvSpPr>
              <a:spLocks noChangeArrowheads="1"/>
            </p:cNvSpPr>
            <p:nvPr/>
          </p:nvSpPr>
          <p:spPr bwMode="auto">
            <a:xfrm>
              <a:off x="4403" y="3576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411" name="Rectangle 59"/>
            <p:cNvSpPr>
              <a:spLocks noChangeArrowheads="1"/>
            </p:cNvSpPr>
            <p:nvPr/>
          </p:nvSpPr>
          <p:spPr bwMode="auto">
            <a:xfrm>
              <a:off x="4403" y="3789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412" name="Rectangle 60"/>
            <p:cNvSpPr>
              <a:spLocks noChangeArrowheads="1"/>
            </p:cNvSpPr>
            <p:nvPr/>
          </p:nvSpPr>
          <p:spPr bwMode="auto">
            <a:xfrm>
              <a:off x="4157" y="3576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S</a:t>
              </a:r>
            </a:p>
          </p:txBody>
        </p:sp>
        <p:sp>
          <p:nvSpPr>
            <p:cNvPr id="612413" name="Rectangle 61"/>
            <p:cNvSpPr>
              <a:spLocks noChangeArrowheads="1"/>
            </p:cNvSpPr>
            <p:nvPr/>
          </p:nvSpPr>
          <p:spPr bwMode="auto">
            <a:xfrm>
              <a:off x="4157" y="3825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X</a:t>
              </a:r>
            </a:p>
          </p:txBody>
        </p:sp>
        <p:sp>
          <p:nvSpPr>
            <p:cNvPr id="612414" name="Rectangle 62"/>
            <p:cNvSpPr>
              <a:spLocks noChangeArrowheads="1"/>
            </p:cNvSpPr>
            <p:nvPr/>
          </p:nvSpPr>
          <p:spPr bwMode="auto">
            <a:xfrm>
              <a:off x="5182" y="2829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415" name="Rectangle 63"/>
            <p:cNvSpPr>
              <a:spLocks noChangeArrowheads="1"/>
            </p:cNvSpPr>
            <p:nvPr/>
          </p:nvSpPr>
          <p:spPr bwMode="auto">
            <a:xfrm>
              <a:off x="5429" y="2829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416" name="Rectangle 64"/>
            <p:cNvSpPr>
              <a:spLocks noChangeArrowheads="1"/>
            </p:cNvSpPr>
            <p:nvPr/>
          </p:nvSpPr>
          <p:spPr bwMode="auto">
            <a:xfrm>
              <a:off x="5182" y="3078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417" name="Rectangle 65"/>
            <p:cNvSpPr>
              <a:spLocks noChangeArrowheads="1"/>
            </p:cNvSpPr>
            <p:nvPr/>
          </p:nvSpPr>
          <p:spPr bwMode="auto">
            <a:xfrm>
              <a:off x="4651" y="3576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418" name="Rectangle 66"/>
            <p:cNvSpPr>
              <a:spLocks noChangeArrowheads="1"/>
            </p:cNvSpPr>
            <p:nvPr/>
          </p:nvSpPr>
          <p:spPr bwMode="auto">
            <a:xfrm>
              <a:off x="4899" y="3078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419" name="Rectangle 67"/>
            <p:cNvSpPr>
              <a:spLocks noChangeArrowheads="1"/>
            </p:cNvSpPr>
            <p:nvPr/>
          </p:nvSpPr>
          <p:spPr bwMode="auto">
            <a:xfrm>
              <a:off x="4651" y="3327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420" name="Rectangle 68"/>
            <p:cNvSpPr>
              <a:spLocks noChangeArrowheads="1"/>
            </p:cNvSpPr>
            <p:nvPr/>
          </p:nvSpPr>
          <p:spPr bwMode="auto">
            <a:xfrm>
              <a:off x="4899" y="3327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  <p:sp>
          <p:nvSpPr>
            <p:cNvPr id="612421" name="Rectangle 69"/>
            <p:cNvSpPr>
              <a:spLocks noChangeArrowheads="1"/>
            </p:cNvSpPr>
            <p:nvPr/>
          </p:nvSpPr>
          <p:spPr bwMode="auto">
            <a:xfrm>
              <a:off x="5185" y="3567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Symbol" charset="2"/>
                </a:rPr>
                <a:t>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783652"/>
      </p:ext>
    </p:extLst>
  </p:cSld>
  <p:clrMapOvr>
    <a:masterClrMapping/>
  </p:clrMapOvr>
  <p:transition spd="slow">
    <p:cut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Locking-based CC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Take locks as required to ensure conflict serializability</a:t>
            </a:r>
          </a:p>
          <a:p>
            <a:endParaRPr lang="en-US" dirty="0"/>
          </a:p>
          <a:p>
            <a:r>
              <a:rPr lang="en-US" dirty="0"/>
              <a:t>2-phase locking, and Strict and Rigorous 2PL</a:t>
            </a:r>
          </a:p>
          <a:p>
            <a:endParaRPr lang="en-US" dirty="0"/>
          </a:p>
          <a:p>
            <a:r>
              <a:rPr lang="en-US" dirty="0"/>
              <a:t>Deadlocks and how to prevent or detect them</a:t>
            </a:r>
          </a:p>
          <a:p>
            <a:endParaRPr lang="en-US" dirty="0"/>
          </a:p>
          <a:p>
            <a:r>
              <a:rPr lang="en-US" dirty="0"/>
              <a:t>Multi-granularity locking</a:t>
            </a:r>
          </a:p>
          <a:p>
            <a:endParaRPr lang="en-US" dirty="0"/>
          </a:p>
          <a:p>
            <a:r>
              <a:rPr lang="en-US" dirty="0"/>
              <a:t>Many commercial databases support locking-based CC, but increasingly multi-version concurrency control more common</a:t>
            </a:r>
          </a:p>
          <a:p>
            <a:pPr lvl="1"/>
            <a:r>
              <a:rPr lang="en-US" dirty="0"/>
              <a:t>Locking expensive in comparison, and supports lower concurrency than MVCC techniques (like Snapshot Isolation)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72920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 Control: </a:t>
            </a:r>
          </a:p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Schemes</a:t>
            </a:r>
          </a:p>
        </p:txBody>
      </p:sp>
    </p:spTree>
    <p:extLst>
      <p:ext uri="{BB962C8B-B14F-4D97-AF65-F5344CB8AC3E}">
        <p14:creationId xmlns:p14="http://schemas.microsoft.com/office/powerpoint/2010/main" val="2806572571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Time-stamp Based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114425"/>
            <a:ext cx="7862887" cy="5064125"/>
          </a:xfrm>
        </p:spPr>
        <p:txBody>
          <a:bodyPr/>
          <a:lstStyle/>
          <a:p>
            <a:r>
              <a:rPr lang="en-US"/>
              <a:t>Time-stamp based</a:t>
            </a:r>
          </a:p>
          <a:p>
            <a:pPr lvl="1"/>
            <a:r>
              <a:rPr lang="en-US"/>
              <a:t>Transactions are issued time-stamps when they enter the system</a:t>
            </a:r>
          </a:p>
          <a:p>
            <a:pPr lvl="1"/>
            <a:r>
              <a:rPr lang="en-US"/>
              <a:t>The time-stamps determine the </a:t>
            </a:r>
            <a:r>
              <a:rPr lang="en-US" i="1"/>
              <a:t>serializability </a:t>
            </a:r>
            <a:r>
              <a:rPr lang="en-US"/>
              <a:t>order</a:t>
            </a:r>
          </a:p>
          <a:p>
            <a:pPr lvl="1"/>
            <a:r>
              <a:rPr lang="en-US"/>
              <a:t>So if T1 entered before T2, then T1 should be before T2 in the serializability order</a:t>
            </a:r>
          </a:p>
          <a:p>
            <a:pPr lvl="1"/>
            <a:r>
              <a:rPr lang="en-US"/>
              <a:t>Say </a:t>
            </a:r>
            <a:r>
              <a:rPr lang="en-US" i="1"/>
              <a:t>timestamp(T1) &lt; timestamp(T2)</a:t>
            </a:r>
          </a:p>
          <a:p>
            <a:pPr lvl="1"/>
            <a:r>
              <a:rPr lang="en-US"/>
              <a:t>If T1 wants to read data item A</a:t>
            </a:r>
          </a:p>
          <a:p>
            <a:pPr lvl="2"/>
            <a:r>
              <a:rPr lang="en-US"/>
              <a:t>If any transaction with larger time-stamp wrote that data item, then this operation is not permitted, and T1 is </a:t>
            </a:r>
            <a:r>
              <a:rPr lang="en-US" i="1"/>
              <a:t>aborted</a:t>
            </a:r>
          </a:p>
          <a:p>
            <a:pPr lvl="1"/>
            <a:r>
              <a:rPr lang="en-US"/>
              <a:t>If T1 wants to write data item A</a:t>
            </a:r>
          </a:p>
          <a:p>
            <a:pPr lvl="2"/>
            <a:r>
              <a:rPr lang="en-US"/>
              <a:t>If a transaction with larger time-stamp already read that data item or written it, then the write is </a:t>
            </a:r>
            <a:r>
              <a:rPr lang="en-US" i="1"/>
              <a:t>rejected</a:t>
            </a:r>
            <a:r>
              <a:rPr lang="en-US"/>
              <a:t> and T1 is aborted</a:t>
            </a:r>
          </a:p>
          <a:p>
            <a:pPr lvl="1"/>
            <a:r>
              <a:rPr lang="en-US"/>
              <a:t>Aborted transaction are restarted with a new timestamp</a:t>
            </a:r>
          </a:p>
          <a:p>
            <a:pPr lvl="2"/>
            <a:r>
              <a:rPr lang="en-US"/>
              <a:t>Possibility of </a:t>
            </a:r>
            <a:r>
              <a:rPr lang="en-US" i="1"/>
              <a:t>starvation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Time-stamp Based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114425"/>
            <a:ext cx="7862887" cy="5064125"/>
          </a:xfrm>
        </p:spPr>
        <p:txBody>
          <a:bodyPr/>
          <a:lstStyle/>
          <a:p>
            <a:r>
              <a:rPr lang="en-US" dirty="0"/>
              <a:t>Maintain for each data Q, two timestamps:</a:t>
            </a:r>
          </a:p>
          <a:p>
            <a:pPr lvl="1"/>
            <a:r>
              <a:rPr lang="en-US" dirty="0"/>
              <a:t>W-timestamp(Q): largest time-stamp of any transaction that executed Write(Q) successfully</a:t>
            </a:r>
          </a:p>
          <a:p>
            <a:pPr lvl="1"/>
            <a:r>
              <a:rPr lang="en-US" dirty="0"/>
              <a:t>R-timestamp(Q): largest time-stamp of any transaction that executed Read(Q) successfully</a:t>
            </a:r>
          </a:p>
          <a:p>
            <a:pPr lvl="1"/>
            <a:endParaRPr lang="en-US" dirty="0"/>
          </a:p>
          <a:p>
            <a:r>
              <a:rPr lang="en-US" dirty="0"/>
              <a:t>Suppose </a:t>
            </a:r>
            <a:r>
              <a:rPr lang="en-US" dirty="0" err="1"/>
              <a:t>Ti</a:t>
            </a:r>
            <a:r>
              <a:rPr lang="en-US" dirty="0"/>
              <a:t> wants to read(Q):</a:t>
            </a:r>
          </a:p>
          <a:p>
            <a:pPr lvl="1"/>
            <a:r>
              <a:rPr lang="en-US" dirty="0"/>
              <a:t>If TS(</a:t>
            </a:r>
            <a:r>
              <a:rPr lang="en-US" dirty="0" err="1"/>
              <a:t>T_i</a:t>
            </a:r>
            <a:r>
              <a:rPr lang="en-US" dirty="0"/>
              <a:t>) &lt; W-Timestamp(Q): Reject the operation and roll back </a:t>
            </a:r>
            <a:r>
              <a:rPr lang="en-US" dirty="0" err="1"/>
              <a:t>T_i</a:t>
            </a:r>
            <a:endParaRPr lang="en-US" dirty="0"/>
          </a:p>
          <a:p>
            <a:pPr lvl="1"/>
            <a:r>
              <a:rPr lang="en-US" dirty="0"/>
              <a:t>Otherwise, allow the operation and modify:</a:t>
            </a:r>
          </a:p>
          <a:p>
            <a:pPr lvl="2"/>
            <a:r>
              <a:rPr lang="en-US" dirty="0"/>
              <a:t>R-timestamp(Q) = max(R-timestamp(Q)), TS(</a:t>
            </a:r>
            <a:r>
              <a:rPr lang="en-US" dirty="0" err="1"/>
              <a:t>T_i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04688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Time-stamp Based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114425"/>
            <a:ext cx="7862887" cy="5064125"/>
          </a:xfrm>
        </p:spPr>
        <p:txBody>
          <a:bodyPr/>
          <a:lstStyle/>
          <a:p>
            <a:r>
              <a:rPr lang="en-US" dirty="0"/>
              <a:t>Maintain for each data Q, two timestamps:</a:t>
            </a:r>
          </a:p>
          <a:p>
            <a:pPr lvl="1"/>
            <a:r>
              <a:rPr lang="en-US" dirty="0"/>
              <a:t>W-timestamp(Q): largest time-stamp of any transaction that executed Write(Q) successfully</a:t>
            </a:r>
          </a:p>
          <a:p>
            <a:pPr lvl="1"/>
            <a:r>
              <a:rPr lang="en-US" dirty="0"/>
              <a:t>R-timestamp(Q): largest time-stamp of any transaction that executed Read(Q) successfully</a:t>
            </a:r>
          </a:p>
          <a:p>
            <a:pPr lvl="1"/>
            <a:endParaRPr lang="en-US" dirty="0"/>
          </a:p>
          <a:p>
            <a:r>
              <a:rPr lang="en-US" dirty="0"/>
              <a:t>Suppose </a:t>
            </a:r>
            <a:r>
              <a:rPr lang="en-US" dirty="0" err="1"/>
              <a:t>Ti</a:t>
            </a:r>
            <a:r>
              <a:rPr lang="en-US" dirty="0"/>
              <a:t> wants to write(Q):</a:t>
            </a:r>
          </a:p>
          <a:p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1.</a:t>
            </a:r>
            <a:r>
              <a:rPr lang="en-US" altLang="en-US" dirty="0"/>
              <a:t>  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&lt; R-timestamp(</a:t>
            </a:r>
            <a:r>
              <a:rPr lang="en-US" altLang="en-US" i="1" dirty="0"/>
              <a:t>Q</a:t>
            </a:r>
            <a:r>
              <a:rPr lang="en-US" altLang="en-US" dirty="0"/>
              <a:t>): reject the write and roll back </a:t>
            </a:r>
            <a:r>
              <a:rPr lang="en-US" altLang="en-US" dirty="0" err="1"/>
              <a:t>T_i</a:t>
            </a:r>
            <a:endParaRPr lang="en-US" altLang="en-US" dirty="0"/>
          </a:p>
          <a:p>
            <a:pPr marL="857250" lvl="2" indent="0">
              <a:buNone/>
            </a:pPr>
            <a:endParaRPr lang="en-US" altLang="en-US" sz="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2.</a:t>
            </a:r>
            <a:r>
              <a:rPr lang="en-US" altLang="en-US" dirty="0"/>
              <a:t>  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&lt; W-timestamp(</a:t>
            </a:r>
            <a:r>
              <a:rPr lang="en-US" altLang="en-US" i="1" dirty="0"/>
              <a:t>Q</a:t>
            </a:r>
            <a:r>
              <a:rPr lang="en-US" altLang="en-US" dirty="0"/>
              <a:t>), then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attempting to write an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/>
              <a:t>      obsolete value of </a:t>
            </a:r>
            <a:r>
              <a:rPr lang="en-US" altLang="en-US" i="1" dirty="0"/>
              <a:t>Q</a:t>
            </a:r>
            <a:r>
              <a:rPr lang="en-US" altLang="en-US" dirty="0"/>
              <a:t>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dirty="0"/>
              <a:t>Hence, this </a:t>
            </a:r>
            <a:r>
              <a:rPr lang="en-US" altLang="en-US" b="1" dirty="0"/>
              <a:t>write</a:t>
            </a:r>
            <a:r>
              <a:rPr lang="en-US" altLang="en-US" dirty="0"/>
              <a:t> operation is rejected, and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rolled back.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3.   </a:t>
            </a:r>
            <a:r>
              <a:rPr lang="en-US" altLang="en-US" dirty="0"/>
              <a:t>Otherwise, execute </a:t>
            </a:r>
            <a:r>
              <a:rPr lang="en-US" altLang="en-US" b="1" dirty="0"/>
              <a:t>write</a:t>
            </a:r>
            <a:r>
              <a:rPr lang="en-US" altLang="en-US" dirty="0"/>
              <a:t>, and W-timestamp(</a:t>
            </a:r>
            <a:r>
              <a:rPr lang="en-US" altLang="en-US" i="1" dirty="0"/>
              <a:t>Q</a:t>
            </a:r>
            <a:r>
              <a:rPr lang="en-US" altLang="en-US" dirty="0"/>
              <a:t>) is set to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53550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DB4C-E11C-41D3-9255-EC3E92F3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Example of Schedule Under TSO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5A45C-0C9F-4734-AF8F-80113999B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200" y="4526790"/>
            <a:ext cx="3213150" cy="1086681"/>
          </a:xfrm>
        </p:spPr>
        <p:txBody>
          <a:bodyPr/>
          <a:lstStyle/>
          <a:p>
            <a:r>
              <a:rPr lang="en-IN" dirty="0"/>
              <a:t>How about this one,</a:t>
            </a:r>
            <a:br>
              <a:rPr lang="en-IN" dirty="0"/>
            </a:br>
            <a:r>
              <a:rPr lang="en-IN" dirty="0"/>
              <a:t>where initially</a:t>
            </a:r>
            <a:br>
              <a:rPr lang="en-IN" dirty="0"/>
            </a:br>
            <a:r>
              <a:rPr lang="en-IN" dirty="0"/>
              <a:t>    R-TS(Q)=W-TS(Q)=0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5AD600-8A16-4092-A0DB-DD46A355E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4918" y="904570"/>
            <a:ext cx="3316287" cy="344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CE418-54EA-4B97-8980-C10ED5282181}"/>
              </a:ext>
            </a:extLst>
          </p:cNvPr>
          <p:cNvSpPr txBox="1"/>
          <p:nvPr/>
        </p:nvSpPr>
        <p:spPr>
          <a:xfrm>
            <a:off x="1082768" y="1530357"/>
            <a:ext cx="328289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Assume that initially: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R-TS(A) = W-TS(A)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R-TS(B) = W-TS(B)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Assume TS(T</a:t>
            </a:r>
            <a:r>
              <a:rPr kumimoji="0" lang="en-IN" sz="17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25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 = 25 and         </a:t>
            </a:r>
            <a:b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</a:b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TS(T</a:t>
            </a:r>
            <a:r>
              <a:rPr kumimoji="0" lang="en-IN" sz="17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26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 = 26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DFD7B6-0D9F-40E0-A0EB-4D4FA9A16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0649" y="4397188"/>
            <a:ext cx="2359837" cy="16709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A5BB27-34C5-45CE-B881-3E2130B29C0E}"/>
              </a:ext>
            </a:extLst>
          </p:cNvPr>
          <p:cNvSpPr txBox="1">
            <a:spLocks/>
          </p:cNvSpPr>
          <p:nvPr/>
        </p:nvSpPr>
        <p:spPr bwMode="auto">
          <a:xfrm>
            <a:off x="639192" y="1110116"/>
            <a:ext cx="4167758" cy="63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I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charset="0"/>
              </a:rPr>
              <a:t>Is this schedule valid under TSO?</a:t>
            </a:r>
          </a:p>
        </p:txBody>
      </p:sp>
    </p:spTree>
    <p:extLst>
      <p:ext uri="{BB962C8B-B14F-4D97-AF65-F5344CB8AC3E}">
        <p14:creationId xmlns:p14="http://schemas.microsoft.com/office/powerpoint/2010/main" val="30105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Another Example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idx="1"/>
          </p:nvPr>
        </p:nvSpPr>
        <p:spPr>
          <a:xfrm>
            <a:off x="326680" y="800100"/>
            <a:ext cx="7848600" cy="4876800"/>
          </a:xfrm>
        </p:spPr>
        <p:txBody>
          <a:bodyPr/>
          <a:lstStyle/>
          <a:p>
            <a:pPr lvl="1"/>
            <a:r>
              <a:rPr lang="en-US" dirty="0"/>
              <a:t>Example</a:t>
            </a:r>
          </a:p>
          <a:p>
            <a:pPr lvl="1"/>
            <a:endParaRPr lang="en-US" dirty="0"/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9DDCC9D1-9217-6E44-9D84-CBCF72B0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20" y="1292225"/>
            <a:ext cx="7032280" cy="524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685973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1. Recoverability and Cascade Freedom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750206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Solution 1: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transaction is structured such that its writes are all performed at the end of its processing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All writes of a transaction form an atomic action; no transaction may execute while a transaction is being written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transaction that aborts is restarted with a new timestamp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Solution 2: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Limited form of locking: wait for data to be committed before reading it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Solution 3: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 commit dependencies to ensure recoverability (i.e., require them to commit in some order)</a:t>
            </a:r>
          </a:p>
        </p:txBody>
      </p:sp>
    </p:spTree>
    <p:extLst>
      <p:ext uri="{BB962C8B-B14F-4D97-AF65-F5344CB8AC3E}">
        <p14:creationId xmlns:p14="http://schemas.microsoft.com/office/powerpoint/2010/main" val="2150193604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1. Thomas</a:t>
            </a:r>
            <a:r>
              <a:rPr lang="ja-JP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’</a:t>
            </a:r>
            <a:r>
              <a:rPr lang="en-US" altLang="ja-JP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Write Rule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741328" cy="5367972"/>
          </a:xfrm>
        </p:spPr>
        <p:txBody>
          <a:bodyPr/>
          <a:lstStyle/>
          <a:p>
            <a:r>
              <a:rPr lang="en-US" altLang="en-US" dirty="0"/>
              <a:t>Ignore obsolete </a:t>
            </a:r>
            <a:r>
              <a:rPr lang="en-US" altLang="en-US" b="1" dirty="0"/>
              <a:t>write</a:t>
            </a:r>
            <a:r>
              <a:rPr lang="en-US" altLang="en-US" dirty="0"/>
              <a:t> operations under certain circumstances</a:t>
            </a:r>
          </a:p>
          <a:p>
            <a:endParaRPr lang="en-US" altLang="en-US" dirty="0"/>
          </a:p>
          <a:p>
            <a:pPr>
              <a:lnSpc>
                <a:spcPct val="110000"/>
              </a:lnSpc>
            </a:pPr>
            <a:r>
              <a:rPr lang="en-US" altLang="en-US" dirty="0"/>
              <a:t>When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attempts to write data item </a:t>
            </a:r>
            <a:r>
              <a:rPr lang="en-US" altLang="en-US" i="1" dirty="0"/>
              <a:t>Q</a:t>
            </a:r>
            <a:r>
              <a:rPr lang="en-US" altLang="en-US" dirty="0"/>
              <a:t>,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i="1" dirty="0"/>
              <a:t>&lt;</a:t>
            </a:r>
            <a:r>
              <a:rPr lang="en-US" altLang="en-US" dirty="0"/>
              <a:t> W-timestamp(</a:t>
            </a:r>
            <a:r>
              <a:rPr lang="en-US" altLang="en-US" i="1" dirty="0"/>
              <a:t>Q</a:t>
            </a:r>
            <a:r>
              <a:rPr lang="en-US" altLang="en-US" dirty="0"/>
              <a:t>), then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attempting to write an obsolete value of {</a:t>
            </a:r>
            <a:r>
              <a:rPr lang="en-US" altLang="en-US" i="1" dirty="0"/>
              <a:t>Q</a:t>
            </a:r>
            <a:r>
              <a:rPr lang="en-US" altLang="en-US" dirty="0"/>
              <a:t>}. 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Rather than rolling back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, this {</a:t>
            </a:r>
            <a:r>
              <a:rPr lang="en-US" altLang="en-US" b="1" dirty="0"/>
              <a:t>write</a:t>
            </a:r>
            <a:r>
              <a:rPr lang="en-US" altLang="en-US" dirty="0"/>
              <a:t>} operation can be ignored.</a:t>
            </a:r>
          </a:p>
          <a:p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/>
              <a:t>Allows greater potential concurrency. 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Allows some view-serializable schedules that are not conflict-serializable.</a:t>
            </a:r>
          </a:p>
        </p:txBody>
      </p:sp>
    </p:spTree>
    <p:extLst>
      <p:ext uri="{BB962C8B-B14F-4D97-AF65-F5344CB8AC3E}">
        <p14:creationId xmlns:p14="http://schemas.microsoft.com/office/powerpoint/2010/main" val="14411298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Subqueries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Boolean operations with Subqueries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Nested Subqueries	</a:t>
            </a:r>
          </a:p>
        </p:txBody>
      </p:sp>
    </p:spTree>
    <p:extLst>
      <p:ext uri="{BB962C8B-B14F-4D97-AF65-F5344CB8AC3E}">
        <p14:creationId xmlns:p14="http://schemas.microsoft.com/office/powerpoint/2010/main" val="25232028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0"/>
            <a:ext cx="8077200" cy="857023"/>
          </a:xfrm>
        </p:spPr>
        <p:txBody>
          <a:bodyPr/>
          <a:lstStyle/>
          <a:p>
            <a:r>
              <a:rPr lang="en-US" sz="2800" dirty="0"/>
              <a:t>2. Optimistic Concurrency Control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4876800"/>
          </a:xfrm>
        </p:spPr>
        <p:txBody>
          <a:bodyPr/>
          <a:lstStyle/>
          <a:p>
            <a:r>
              <a:rPr lang="en-US" dirty="0"/>
              <a:t>Optimistic concurrency control</a:t>
            </a:r>
          </a:p>
          <a:p>
            <a:pPr lvl="1"/>
            <a:r>
              <a:rPr lang="en-US" dirty="0"/>
              <a:t>Also called validation-based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Intuition </a:t>
            </a:r>
          </a:p>
          <a:p>
            <a:pPr lvl="2"/>
            <a:r>
              <a:rPr lang="en-US" dirty="0"/>
              <a:t>Let the transactions execute as they wish</a:t>
            </a:r>
          </a:p>
          <a:p>
            <a:pPr lvl="2"/>
            <a:r>
              <a:rPr lang="en-US" dirty="0"/>
              <a:t>At the very end when they are about to commit, check if there might be any problems/conflicts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If no, let it commit</a:t>
            </a:r>
          </a:p>
          <a:p>
            <a:pPr lvl="3"/>
            <a:r>
              <a:rPr lang="en-US" dirty="0"/>
              <a:t>If yes, abort and restart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Optimistic: The hope is that there won’t be too many problems/aborts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60016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408045"/>
            <a:ext cx="7661275" cy="4089400"/>
          </a:xfrm>
          <a:noFill/>
        </p:spPr>
        <p:txBody>
          <a:bodyPr/>
          <a:lstStyle/>
          <a:p>
            <a:r>
              <a:rPr lang="en-US" dirty="0">
                <a:latin typeface="Helvetica" charset="0"/>
              </a:rPr>
              <a:t>Each transaction T</a:t>
            </a:r>
            <a:r>
              <a:rPr lang="en-US" baseline="-25000" dirty="0">
                <a:latin typeface="Helvetica" charset="0"/>
              </a:rPr>
              <a:t>i</a:t>
            </a:r>
            <a:r>
              <a:rPr lang="en-US" dirty="0">
                <a:latin typeface="Helvetica" charset="0"/>
              </a:rPr>
              <a:t> has 3 timestamps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Start(T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 : the time when 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started its execution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Validation(T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): the time when 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entered its validation phase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Finish(T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 : the time when 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finished its write phase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 err="1">
                <a:latin typeface="Helvetica" charset="0"/>
              </a:rPr>
              <a:t>Serializability</a:t>
            </a:r>
            <a:r>
              <a:rPr lang="en-US" dirty="0">
                <a:latin typeface="Helvetica" charset="0"/>
              </a:rPr>
              <a:t> order is determined by timestamp given at validation time,  to increase concurrency.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Thus TS(T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 is given the value of Validation(</a:t>
            </a:r>
            <a:r>
              <a:rPr lang="en-US" dirty="0" err="1">
                <a:latin typeface="Helvetica" charset="0"/>
                <a:ea typeface="ＭＳ Ｐゴシック" charset="0"/>
              </a:rPr>
              <a:t>T</a:t>
            </a:r>
            <a:r>
              <a:rPr lang="en-US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).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This protocol is useful and gives greater degree of concurrency if probability of conflicts is low.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because the </a:t>
            </a:r>
            <a:r>
              <a:rPr lang="en-US" dirty="0" err="1">
                <a:latin typeface="Helvetica" charset="0"/>
                <a:ea typeface="ＭＳ Ｐゴシック" charset="0"/>
              </a:rPr>
              <a:t>serializability</a:t>
            </a:r>
            <a:r>
              <a:rPr lang="en-US" dirty="0">
                <a:latin typeface="Helvetica" charset="0"/>
                <a:ea typeface="ＭＳ Ｐゴシック" charset="0"/>
              </a:rPr>
              <a:t> order is not pre-decided, and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relatively few transactions will have to be rolled back.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857023"/>
          </a:xfrm>
        </p:spPr>
        <p:txBody>
          <a:bodyPr/>
          <a:lstStyle/>
          <a:p>
            <a:r>
              <a:rPr lang="en-US" sz="2800" dirty="0"/>
              <a:t>2. Optimistic Concurrency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368700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build="p"/>
    </p:bld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3402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2. Optimistic Concurrency Control</a:t>
            </a:r>
            <a:endParaRPr lang="en-US" sz="2400" i="1" baseline="-25000" dirty="0">
              <a:latin typeface="Helvetica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4856162"/>
          </a:xfrm>
        </p:spPr>
        <p:txBody>
          <a:bodyPr/>
          <a:lstStyle/>
          <a:p>
            <a:r>
              <a:rPr lang="en-US">
                <a:latin typeface="Helvetica" charset="0"/>
              </a:rPr>
              <a:t>If for all 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 with TS (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) &lt; TS (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j</a:t>
            </a:r>
            <a:r>
              <a:rPr lang="en-US">
                <a:latin typeface="Helvetica" charset="0"/>
              </a:rPr>
              <a:t>) either one of the following condition holds:</a:t>
            </a:r>
          </a:p>
          <a:p>
            <a:pPr marL="800100" lvl="1" indent="-342900"/>
            <a:r>
              <a:rPr lang="en-US" b="1">
                <a:latin typeface="Helvetica" charset="0"/>
                <a:ea typeface="ＭＳ Ｐゴシック" charset="0"/>
              </a:rPr>
              <a:t>finish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) &lt; </a:t>
            </a:r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) </a:t>
            </a:r>
          </a:p>
          <a:p>
            <a:pPr marL="800100" lvl="1" indent="-342900"/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) &lt; </a:t>
            </a:r>
            <a:r>
              <a:rPr lang="en-US" b="1">
                <a:latin typeface="Helvetica" charset="0"/>
                <a:ea typeface="ＭＳ Ｐゴシック" charset="0"/>
              </a:rPr>
              <a:t>finish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) &lt; </a:t>
            </a:r>
            <a:r>
              <a:rPr lang="en-US" b="1">
                <a:latin typeface="Helvetica" charset="0"/>
                <a:ea typeface="ＭＳ Ｐゴシック" charset="0"/>
              </a:rPr>
              <a:t>validation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) </a:t>
            </a:r>
            <a:r>
              <a:rPr lang="en-US" b="1">
                <a:latin typeface="Helvetica" charset="0"/>
                <a:ea typeface="ＭＳ Ｐゴシック" charset="0"/>
              </a:rPr>
              <a:t>and </a:t>
            </a:r>
            <a:r>
              <a:rPr lang="en-US">
                <a:latin typeface="Helvetica" charset="0"/>
                <a:ea typeface="ＭＳ Ｐゴシック" charset="0"/>
              </a:rPr>
              <a:t>the set of data items written by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does not intersect with the set of data items read by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.  </a:t>
            </a:r>
          </a:p>
          <a:p>
            <a:pPr>
              <a:buFont typeface="Monotype Sorts" charset="0"/>
              <a:buNone/>
            </a:pPr>
            <a:r>
              <a:rPr lang="en-US">
                <a:latin typeface="Helvetica" charset="0"/>
              </a:rPr>
              <a:t>     then validation succeeds and 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j</a:t>
            </a:r>
            <a:r>
              <a:rPr lang="en-US">
                <a:latin typeface="Helvetica" charset="0"/>
              </a:rPr>
              <a:t> can be committed.  Otherwise, validation fails and 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j</a:t>
            </a:r>
            <a:r>
              <a:rPr lang="en-US">
                <a:latin typeface="Helvetica" charset="0"/>
              </a:rPr>
              <a:t> is aborted.</a:t>
            </a:r>
          </a:p>
          <a:p>
            <a:r>
              <a:rPr lang="en-US" i="1">
                <a:latin typeface="Helvetica" charset="0"/>
              </a:rPr>
              <a:t>Justification</a:t>
            </a:r>
            <a:r>
              <a:rPr lang="en-US">
                <a:latin typeface="Helvetica" charset="0"/>
              </a:rPr>
              <a:t>:  Either the first condition is satisfied, and there is no overlapped execution, or the second condition is satisfied and</a:t>
            </a:r>
          </a:p>
          <a:p>
            <a:pPr marL="800100" lvl="1" indent="-342900">
              <a:buFont typeface="Monotype Sorts" charset="0"/>
              <a:buChar char="n"/>
            </a:pPr>
            <a:r>
              <a:rPr lang="en-US">
                <a:latin typeface="Helvetica" charset="0"/>
                <a:ea typeface="ＭＳ Ｐゴシック" charset="0"/>
              </a:rPr>
              <a:t>the writes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do not affect reads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since they occur after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has finished its reads.</a:t>
            </a:r>
          </a:p>
          <a:p>
            <a:pPr marL="800100" lvl="1" indent="-342900">
              <a:buFont typeface="Monotype Sorts" charset="0"/>
              <a:buChar char="n"/>
            </a:pPr>
            <a:r>
              <a:rPr lang="en-US">
                <a:latin typeface="Helvetica" charset="0"/>
                <a:ea typeface="ＭＳ Ｐゴシック" charset="0"/>
              </a:rPr>
              <a:t>the writes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do not affect reads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 since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does not read  any item written by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.</a:t>
            </a:r>
            <a:endParaRPr lang="en-US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9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27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2. Optimistic Concurrency Control</a:t>
            </a:r>
            <a:endParaRPr lang="en-US" sz="2400" dirty="0">
              <a:latin typeface="Helvetica" charset="0"/>
            </a:endParaRPr>
          </a:p>
        </p:txBody>
      </p:sp>
      <p:sp>
        <p:nvSpPr>
          <p:cNvPr id="952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Example of schedule produced using validation</a:t>
            </a:r>
          </a:p>
        </p:txBody>
      </p:sp>
      <p:pic>
        <p:nvPicPr>
          <p:cNvPr id="95235" name="Picture 13" descr="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858963"/>
            <a:ext cx="2944813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786562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Snapshot Isolation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4876800"/>
          </a:xfrm>
        </p:spPr>
        <p:txBody>
          <a:bodyPr/>
          <a:lstStyle/>
          <a:p>
            <a:r>
              <a:rPr lang="en-US" dirty="0"/>
              <a:t>Very popular scheme, used as the primary scheme by many systems including Oracle, </a:t>
            </a:r>
            <a:r>
              <a:rPr lang="en-US" dirty="0" err="1"/>
              <a:t>PostgreSQL</a:t>
            </a:r>
            <a:r>
              <a:rPr lang="en-US" dirty="0"/>
              <a:t> etc…</a:t>
            </a:r>
          </a:p>
          <a:p>
            <a:pPr lvl="1"/>
            <a:r>
              <a:rPr lang="en-US" dirty="0"/>
              <a:t>Several others support this in addition to locking-based protocol</a:t>
            </a:r>
          </a:p>
          <a:p>
            <a:pPr lvl="1"/>
            <a:endParaRPr lang="en-US" dirty="0"/>
          </a:p>
          <a:p>
            <a:r>
              <a:rPr lang="en-US" dirty="0"/>
              <a:t>A type of “multi-version concurrency control”</a:t>
            </a:r>
          </a:p>
          <a:p>
            <a:pPr lvl="1"/>
            <a:r>
              <a:rPr lang="en-US" dirty="0"/>
              <a:t>Also similar to optimistic concurrency control in many ways</a:t>
            </a:r>
          </a:p>
          <a:p>
            <a:endParaRPr lang="en-US" dirty="0"/>
          </a:p>
          <a:p>
            <a:r>
              <a:rPr lang="en-US" dirty="0"/>
              <a:t>Key idea: </a:t>
            </a:r>
          </a:p>
          <a:p>
            <a:pPr lvl="1"/>
            <a:r>
              <a:rPr lang="en-US" dirty="0"/>
              <a:t>For each object, maintain past “versions” of the data along with timestamps</a:t>
            </a:r>
          </a:p>
          <a:p>
            <a:pPr lvl="2"/>
            <a:r>
              <a:rPr lang="en-US" dirty="0"/>
              <a:t>Every update to an object causes a new version to be generated</a:t>
            </a:r>
          </a:p>
        </p:txBody>
      </p:sp>
    </p:spTree>
    <p:extLst>
      <p:ext uri="{BB962C8B-B14F-4D97-AF65-F5344CB8AC3E}">
        <p14:creationId xmlns:p14="http://schemas.microsoft.com/office/powerpoint/2010/main" val="476422022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Snapshot Isolation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5443300"/>
          </a:xfrm>
        </p:spPr>
        <p:txBody>
          <a:bodyPr/>
          <a:lstStyle/>
          <a:p>
            <a:r>
              <a:rPr lang="en-US" dirty="0"/>
              <a:t>Read queries:</a:t>
            </a:r>
          </a:p>
          <a:p>
            <a:pPr lvl="1"/>
            <a:r>
              <a:rPr lang="en-US" dirty="0"/>
              <a:t>Let “t” be the “time-stamp” of the query, i.e., the time at which it entered the system</a:t>
            </a:r>
          </a:p>
          <a:p>
            <a:pPr lvl="1"/>
            <a:r>
              <a:rPr lang="en-US" dirty="0"/>
              <a:t>When the query asks for a data item, provide a version of the data item that was latest as of “t”</a:t>
            </a:r>
          </a:p>
          <a:p>
            <a:pPr lvl="2"/>
            <a:r>
              <a:rPr lang="en-US" dirty="0"/>
              <a:t>Even if the data changed in between, provide an old version</a:t>
            </a:r>
          </a:p>
          <a:p>
            <a:pPr lvl="1"/>
            <a:r>
              <a:rPr lang="en-US" dirty="0"/>
              <a:t>No locks needed, no waiting for any other transactions or queries</a:t>
            </a:r>
          </a:p>
          <a:p>
            <a:pPr lvl="1"/>
            <a:r>
              <a:rPr lang="en-US" dirty="0"/>
              <a:t>The query executes on a consistent snapshot of the database</a:t>
            </a:r>
          </a:p>
          <a:p>
            <a:r>
              <a:rPr lang="en-US" dirty="0"/>
              <a:t>Update queries (transactions):</a:t>
            </a:r>
          </a:p>
          <a:p>
            <a:pPr lvl="1"/>
            <a:r>
              <a:rPr lang="en-US" dirty="0"/>
              <a:t>Reads processed as above on a snapshot</a:t>
            </a:r>
          </a:p>
          <a:p>
            <a:pPr lvl="1"/>
            <a:r>
              <a:rPr lang="en-US" dirty="0"/>
              <a:t>Writes are done in private storage</a:t>
            </a:r>
          </a:p>
          <a:p>
            <a:pPr lvl="1"/>
            <a:r>
              <a:rPr lang="en-US" dirty="0"/>
              <a:t>At commit time, for each object that was written, check if some other transaction updated the data item since this transaction started</a:t>
            </a:r>
          </a:p>
          <a:p>
            <a:pPr lvl="2"/>
            <a:r>
              <a:rPr lang="en-US" dirty="0"/>
              <a:t>If yes, then abort and restart</a:t>
            </a:r>
          </a:p>
          <a:p>
            <a:pPr lvl="2"/>
            <a:r>
              <a:rPr lang="en-US" dirty="0"/>
              <a:t>If no, make all the writes public simultaneously (by making new versions)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3" grpId="0" build="p"/>
    </p:bld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3. Snapshot Isolation</a:t>
            </a:r>
          </a:p>
        </p:txBody>
      </p:sp>
      <p:sp>
        <p:nvSpPr>
          <p:cNvPr id="1116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2831" y="1063510"/>
            <a:ext cx="4759839" cy="5297487"/>
          </a:xfrm>
        </p:spPr>
        <p:txBody>
          <a:bodyPr/>
          <a:lstStyle/>
          <a:p>
            <a:r>
              <a:rPr kumimoji="0" lang="en-US" sz="1600" dirty="0">
                <a:latin typeface="Helvetica" charset="0"/>
              </a:rPr>
              <a:t>A transaction T1 executing with Snapshot Isolation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takes snapshot of committed data at start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always reads/modifies data in its own snapshot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updates of concurrent transactions are not visible to T1 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writes of T1 complete when it commits</a:t>
            </a:r>
          </a:p>
          <a:p>
            <a:pPr lvl="1"/>
            <a:r>
              <a:rPr kumimoji="0" lang="en-US" sz="1600" b="1" dirty="0">
                <a:latin typeface="Helvetica" charset="0"/>
                <a:ea typeface="ＭＳ Ｐゴシック" charset="0"/>
              </a:rPr>
              <a:t>First-committer-wins rule</a:t>
            </a:r>
            <a:r>
              <a:rPr kumimoji="0" lang="en-US" sz="1600" dirty="0">
                <a:latin typeface="Helvetica" charset="0"/>
                <a:ea typeface="ＭＳ Ｐゴシック" charset="0"/>
              </a:rPr>
              <a:t>:</a:t>
            </a:r>
          </a:p>
          <a:p>
            <a:pPr lvl="2"/>
            <a:r>
              <a:rPr kumimoji="0" lang="en-US" sz="1600" dirty="0">
                <a:latin typeface="Helvetica" charset="0"/>
                <a:ea typeface="ＭＳ Ｐゴシック" charset="0"/>
              </a:rPr>
              <a:t>Commits only if no other concurrent transaction has already written data that T1 intends to write.</a:t>
            </a:r>
          </a:p>
        </p:txBody>
      </p:sp>
      <p:graphicFrame>
        <p:nvGraphicFramePr>
          <p:cNvPr id="337924" name="Group 4"/>
          <p:cNvGraphicFramePr>
            <a:graphicFrameLocks noGrp="1"/>
          </p:cNvGraphicFramePr>
          <p:nvPr>
            <p:ph sz="half" idx="2"/>
          </p:nvPr>
        </p:nvGraphicFramePr>
        <p:xfrm>
          <a:off x="5537200" y="1144588"/>
          <a:ext cx="3289300" cy="4837113"/>
        </p:xfrm>
        <a:graphic>
          <a:graphicData uri="http://schemas.openxmlformats.org/drawingml/2006/table">
            <a:tbl>
              <a:tblPr/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1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T1</a:t>
                      </a: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T2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T3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6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W(Y := 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Commit</a:t>
                      </a: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2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Start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R(X) </a:t>
                      </a: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 0</a:t>
                      </a: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R(Y)</a:t>
                      </a: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 1</a:t>
                      </a: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W(X:=2)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W(Z:=3)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Commit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225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R(Z) </a:t>
                      </a: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 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R(Y) 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W(X:=3)</a:t>
                      </a: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Commit-Req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Abort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1645" name="Text Box 30"/>
          <p:cNvSpPr txBox="1">
            <a:spLocks noChangeArrowheads="1"/>
          </p:cNvSpPr>
          <p:nvPr/>
        </p:nvSpPr>
        <p:spPr bwMode="auto">
          <a:xfrm>
            <a:off x="2046288" y="5165725"/>
            <a:ext cx="3367087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Concurrent updates not visible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Own updates are visible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first-committer of 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Serialization error, T2 is rolled back</a:t>
            </a:r>
          </a:p>
        </p:txBody>
      </p:sp>
      <p:sp>
        <p:nvSpPr>
          <p:cNvPr id="111646" name="Line 31"/>
          <p:cNvSpPr>
            <a:spLocks noChangeShapeType="1"/>
          </p:cNvSpPr>
          <p:nvPr/>
        </p:nvSpPr>
        <p:spPr bwMode="auto">
          <a:xfrm flipV="1">
            <a:off x="5359400" y="4533900"/>
            <a:ext cx="1295400" cy="78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11647" name="Line 32"/>
          <p:cNvSpPr>
            <a:spLocks noChangeShapeType="1"/>
          </p:cNvSpPr>
          <p:nvPr/>
        </p:nvSpPr>
        <p:spPr bwMode="auto">
          <a:xfrm flipV="1">
            <a:off x="5359400" y="4813300"/>
            <a:ext cx="1308100" cy="749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11648" name="Line 33"/>
          <p:cNvSpPr>
            <a:spLocks noChangeShapeType="1"/>
          </p:cNvSpPr>
          <p:nvPr/>
        </p:nvSpPr>
        <p:spPr bwMode="auto">
          <a:xfrm flipV="1">
            <a:off x="5359400" y="5143500"/>
            <a:ext cx="12954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11649" name="Line 34"/>
          <p:cNvSpPr>
            <a:spLocks noChangeShapeType="1"/>
          </p:cNvSpPr>
          <p:nvPr/>
        </p:nvSpPr>
        <p:spPr bwMode="auto">
          <a:xfrm flipV="1">
            <a:off x="5372100" y="5842000"/>
            <a:ext cx="12954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82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45" grpId="0"/>
    </p:bld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Snapshot Isolation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5443300"/>
          </a:xfrm>
        </p:spPr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Read query don’t block at all, and run very fast</a:t>
            </a:r>
          </a:p>
          <a:p>
            <a:pPr lvl="1"/>
            <a:r>
              <a:rPr lang="en-US" dirty="0"/>
              <a:t>As long as conflicts are rare, update transactions don’t abort either</a:t>
            </a:r>
          </a:p>
          <a:p>
            <a:pPr lvl="1"/>
            <a:r>
              <a:rPr lang="en-US" dirty="0"/>
              <a:t>Overall better performance than locking-based protocols</a:t>
            </a:r>
          </a:p>
          <a:p>
            <a:pPr lvl="1"/>
            <a:endParaRPr lang="en-US" dirty="0"/>
          </a:p>
          <a:p>
            <a:r>
              <a:rPr lang="en-US" dirty="0"/>
              <a:t>Major disadvantage: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serializable</a:t>
            </a:r>
            <a:endParaRPr lang="en-US" dirty="0"/>
          </a:p>
          <a:p>
            <a:pPr lvl="1"/>
            <a:r>
              <a:rPr lang="en-US" dirty="0"/>
              <a:t>Inconsistencies may be introduced</a:t>
            </a:r>
          </a:p>
          <a:p>
            <a:pPr lvl="1"/>
            <a:r>
              <a:rPr lang="en-US" dirty="0"/>
              <a:t>See the </a:t>
            </a:r>
            <a:r>
              <a:rPr lang="en-US" dirty="0" err="1"/>
              <a:t>wikipedia</a:t>
            </a:r>
            <a:r>
              <a:rPr lang="en-US" dirty="0"/>
              <a:t> article for more details and an example</a:t>
            </a:r>
          </a:p>
          <a:p>
            <a:pPr lvl="2"/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Snapshot_isolation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2669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3. Snapshot Isolation</a:t>
            </a:r>
          </a:p>
        </p:txBody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Example of problem with SI</a:t>
            </a:r>
          </a:p>
          <a:p>
            <a:pPr lvl="1"/>
            <a:r>
              <a:rPr kumimoji="0" lang="en-US" dirty="0">
                <a:latin typeface="Helvetica" charset="0"/>
                <a:ea typeface="ＭＳ Ｐゴシック" charset="0"/>
              </a:rPr>
              <a:t>T1: x:=y</a:t>
            </a:r>
          </a:p>
          <a:p>
            <a:pPr lvl="1"/>
            <a:r>
              <a:rPr kumimoji="0" lang="en-US" dirty="0">
                <a:latin typeface="Helvetica" charset="0"/>
                <a:ea typeface="ＭＳ Ｐゴシック" charset="0"/>
              </a:rPr>
              <a:t>T2: y:= x</a:t>
            </a:r>
          </a:p>
          <a:p>
            <a:pPr lvl="1"/>
            <a:r>
              <a:rPr kumimoji="0" lang="en-US" dirty="0">
                <a:latin typeface="Helvetica" charset="0"/>
                <a:ea typeface="ＭＳ Ｐゴシック" charset="0"/>
              </a:rPr>
              <a:t>Initially x = 3 and y = 17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Serial execution:  x = ??, y = ??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if both transactions start at the same time, with snapshot isolation:  x = ?? , y = ??</a:t>
            </a:r>
          </a:p>
          <a:p>
            <a:r>
              <a:rPr kumimoji="0" lang="en-US" dirty="0">
                <a:latin typeface="Helvetica" charset="0"/>
              </a:rPr>
              <a:t>Called </a:t>
            </a:r>
            <a:r>
              <a:rPr kumimoji="0" lang="en-US" b="1" dirty="0">
                <a:solidFill>
                  <a:srgbClr val="000099"/>
                </a:solidFill>
                <a:latin typeface="Helvetica" charset="0"/>
              </a:rPr>
              <a:t>skew write</a:t>
            </a:r>
          </a:p>
          <a:p>
            <a:r>
              <a:rPr kumimoji="0" lang="en-US" dirty="0">
                <a:latin typeface="Helvetica" charset="0"/>
              </a:rPr>
              <a:t>Skew also occurs with inserts</a:t>
            </a:r>
          </a:p>
          <a:p>
            <a:pPr lvl="1"/>
            <a:r>
              <a:rPr kumimoji="0" lang="en-US" dirty="0" err="1">
                <a:latin typeface="Helvetica" charset="0"/>
                <a:ea typeface="ＭＳ Ｐゴシック" charset="0"/>
              </a:rPr>
              <a:t>E.g</a:t>
            </a:r>
            <a:r>
              <a:rPr kumimoji="0" lang="en-US" dirty="0">
                <a:latin typeface="Helvetica" charset="0"/>
                <a:ea typeface="ＭＳ Ｐゴシック" charset="0"/>
              </a:rPr>
              <a:t>: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Find max order number among all orders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Create a new order with order number = previous max + 1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uiExpand="1" build="p"/>
    </p:bld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3. SI In Oracle and PostgreSQL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1093788"/>
            <a:ext cx="8207375" cy="5475287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0099"/>
                </a:solidFill>
                <a:latin typeface="Helvetica" charset="0"/>
              </a:rPr>
              <a:t>Warning</a:t>
            </a:r>
            <a:r>
              <a:rPr lang="en-US" dirty="0">
                <a:latin typeface="Helvetica" charset="0"/>
              </a:rPr>
              <a:t>: SI used when isolation level is set to </a:t>
            </a:r>
            <a:r>
              <a:rPr lang="en-US" dirty="0" err="1">
                <a:latin typeface="Helvetica" charset="0"/>
              </a:rPr>
              <a:t>serializable</a:t>
            </a:r>
            <a:r>
              <a:rPr lang="en-US" dirty="0">
                <a:latin typeface="Helvetica" charset="0"/>
              </a:rPr>
              <a:t>, by Oracle,</a:t>
            </a:r>
            <a:r>
              <a:rPr lang="en-US" dirty="0">
                <a:solidFill>
                  <a:schemeClr val="tx2"/>
                </a:solidFill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and</a:t>
            </a:r>
            <a:r>
              <a:rPr lang="en-US" dirty="0">
                <a:solidFill>
                  <a:schemeClr val="tx2"/>
                </a:solidFill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PostgreSQL</a:t>
            </a:r>
            <a:r>
              <a:rPr lang="en-US" dirty="0">
                <a:latin typeface="Helvetica" charset="0"/>
              </a:rPr>
              <a:t> versions prior to 9.1</a:t>
            </a:r>
            <a:endParaRPr lang="en-US" dirty="0">
              <a:solidFill>
                <a:schemeClr val="tx2"/>
              </a:solidFill>
              <a:latin typeface="Helvetica" charset="0"/>
            </a:endParaRPr>
          </a:p>
          <a:p>
            <a:pPr marL="800100" lvl="1" indent="-342900">
              <a:defRPr/>
            </a:pPr>
            <a:r>
              <a:rPr lang="en-US" dirty="0" err="1">
                <a:latin typeface="Helvetica" charset="0"/>
                <a:ea typeface="ＭＳ Ｐゴシック" charset="0"/>
              </a:rPr>
              <a:t>PostgreSQL</a:t>
            </a:r>
            <a:r>
              <a:rPr lang="ja-JP" altLang="en-US" dirty="0">
                <a:latin typeface="Helvetica" charset="0"/>
                <a:ea typeface="ＭＳ Ｐゴシック" charset="0"/>
              </a:rPr>
              <a:t>’</a:t>
            </a:r>
            <a:r>
              <a:rPr lang="en-US" dirty="0">
                <a:latin typeface="Helvetica" charset="0"/>
                <a:ea typeface="ＭＳ Ｐゴシック" charset="0"/>
              </a:rPr>
              <a:t>s implementation of SI (versions prior to 9.1) described in Section 26.4.1.3</a:t>
            </a:r>
          </a:p>
          <a:p>
            <a:pPr marL="800100" lvl="1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Oracle implements </a:t>
            </a:r>
            <a:r>
              <a:rPr lang="ja-JP" altLang="en-US" dirty="0">
                <a:latin typeface="Helvetica" charset="0"/>
                <a:ea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</a:rPr>
              <a:t>first updater wins</a:t>
            </a:r>
            <a:r>
              <a:rPr lang="ja-JP" altLang="en-US" dirty="0">
                <a:latin typeface="Helvetica" charset="0"/>
                <a:ea typeface="ＭＳ Ｐゴシック" charset="0"/>
              </a:rPr>
              <a:t>”</a:t>
            </a:r>
            <a:r>
              <a:rPr lang="en-US" dirty="0">
                <a:latin typeface="Helvetica" charset="0"/>
                <a:ea typeface="ＭＳ Ｐゴシック" charset="0"/>
              </a:rPr>
              <a:t> rule (variant of </a:t>
            </a:r>
            <a:r>
              <a:rPr lang="ja-JP" altLang="en-US" dirty="0">
                <a:latin typeface="Helvetica" charset="0"/>
                <a:ea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</a:rPr>
              <a:t>first committer wins</a:t>
            </a:r>
            <a:r>
              <a:rPr lang="ja-JP" altLang="en-US" dirty="0">
                <a:latin typeface="Helvetica" charset="0"/>
                <a:ea typeface="ＭＳ Ｐゴシック" charset="0"/>
              </a:rPr>
              <a:t>”</a:t>
            </a:r>
            <a:r>
              <a:rPr lang="en-US" dirty="0">
                <a:latin typeface="Helvetica" charset="0"/>
                <a:ea typeface="ＭＳ Ｐゴシック" charset="0"/>
              </a:rPr>
              <a:t>)</a:t>
            </a:r>
          </a:p>
          <a:p>
            <a:pPr marL="120015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concurrent writer check is done at time of write, not at commit time</a:t>
            </a:r>
          </a:p>
          <a:p>
            <a:pPr marL="120015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Allows transactions to be rolled back earlier</a:t>
            </a:r>
          </a:p>
          <a:p>
            <a:pPr marL="114300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Oracle and </a:t>
            </a:r>
            <a:r>
              <a:rPr lang="en-US" dirty="0" err="1">
                <a:latin typeface="Helvetica" charset="0"/>
                <a:ea typeface="ＭＳ Ｐゴシック" charset="0"/>
              </a:rPr>
              <a:t>PostgreSQL</a:t>
            </a:r>
            <a:r>
              <a:rPr lang="en-US" dirty="0">
                <a:latin typeface="Helvetica" charset="0"/>
                <a:ea typeface="ＭＳ Ｐゴシック" charset="0"/>
              </a:rPr>
              <a:t> &lt; 9.1 do not support true </a:t>
            </a:r>
            <a:r>
              <a:rPr lang="en-US" dirty="0" err="1">
                <a:latin typeface="Helvetica" charset="0"/>
                <a:ea typeface="ＭＳ Ｐゴシック" charset="0"/>
              </a:rPr>
              <a:t>serializable</a:t>
            </a:r>
            <a:r>
              <a:rPr lang="en-US" dirty="0">
                <a:latin typeface="Helvetica" charset="0"/>
                <a:ea typeface="ＭＳ Ｐゴシック" charset="0"/>
              </a:rPr>
              <a:t> execution</a:t>
            </a:r>
          </a:p>
          <a:p>
            <a:pPr marL="800100" lvl="1" indent="-342900">
              <a:defRPr/>
            </a:pPr>
            <a:r>
              <a:rPr lang="en-US" dirty="0" err="1">
                <a:latin typeface="Helvetica" charset="0"/>
                <a:ea typeface="ＭＳ Ｐゴシック" charset="0"/>
              </a:rPr>
              <a:t>PostgreSQL</a:t>
            </a:r>
            <a:r>
              <a:rPr lang="en-US" dirty="0">
                <a:latin typeface="Helvetica" charset="0"/>
                <a:ea typeface="ＭＳ Ｐゴシック" charset="0"/>
              </a:rPr>
              <a:t> 9.1 introduced new protocol called “</a:t>
            </a:r>
            <a:r>
              <a:rPr lang="en-US" dirty="0" err="1">
                <a:latin typeface="Helvetica" charset="0"/>
                <a:ea typeface="ＭＳ Ｐゴシック" charset="0"/>
              </a:rPr>
              <a:t>Serializable</a:t>
            </a:r>
            <a:r>
              <a:rPr lang="en-US" dirty="0">
                <a:latin typeface="Helvetica" charset="0"/>
                <a:ea typeface="ＭＳ Ｐゴシック" charset="0"/>
              </a:rPr>
              <a:t> Snapshot Isolation” (SSI)</a:t>
            </a:r>
          </a:p>
          <a:p>
            <a:pPr marL="114300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Which guarantees true </a:t>
            </a:r>
            <a:r>
              <a:rPr lang="en-US" dirty="0" err="1">
                <a:latin typeface="Helvetica" charset="0"/>
                <a:ea typeface="ＭＳ Ｐゴシック" charset="0"/>
              </a:rPr>
              <a:t>serializabilty</a:t>
            </a:r>
            <a:r>
              <a:rPr lang="en-US" dirty="0">
                <a:latin typeface="Helvetica" charset="0"/>
                <a:ea typeface="ＭＳ Ｐゴシック" charset="0"/>
              </a:rPr>
              <a:t> including handling predicate reads (coming up)</a:t>
            </a:r>
          </a:p>
          <a:p>
            <a:pPr>
              <a:defRPr/>
            </a:pPr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1685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 query within a query – can be used in select/from/where and other clauses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20887-A36F-594E-B964-0640DD0D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1737201"/>
            <a:ext cx="58674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9C3A8-11E8-864C-A47D-1004C85F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3443763"/>
            <a:ext cx="508000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C7FB4-F97B-FD4F-9B43-F4DBF2A3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" y="5242401"/>
            <a:ext cx="6230772" cy="169179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085328-221E-E44F-8F6D-BD565617F618}"/>
              </a:ext>
            </a:extLst>
          </p:cNvPr>
          <p:cNvGrpSpPr/>
          <p:nvPr/>
        </p:nvGrpSpPr>
        <p:grpSpPr>
          <a:xfrm>
            <a:off x="424180" y="2423001"/>
            <a:ext cx="5976620" cy="3771900"/>
            <a:chOff x="424180" y="2423001"/>
            <a:chExt cx="5976620" cy="37719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7D3B9F9-4F35-4E4F-A40F-76B805E0C5E9}"/>
                </a:ext>
              </a:extLst>
            </p:cNvPr>
            <p:cNvSpPr/>
            <p:nvPr/>
          </p:nvSpPr>
          <p:spPr>
            <a:xfrm>
              <a:off x="1737360" y="2423001"/>
              <a:ext cx="4663440" cy="762000"/>
            </a:xfrm>
            <a:prstGeom prst="ellipse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CBBA88A-EB66-0840-B433-77E42ACD15E5}"/>
                </a:ext>
              </a:extLst>
            </p:cNvPr>
            <p:cNvSpPr/>
            <p:nvPr/>
          </p:nvSpPr>
          <p:spPr>
            <a:xfrm>
              <a:off x="424180" y="3718401"/>
              <a:ext cx="4663440" cy="762000"/>
            </a:xfrm>
            <a:prstGeom prst="ellipse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90FFB0-D401-9B42-85CE-371866D97015}"/>
                </a:ext>
              </a:extLst>
            </p:cNvPr>
            <p:cNvSpPr/>
            <p:nvPr/>
          </p:nvSpPr>
          <p:spPr>
            <a:xfrm>
              <a:off x="657860" y="5432901"/>
              <a:ext cx="4663440" cy="762000"/>
            </a:xfrm>
            <a:prstGeom prst="ellipse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9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001494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sz="2700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2749105"/>
            <a:ext cx="6705600" cy="23345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 Control: </a:t>
            </a:r>
          </a:p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Phantom Problem; Weak Levels of Isolations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37014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Phantom Phenomenon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688062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Example of </a:t>
            </a:r>
            <a:r>
              <a:rPr lang="en-US" altLang="en-US" b="1" dirty="0">
                <a:solidFill>
                  <a:srgbClr val="002060"/>
                </a:solidFill>
              </a:rPr>
              <a:t>phantom phenomenon</a:t>
            </a:r>
            <a:r>
              <a:rPr lang="en-US" alt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transaction T1 that performs </a:t>
            </a:r>
            <a:r>
              <a:rPr lang="en-US" altLang="en-US" b="1" dirty="0">
                <a:solidFill>
                  <a:srgbClr val="002060"/>
                </a:solidFill>
              </a:rPr>
              <a:t>predicate read </a:t>
            </a:r>
            <a:r>
              <a:rPr lang="en-US" altLang="en-US" dirty="0"/>
              <a:t> (or scan) of a relation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count</a:t>
            </a:r>
            <a:r>
              <a:rPr lang="en-US" altLang="en-US" dirty="0"/>
              <a:t>(*)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where</a:t>
            </a:r>
            <a:r>
              <a:rPr lang="en-US" altLang="en-US" dirty="0"/>
              <a:t> </a:t>
            </a:r>
            <a:r>
              <a:rPr lang="en-US" altLang="en-US" i="1" dirty="0"/>
              <a:t>dept_name </a:t>
            </a:r>
            <a:r>
              <a:rPr lang="en-US" altLang="en-US" dirty="0"/>
              <a:t>= 'Physics'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and a transaction T2 that inserts a tuple while T1 is active but after predicate read 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values</a:t>
            </a:r>
            <a:r>
              <a:rPr lang="en-US" altLang="en-US" dirty="0"/>
              <a:t> ('11111', 'Feynman', 'Physics', 94000)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dirty="0"/>
              <a:t>(conceptually) conflict in spite of not accessing any tuple in common.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If only tuple locks are used, non-serializable schedules can result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the scan transaction does not see the new instructor, but may read some other tuple written by the update transaction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also occur with updates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update Wu’s department from Finance to Physics</a:t>
            </a:r>
          </a:p>
        </p:txBody>
      </p:sp>
    </p:spTree>
    <p:extLst>
      <p:ext uri="{BB962C8B-B14F-4D97-AF65-F5344CB8AC3E}">
        <p14:creationId xmlns:p14="http://schemas.microsoft.com/office/powerpoint/2010/main" val="195272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796925" y="57143"/>
            <a:ext cx="7882491" cy="659584"/>
          </a:xfrm>
        </p:spPr>
        <p:txBody>
          <a:bodyPr/>
          <a:lstStyle/>
          <a:p>
            <a:pPr>
              <a:defRPr/>
            </a:pPr>
            <a:r>
              <a:rPr 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Insert/Delete Operations and Predicate Reads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683581" y="1142996"/>
            <a:ext cx="7608164" cy="509886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Another Example Schedule with a problem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T1 saw a partial update of T2, but not the full update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 not serializable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2428871"/>
            <a:ext cx="5076825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0641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796925" y="57143"/>
            <a:ext cx="7882491" cy="659584"/>
          </a:xfrm>
        </p:spPr>
        <p:txBody>
          <a:bodyPr/>
          <a:lstStyle/>
          <a:p>
            <a:pPr>
              <a:defRPr/>
            </a:pPr>
            <a:r>
              <a:rPr 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Insert/Delete Operations and Predicate Reads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683581" y="1142996"/>
            <a:ext cx="7608164" cy="509886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Another Example</a:t>
            </a:r>
            <a:r>
              <a:rPr lang="en-US" altLang="en-US" dirty="0"/>
              <a:t>:  T1 and T2 both find maximum instructor ID in </a:t>
            </a:r>
            <a:br>
              <a:rPr lang="en-US" altLang="en-US" dirty="0"/>
            </a:br>
            <a:r>
              <a:rPr lang="en-US" altLang="en-US" dirty="0"/>
              <a:t>parallel, and create new instructors with ID = maximum ID + 1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Both instructors get same ID, not possible in serializable schedule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8119334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Locking To Prevent Phantoms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665825" y="1102497"/>
            <a:ext cx="7830106" cy="550378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Index locking protocol </a:t>
            </a:r>
            <a:r>
              <a:rPr lang="en-US" altLang="en-US" dirty="0"/>
              <a:t>to prevent phantoms</a:t>
            </a:r>
          </a:p>
          <a:p>
            <a:pPr lvl="1"/>
            <a:r>
              <a:rPr lang="en-US" altLang="en-US" dirty="0"/>
              <a:t>Every relation must have at least one index. </a:t>
            </a:r>
          </a:p>
          <a:p>
            <a:pPr lvl="1"/>
            <a:r>
              <a:rPr lang="en-US" altLang="en-US" dirty="0"/>
              <a:t>A transaction can access tuples only after finding them through one or more indices on the relation</a:t>
            </a:r>
          </a:p>
          <a:p>
            <a:pPr lvl="1"/>
            <a:r>
              <a:rPr lang="en-US" altLang="en-US" dirty="0"/>
              <a:t>A transaction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that performs a lookup must lock all the index leaf nodes that it accesses, in S-mode</a:t>
            </a:r>
          </a:p>
          <a:p>
            <a:pPr lvl="2"/>
            <a:r>
              <a:rPr lang="en-US" altLang="en-US" dirty="0"/>
              <a:t>Even if the leaf node does not contain any tuple satisfying the index lookup (e.g. for a range query, no tuple in a leaf is in the range)</a:t>
            </a:r>
          </a:p>
          <a:p>
            <a:pPr lvl="1"/>
            <a:r>
              <a:rPr lang="en-US" altLang="en-US" dirty="0"/>
              <a:t>A transaction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that inserts, updates or deletes a tuple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in a relation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</a:p>
          <a:p>
            <a:pPr lvl="2"/>
            <a:r>
              <a:rPr lang="en-US" altLang="en-US" dirty="0"/>
              <a:t>Must update all indices to </a:t>
            </a:r>
            <a:r>
              <a:rPr lang="en-US" altLang="en-US" i="1" dirty="0"/>
              <a:t>r</a:t>
            </a:r>
            <a:endParaRPr lang="en-US" altLang="en-US" dirty="0"/>
          </a:p>
          <a:p>
            <a:pPr lvl="2"/>
            <a:r>
              <a:rPr lang="en-US" altLang="en-US" dirty="0"/>
              <a:t>Must obtain exclusive locks on all index leaf nodes affected by the insert/update/delete</a:t>
            </a:r>
          </a:p>
          <a:p>
            <a:pPr lvl="1"/>
            <a:r>
              <a:rPr lang="en-US" altLang="en-US" dirty="0"/>
              <a:t>The rules of the two-phase locking protocol must be observed</a:t>
            </a:r>
          </a:p>
          <a:p>
            <a:r>
              <a:rPr lang="en-US" altLang="en-US" dirty="0"/>
              <a:t>Guarantees that phantom phenomenon won</a:t>
            </a:r>
            <a:r>
              <a:rPr lang="en-IN" altLang="en-US" dirty="0"/>
              <a:t>’</a:t>
            </a:r>
            <a:r>
              <a:rPr lang="en-US" altLang="ja-JP" dirty="0"/>
              <a:t>t occur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917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471B9FF1-7FE2-F445-BBA1-97D34FA69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Weak Levels of Consistency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D1F5043-4BFC-9A42-B2CD-FDE6182FD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Degree-two consistency</a:t>
            </a:r>
            <a:r>
              <a:rPr lang="en-US" altLang="en-US" b="1" dirty="0">
                <a:ea typeface="ＭＳ Ｐゴシック" panose="020B0600070205080204" pitchFamily="34" charset="-128"/>
              </a:rPr>
              <a:t>: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differs from two-phase locking in that S-locks may be released at any time, and locks may be acquired at any time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X-locks must be held till end of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Guarantees no “dirty reads” (so no recoverability issues)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Serializability is not guaranteed, programmer must ensure that no erroneous database state will occur]</a:t>
            </a:r>
          </a:p>
          <a:p>
            <a:endParaRPr lang="en-US" altLang="en-US" b="1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Cursor stability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reads, each tuple is locked, read, and lock is immediately released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X-locks are held till end of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Special case of degree-two consistency</a:t>
            </a:r>
          </a:p>
        </p:txBody>
      </p:sp>
    </p:spTree>
    <p:extLst>
      <p:ext uri="{BB962C8B-B14F-4D97-AF65-F5344CB8AC3E}">
        <p14:creationId xmlns:p14="http://schemas.microsoft.com/office/powerpoint/2010/main" val="1991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471B9FF1-7FE2-F445-BBA1-97D34FA69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Weak Levels of 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78870-F11C-B145-8019-9DB445B7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4" y="1472158"/>
            <a:ext cx="8844731" cy="43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5655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“Phantom” problem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interesting problem that comes up for dynamic databases</a:t>
            </a:r>
          </a:p>
          <a:p>
            <a:r>
              <a:rPr lang="en-US" dirty="0"/>
              <a:t>Schema: </a:t>
            </a:r>
            <a:r>
              <a:rPr lang="en-US" i="1" dirty="0"/>
              <a:t>accounts(</a:t>
            </a:r>
            <a:r>
              <a:rPr lang="en-US" i="1" dirty="0" err="1"/>
              <a:t>acct_no</a:t>
            </a:r>
            <a:r>
              <a:rPr lang="en-US" i="1" dirty="0"/>
              <a:t>, balance, </a:t>
            </a:r>
            <a:r>
              <a:rPr lang="en-US" i="1" dirty="0" err="1"/>
              <a:t>zipcode</a:t>
            </a:r>
            <a:r>
              <a:rPr lang="en-US" i="1" dirty="0"/>
              <a:t>, …)</a:t>
            </a:r>
            <a:endParaRPr lang="en-US" dirty="0"/>
          </a:p>
          <a:p>
            <a:r>
              <a:rPr lang="en-US" dirty="0"/>
              <a:t>Transaction 1: Find the number of accounts in </a:t>
            </a:r>
            <a:r>
              <a:rPr lang="en-US" i="1" dirty="0" err="1"/>
              <a:t>zipcode</a:t>
            </a:r>
            <a:r>
              <a:rPr lang="en-US" i="1" dirty="0"/>
              <a:t> = 20742, </a:t>
            </a:r>
            <a:r>
              <a:rPr lang="en-US" dirty="0"/>
              <a:t>and divide $1,000,000 between them</a:t>
            </a:r>
            <a:endParaRPr lang="en-US" i="1" dirty="0"/>
          </a:p>
          <a:p>
            <a:r>
              <a:rPr lang="en-US" dirty="0"/>
              <a:t>Transaction 2: Insert </a:t>
            </a:r>
            <a:r>
              <a:rPr lang="en-US" i="1" dirty="0"/>
              <a:t>&lt;</a:t>
            </a:r>
            <a:r>
              <a:rPr lang="en-US" i="1" dirty="0" err="1"/>
              <a:t>acctX</a:t>
            </a:r>
            <a:r>
              <a:rPr lang="en-US" i="1" dirty="0"/>
              <a:t>, …, 20742, …&gt;</a:t>
            </a:r>
            <a:endParaRPr lang="en-US" dirty="0"/>
          </a:p>
          <a:p>
            <a:r>
              <a:rPr lang="en-US" dirty="0"/>
              <a:t>Execution sequence:</a:t>
            </a:r>
          </a:p>
          <a:p>
            <a:pPr lvl="1"/>
            <a:r>
              <a:rPr lang="en-US" dirty="0"/>
              <a:t>T1 locks all tuples corresponding to “</a:t>
            </a:r>
            <a:r>
              <a:rPr lang="en-US" dirty="0" err="1"/>
              <a:t>zipcode</a:t>
            </a:r>
            <a:r>
              <a:rPr lang="en-US" dirty="0"/>
              <a:t> = 20742”, finds the total number of accounts (= </a:t>
            </a:r>
            <a:r>
              <a:rPr lang="en-US" dirty="0" err="1"/>
              <a:t>num_accounts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T2 does the insert</a:t>
            </a:r>
          </a:p>
          <a:p>
            <a:pPr lvl="1"/>
            <a:r>
              <a:rPr lang="en-US" dirty="0"/>
              <a:t>T1 computes 1,000,000/</a:t>
            </a:r>
            <a:r>
              <a:rPr lang="en-US" dirty="0" err="1"/>
              <a:t>num_accounts</a:t>
            </a:r>
            <a:endParaRPr lang="en-US" dirty="0"/>
          </a:p>
          <a:p>
            <a:pPr lvl="1"/>
            <a:r>
              <a:rPr lang="en-US" dirty="0"/>
              <a:t>When T1 accesses the relation again to update the balances, it finds one new (“phantom”) tuples (the new tuple that T2 inserted)</a:t>
            </a:r>
          </a:p>
          <a:p>
            <a:r>
              <a:rPr lang="en-US"/>
              <a:t>Not serializable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3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7" grpId="0" uiExpand="1" build="p"/>
    </p:bld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471B9FF1-7FE2-F445-BBA1-97D34FA69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Weak Levels of Consistency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D1F5043-4BFC-9A42-B2CD-FDE6182FD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Degree-two consistency</a:t>
            </a:r>
            <a:r>
              <a:rPr lang="en-US" altLang="en-US" b="1" dirty="0">
                <a:ea typeface="ＭＳ Ｐゴシック" panose="020B0600070205080204" pitchFamily="34" charset="-128"/>
              </a:rPr>
              <a:t>: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differs from two-phase locking in that S-locks may be released at any time, and locks may be acquired at any time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X-locks must be held till end of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Serializability is not guaranteed, programmer must ensure that no erroneous database state will occur]</a:t>
            </a:r>
          </a:p>
          <a:p>
            <a:endParaRPr lang="en-US" altLang="en-US" b="1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Cursor stability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reads, each tuple is locked, read, and lock is immediately released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X-locks are held till end of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Special case of degree-two consistency</a:t>
            </a:r>
          </a:p>
        </p:txBody>
      </p:sp>
    </p:spTree>
    <p:extLst>
      <p:ext uri="{BB962C8B-B14F-4D97-AF65-F5344CB8AC3E}">
        <p14:creationId xmlns:p14="http://schemas.microsoft.com/office/powerpoint/2010/main" val="12993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 charset="0"/>
              </a:rPr>
              <a:t>Weak Levels of Consistency in SQL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SQL allows non-serializable executions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Serializable</a:t>
            </a:r>
            <a:r>
              <a:rPr lang="en-US" b="1" dirty="0">
                <a:latin typeface="Helvetica" charset="0"/>
                <a:ea typeface="ＭＳ Ｐゴシック" charset="0"/>
              </a:rPr>
              <a:t>:</a:t>
            </a:r>
            <a:r>
              <a:rPr lang="en-US" dirty="0">
                <a:latin typeface="Helvetica" charset="0"/>
                <a:ea typeface="ＭＳ Ｐゴシック" charset="0"/>
              </a:rPr>
              <a:t> is the default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Repeatable read</a:t>
            </a:r>
            <a:r>
              <a:rPr lang="en-US" dirty="0">
                <a:latin typeface="Helvetica" charset="0"/>
                <a:ea typeface="ＭＳ Ｐゴシック" charset="0"/>
              </a:rPr>
              <a:t>: allows only committed records to be read, and repeating a read should return the same value (so read locks should be retained)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However, the phantom phenomenon need not be prevented</a:t>
            </a:r>
          </a:p>
          <a:p>
            <a:pPr lvl="3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T1 may see some records inserted by T2, but may not see others inserted by T2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Read committed</a:t>
            </a:r>
            <a:r>
              <a:rPr lang="en-US" dirty="0">
                <a:latin typeface="Helvetica" charset="0"/>
                <a:ea typeface="ＭＳ Ｐゴシック" charset="0"/>
              </a:rPr>
              <a:t>:  same as degree two consistency, but most systems implement it as cursor-stability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Read uncommitted</a:t>
            </a:r>
            <a:r>
              <a:rPr lang="en-US" dirty="0">
                <a:latin typeface="Helvetica" charset="0"/>
                <a:ea typeface="ＭＳ Ｐゴシック" charset="0"/>
              </a:rPr>
              <a:t>: allows even uncommitted data to be read</a:t>
            </a: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In many database systems, read committed is the default consistency level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has to be explicitly changed to serializable when required</a:t>
            </a:r>
          </a:p>
          <a:p>
            <a:pPr lvl="2">
              <a:lnSpc>
                <a:spcPct val="90000"/>
              </a:lnSpc>
            </a:pPr>
            <a:r>
              <a:rPr lang="en-US" b="1" dirty="0">
                <a:latin typeface="Helvetica" charset="0"/>
                <a:ea typeface="ＭＳ Ｐゴシック" charset="0"/>
              </a:rPr>
              <a:t>set isolation level serializable</a:t>
            </a:r>
          </a:p>
        </p:txBody>
      </p:sp>
    </p:spTree>
    <p:extLst>
      <p:ext uri="{BB962C8B-B14F-4D97-AF65-F5344CB8AC3E}">
        <p14:creationId xmlns:p14="http://schemas.microsoft.com/office/powerpoint/2010/main" val="202530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 query within a query – can be used in select/from/where and other clauses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20887-A36F-594E-B964-0640DD0D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1737201"/>
            <a:ext cx="5867400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C7FB4-F97B-FD4F-9B43-F4DBF2A3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5242401"/>
            <a:ext cx="6230772" cy="1691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7780E-3193-6F40-8496-C83CEF6E856B}"/>
              </a:ext>
            </a:extLst>
          </p:cNvPr>
          <p:cNvSpPr txBox="1"/>
          <p:nvPr/>
        </p:nvSpPr>
        <p:spPr>
          <a:xfrm>
            <a:off x="4724400" y="1613972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Uncorrelated subquery – the subquery makes no reference to the enclosing queries, and can be evaluated by itself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C4EE9-BA50-314C-AA2A-6FF24A08BF68}"/>
              </a:ext>
            </a:extLst>
          </p:cNvPr>
          <p:cNvSpPr txBox="1"/>
          <p:nvPr/>
        </p:nvSpPr>
        <p:spPr>
          <a:xfrm>
            <a:off x="4800600" y="4745537"/>
            <a:ext cx="422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Correlated subquery – the subquery has a reference to the enclosing 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For every tuple of department, the subquery returns a different result </a:t>
            </a:r>
          </a:p>
        </p:txBody>
      </p:sp>
    </p:spTree>
    <p:extLst>
      <p:ext uri="{BB962C8B-B14F-4D97-AF65-F5344CB8AC3E}">
        <p14:creationId xmlns:p14="http://schemas.microsoft.com/office/powerpoint/2010/main" val="129286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Summary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Concurrency control schemes help guarantee isolation while allowing for concurrent transactions</a:t>
            </a:r>
          </a:p>
          <a:p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</a:rPr>
              <a:t>Many different schemes developed over the years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Lock-based, Timestamp-based, Snapshot Isolation, Optimistic</a:t>
            </a:r>
          </a:p>
          <a:p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</a:rPr>
              <a:t>Lot of new work in the recent years because of shifting hardware trends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E.g., locking performance overheads quite significant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</a:rPr>
              <a:t>Many NoSQL systems still have limited concurrency </a:t>
            </a:r>
          </a:p>
          <a:p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</a:rPr>
              <a:t>Important to consider recovery schemes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693677782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Recovery: Overview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3175253296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16.1, 16.2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Challenges in guaranteeing Atomicity and Durability</a:t>
            </a:r>
          </a:p>
          <a:p>
            <a:pPr lvl="1"/>
            <a:r>
              <a:rPr lang="en-US" sz="2400" dirty="0">
                <a:latin typeface="Calibri" charset="0"/>
              </a:rPr>
              <a:t>Basics of how disks and memory interact</a:t>
            </a:r>
          </a:p>
          <a:p>
            <a:pPr lvl="1"/>
            <a:r>
              <a:rPr lang="en-US" sz="2400" dirty="0">
                <a:latin typeface="Calibri" charset="0"/>
              </a:rPr>
              <a:t>New operations: Output() and Input()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Recovery</a:t>
            </a:r>
          </a:p>
        </p:txBody>
      </p:sp>
    </p:spTree>
    <p:extLst>
      <p:ext uri="{BB962C8B-B14F-4D97-AF65-F5344CB8AC3E}">
        <p14:creationId xmlns:p14="http://schemas.microsoft.com/office/powerpoint/2010/main" val="3045459618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ACID properties:</a:t>
            </a:r>
          </a:p>
          <a:p>
            <a:pPr lvl="1"/>
            <a:r>
              <a:rPr lang="en-US"/>
              <a:t>We have talked about Isolation and Consistency</a:t>
            </a:r>
          </a:p>
          <a:p>
            <a:pPr lvl="1"/>
            <a:r>
              <a:rPr lang="en-US"/>
              <a:t>How do we guarantee Atomicity and Durability ?</a:t>
            </a:r>
          </a:p>
          <a:p>
            <a:pPr lvl="2"/>
            <a:r>
              <a:rPr lang="en-US"/>
              <a:t>Atomicity: Two problems</a:t>
            </a:r>
          </a:p>
          <a:p>
            <a:pPr lvl="3"/>
            <a:r>
              <a:rPr lang="en-US"/>
              <a:t>Part of the transaction is done, but we want to cancel it</a:t>
            </a:r>
          </a:p>
          <a:p>
            <a:pPr lvl="4"/>
            <a:r>
              <a:rPr lang="en-US"/>
              <a:t>ABORT/ROLLBACK</a:t>
            </a:r>
          </a:p>
          <a:p>
            <a:pPr lvl="3"/>
            <a:r>
              <a:rPr lang="en-US"/>
              <a:t>System crashes during the transaction. Some changes made it to the disk, some didn’t.</a:t>
            </a:r>
          </a:p>
          <a:p>
            <a:pPr lvl="2"/>
            <a:r>
              <a:rPr lang="en-US"/>
              <a:t>Durability:</a:t>
            </a:r>
          </a:p>
          <a:p>
            <a:pPr lvl="3"/>
            <a:r>
              <a:rPr lang="en-US"/>
              <a:t>Transaction finished. User notified. But changes not sent to disk yet (for performance reasons). System crashed.</a:t>
            </a:r>
          </a:p>
          <a:p>
            <a:pPr lvl="3"/>
            <a:endParaRPr lang="en-US"/>
          </a:p>
          <a:p>
            <a:r>
              <a:rPr lang="en-US"/>
              <a:t>Essentially similar solutions</a:t>
            </a:r>
          </a:p>
        </p:txBody>
      </p:sp>
    </p:spTree>
    <p:extLst>
      <p:ext uri="{BB962C8B-B14F-4D97-AF65-F5344CB8AC3E}">
        <p14:creationId xmlns:p14="http://schemas.microsoft.com/office/powerpoint/2010/main" val="1375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crashes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 failures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Logical errors</a:t>
            </a:r>
            <a:r>
              <a:rPr lang="en-US" dirty="0">
                <a:latin typeface="Helvetica" charset="0"/>
                <a:ea typeface="ＭＳ Ｐゴシック" charset="0"/>
              </a:rPr>
              <a:t>: transaction cannot complete due to some internal error condition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System errors</a:t>
            </a:r>
            <a:r>
              <a:rPr lang="en-US" dirty="0">
                <a:latin typeface="Helvetica" charset="0"/>
                <a:ea typeface="ＭＳ Ｐゴシック" charset="0"/>
              </a:rPr>
              <a:t>: the database system must terminate an active transaction due to an error condition (e.g., deadlock)</a:t>
            </a:r>
          </a:p>
          <a:p>
            <a:r>
              <a:rPr lang="en-US" dirty="0"/>
              <a:t>System crash</a:t>
            </a:r>
          </a:p>
          <a:p>
            <a:pPr lvl="1"/>
            <a:r>
              <a:rPr lang="en-US" dirty="0"/>
              <a:t>Power failures, operating system bugs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Fail-stop assumption</a:t>
            </a:r>
            <a:r>
              <a:rPr lang="en-US" dirty="0">
                <a:latin typeface="Helvetica" charset="0"/>
                <a:ea typeface="ＭＳ Ｐゴシック" charset="0"/>
              </a:rPr>
              <a:t>: non-volatile storage contents are assumed to not be corrupted by system crash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Database systems have numerous integrity checks to prevent corruption of disk data </a:t>
            </a:r>
            <a:endParaRPr lang="en-US" dirty="0"/>
          </a:p>
          <a:p>
            <a:r>
              <a:rPr lang="en-US" dirty="0"/>
              <a:t>Disk failure</a:t>
            </a:r>
          </a:p>
          <a:p>
            <a:pPr lvl="1"/>
            <a:r>
              <a:rPr lang="en-US" dirty="0"/>
              <a:t>Head crashes; </a:t>
            </a:r>
            <a:r>
              <a:rPr lang="en-US" b="1" i="1" dirty="0">
                <a:solidFill>
                  <a:schemeClr val="tx2"/>
                </a:solidFill>
              </a:rPr>
              <a:t>for now we will assume </a:t>
            </a:r>
          </a:p>
          <a:p>
            <a:pPr lvl="2"/>
            <a:r>
              <a:rPr lang="en-US" b="1" i="1" dirty="0">
                <a:solidFill>
                  <a:schemeClr val="tx2"/>
                </a:solidFill>
              </a:rPr>
              <a:t>STABLE STORAGE: </a:t>
            </a:r>
            <a:r>
              <a:rPr lang="en-US" b="1" i="1" dirty="0"/>
              <a:t>Data </a:t>
            </a:r>
            <a:r>
              <a:rPr lang="en-US" b="1" i="1" u="sng" dirty="0"/>
              <a:t>never </a:t>
            </a:r>
            <a:r>
              <a:rPr lang="en-US" b="1" i="1" dirty="0"/>
              <a:t>lost. Can approximate by using RAID and maintaining geographically distant copies of the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641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83" grpId="0" build="p"/>
    </p:bld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Approach, Assumptions etc..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5400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Approach: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Guarantee A and D: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controlling how the disk and memory interact,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storing enough information during normal processing to recover from failures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developing algorithms to recover the database state</a:t>
            </a:r>
          </a:p>
          <a:p>
            <a:pPr>
              <a:lnSpc>
                <a:spcPct val="90000"/>
              </a:lnSpc>
            </a:pPr>
            <a:r>
              <a:rPr lang="en-US" dirty="0"/>
              <a:t>Assumptions: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System may crash, but the </a:t>
            </a:r>
            <a:r>
              <a:rPr lang="en-US" i="1" dirty="0"/>
              <a:t>disk is durable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only </a:t>
            </a:r>
            <a:r>
              <a:rPr lang="en-US" i="1" dirty="0"/>
              <a:t>atomicity </a:t>
            </a:r>
            <a:r>
              <a:rPr lang="en-US" dirty="0"/>
              <a:t>guarantee is that </a:t>
            </a:r>
            <a:r>
              <a:rPr lang="en-US" i="1" dirty="0"/>
              <a:t>a disk block write </a:t>
            </a:r>
            <a:r>
              <a:rPr lang="en-US" dirty="0"/>
              <a:t>is </a:t>
            </a:r>
            <a:r>
              <a:rPr lang="en-US" i="1" dirty="0"/>
              <a:t>atomic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Once again, obvious naïve solutions exist that work, but that are too expensive.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The shadow copy solution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Make a copy of the database; do the changes on the copy; do an atomic switch of the </a:t>
            </a:r>
            <a:r>
              <a:rPr lang="en-US" i="1" dirty="0" err="1"/>
              <a:t>dbpointer</a:t>
            </a:r>
            <a:r>
              <a:rPr lang="en-US" i="1" dirty="0"/>
              <a:t> </a:t>
            </a:r>
            <a:r>
              <a:rPr lang="en-US" dirty="0"/>
              <a:t>at commit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Goal is to do this as efficiently as possible</a:t>
            </a:r>
          </a:p>
        </p:txBody>
      </p:sp>
    </p:spTree>
    <p:extLst>
      <p:ext uri="{BB962C8B-B14F-4D97-AF65-F5344CB8AC3E}">
        <p14:creationId xmlns:p14="http://schemas.microsoft.com/office/powerpoint/2010/main" val="362549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5" grpId="0" build="p"/>
    </p:bld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Data Access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4473575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  <a:latin typeface="Helvetica" charset="0"/>
              </a:rPr>
              <a:t>Physical blocks</a:t>
            </a:r>
            <a:r>
              <a:rPr lang="en-US">
                <a:latin typeface="Helvetica" charset="0"/>
              </a:rPr>
              <a:t> are those blocks residing on the disk. </a:t>
            </a:r>
          </a:p>
          <a:p>
            <a:r>
              <a:rPr lang="en-US" b="1">
                <a:solidFill>
                  <a:srgbClr val="000099"/>
                </a:solidFill>
                <a:latin typeface="Helvetica" charset="0"/>
              </a:rPr>
              <a:t>Buffer blocks</a:t>
            </a:r>
            <a:r>
              <a:rPr lang="en-US">
                <a:latin typeface="Helvetica" charset="0"/>
              </a:rPr>
              <a:t> are the blocks residing temporarily in main memory.</a:t>
            </a:r>
          </a:p>
          <a:p>
            <a:r>
              <a:rPr lang="en-US">
                <a:latin typeface="Helvetica" charset="0"/>
              </a:rPr>
              <a:t>Block movements between  disk and main memory are initiated through the following two operations:</a:t>
            </a:r>
          </a:p>
          <a:p>
            <a:pPr lvl="1"/>
            <a:r>
              <a:rPr lang="en-US" b="1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input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B</a:t>
            </a:r>
            <a:r>
              <a:rPr lang="en-US">
                <a:latin typeface="Helvetica" charset="0"/>
                <a:ea typeface="ＭＳ Ｐゴシック" charset="0"/>
              </a:rPr>
              <a:t>) transfers the physical block </a:t>
            </a:r>
            <a:r>
              <a:rPr lang="en-US" i="1">
                <a:latin typeface="Helvetica" charset="0"/>
                <a:ea typeface="ＭＳ Ｐゴシック" charset="0"/>
              </a:rPr>
              <a:t>B  </a:t>
            </a:r>
            <a:r>
              <a:rPr lang="en-US">
                <a:latin typeface="Helvetica" charset="0"/>
                <a:ea typeface="ＭＳ Ｐゴシック" charset="0"/>
              </a:rPr>
              <a:t>to main memory.</a:t>
            </a:r>
          </a:p>
          <a:p>
            <a:pPr lvl="1"/>
            <a:r>
              <a:rPr lang="en-US" b="1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output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B</a:t>
            </a:r>
            <a:r>
              <a:rPr lang="en-US">
                <a:latin typeface="Helvetica" charset="0"/>
                <a:ea typeface="ＭＳ Ｐゴシック" charset="0"/>
              </a:rPr>
              <a:t>) transfers the buffer block </a:t>
            </a:r>
            <a:r>
              <a:rPr lang="en-US" i="1">
                <a:latin typeface="Helvetica" charset="0"/>
                <a:ea typeface="ＭＳ Ｐゴシック" charset="0"/>
              </a:rPr>
              <a:t>B </a:t>
            </a:r>
            <a:r>
              <a:rPr lang="en-US">
                <a:latin typeface="Helvetica" charset="0"/>
                <a:ea typeface="ＭＳ Ｐゴシック" charset="0"/>
              </a:rPr>
              <a:t>to the disk, and replaces the appropriate physical block there.</a:t>
            </a:r>
          </a:p>
          <a:p>
            <a:r>
              <a:rPr lang="en-US">
                <a:latin typeface="Helvetica" charset="0"/>
              </a:rPr>
              <a:t>We assume, for simplicity, that each data item fits in, and is stored inside, a single block.</a:t>
            </a:r>
          </a:p>
        </p:txBody>
      </p:sp>
    </p:spTree>
    <p:extLst>
      <p:ext uri="{BB962C8B-B14F-4D97-AF65-F5344CB8AC3E}">
        <p14:creationId xmlns:p14="http://schemas.microsoft.com/office/powerpoint/2010/main" val="304590931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Example of Data Access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4027488" y="1352550"/>
            <a:ext cx="1139825" cy="1338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217988" y="1443038"/>
            <a:ext cx="671512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X      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217988" y="1900238"/>
            <a:ext cx="65722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Y     </a:t>
            </a:r>
          </a:p>
        </p:txBody>
      </p:sp>
      <p:sp>
        <p:nvSpPr>
          <p:cNvPr id="33798" name="Oval 9"/>
          <p:cNvSpPr>
            <a:spLocks noChangeArrowheads="1"/>
          </p:cNvSpPr>
          <p:nvPr/>
        </p:nvSpPr>
        <p:spPr bwMode="auto">
          <a:xfrm>
            <a:off x="6623050" y="1095375"/>
            <a:ext cx="1143000" cy="381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Line 11"/>
          <p:cNvSpPr>
            <a:spLocks noChangeShapeType="1"/>
          </p:cNvSpPr>
          <p:nvPr/>
        </p:nvSpPr>
        <p:spPr bwMode="auto">
          <a:xfrm>
            <a:off x="6623050" y="124777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Line 12"/>
          <p:cNvSpPr>
            <a:spLocks noChangeShapeType="1"/>
          </p:cNvSpPr>
          <p:nvPr/>
        </p:nvSpPr>
        <p:spPr bwMode="auto">
          <a:xfrm>
            <a:off x="7766050" y="126682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Freeform 18"/>
          <p:cNvSpPr>
            <a:spLocks/>
          </p:cNvSpPr>
          <p:nvPr/>
        </p:nvSpPr>
        <p:spPr bwMode="auto">
          <a:xfrm>
            <a:off x="6623050" y="2390775"/>
            <a:ext cx="1143000" cy="177800"/>
          </a:xfrm>
          <a:custGeom>
            <a:avLst/>
            <a:gdLst>
              <a:gd name="T0" fmla="*/ 0 w 720"/>
              <a:gd name="T1" fmla="*/ 0 h 112"/>
              <a:gd name="T2" fmla="*/ 240 w 720"/>
              <a:gd name="T3" fmla="*/ 96 h 112"/>
              <a:gd name="T4" fmla="*/ 528 w 720"/>
              <a:gd name="T5" fmla="*/ 96 h 112"/>
              <a:gd name="T6" fmla="*/ 720 w 720"/>
              <a:gd name="T7" fmla="*/ 0 h 11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112"/>
              <a:gd name="T14" fmla="*/ 720 w 720"/>
              <a:gd name="T15" fmla="*/ 112 h 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112">
                <a:moveTo>
                  <a:pt x="0" y="0"/>
                </a:moveTo>
                <a:cubicBezTo>
                  <a:pt x="76" y="40"/>
                  <a:pt x="152" y="80"/>
                  <a:pt x="240" y="96"/>
                </a:cubicBezTo>
                <a:cubicBezTo>
                  <a:pt x="328" y="112"/>
                  <a:pt x="448" y="112"/>
                  <a:pt x="528" y="96"/>
                </a:cubicBezTo>
                <a:cubicBezTo>
                  <a:pt x="608" y="80"/>
                  <a:pt x="688" y="16"/>
                  <a:pt x="72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Rectangle 19"/>
          <p:cNvSpPr>
            <a:spLocks noChangeArrowheads="1"/>
          </p:cNvSpPr>
          <p:nvPr/>
        </p:nvSpPr>
        <p:spPr bwMode="auto">
          <a:xfrm>
            <a:off x="7004050" y="1552575"/>
            <a:ext cx="304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Rectangle 20"/>
          <p:cNvSpPr>
            <a:spLocks noChangeArrowheads="1"/>
          </p:cNvSpPr>
          <p:nvPr/>
        </p:nvSpPr>
        <p:spPr bwMode="auto">
          <a:xfrm>
            <a:off x="7004050" y="2009775"/>
            <a:ext cx="304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Text Box 21"/>
          <p:cNvSpPr txBox="1">
            <a:spLocks noChangeArrowheads="1"/>
          </p:cNvSpPr>
          <p:nvPr/>
        </p:nvSpPr>
        <p:spPr bwMode="auto">
          <a:xfrm>
            <a:off x="7369175" y="148748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A</a:t>
            </a:r>
          </a:p>
        </p:txBody>
      </p:sp>
      <p:sp>
        <p:nvSpPr>
          <p:cNvPr id="33805" name="Text Box 22"/>
          <p:cNvSpPr txBox="1">
            <a:spLocks noChangeArrowheads="1"/>
          </p:cNvSpPr>
          <p:nvPr/>
        </p:nvSpPr>
        <p:spPr bwMode="auto">
          <a:xfrm>
            <a:off x="7385050" y="1927225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B</a:t>
            </a:r>
          </a:p>
        </p:txBody>
      </p:sp>
      <p:sp>
        <p:nvSpPr>
          <p:cNvPr id="33806" name="Rectangle 23"/>
          <p:cNvSpPr>
            <a:spLocks noChangeArrowheads="1"/>
          </p:cNvSpPr>
          <p:nvPr/>
        </p:nvSpPr>
        <p:spPr bwMode="auto">
          <a:xfrm>
            <a:off x="3189288" y="3576638"/>
            <a:ext cx="762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Rectangle 24"/>
          <p:cNvSpPr>
            <a:spLocks noChangeArrowheads="1"/>
          </p:cNvSpPr>
          <p:nvPr/>
        </p:nvSpPr>
        <p:spPr bwMode="auto">
          <a:xfrm>
            <a:off x="4408488" y="3576638"/>
            <a:ext cx="762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Rectangle 27"/>
          <p:cNvSpPr>
            <a:spLocks noChangeArrowheads="1"/>
          </p:cNvSpPr>
          <p:nvPr/>
        </p:nvSpPr>
        <p:spPr bwMode="auto">
          <a:xfrm>
            <a:off x="4713288" y="3729038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Rectangle 28"/>
          <p:cNvSpPr>
            <a:spLocks noChangeArrowheads="1"/>
          </p:cNvSpPr>
          <p:nvPr/>
        </p:nvSpPr>
        <p:spPr bwMode="auto">
          <a:xfrm>
            <a:off x="3570288" y="3881438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Rectangle 29"/>
          <p:cNvSpPr>
            <a:spLocks noChangeArrowheads="1"/>
          </p:cNvSpPr>
          <p:nvPr/>
        </p:nvSpPr>
        <p:spPr bwMode="auto">
          <a:xfrm>
            <a:off x="3570288" y="4338638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Line 30"/>
          <p:cNvSpPr>
            <a:spLocks noChangeShapeType="1"/>
          </p:cNvSpPr>
          <p:nvPr/>
        </p:nvSpPr>
        <p:spPr bwMode="auto">
          <a:xfrm flipV="1">
            <a:off x="3113088" y="5557838"/>
            <a:ext cx="455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Text Box 31"/>
          <p:cNvSpPr txBox="1">
            <a:spLocks noChangeArrowheads="1"/>
          </p:cNvSpPr>
          <p:nvPr/>
        </p:nvSpPr>
        <p:spPr bwMode="auto">
          <a:xfrm>
            <a:off x="3230563" y="3816350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33813" name="Text Box 32"/>
          <p:cNvSpPr txBox="1">
            <a:spLocks noChangeArrowheads="1"/>
          </p:cNvSpPr>
          <p:nvPr/>
        </p:nvSpPr>
        <p:spPr bwMode="auto">
          <a:xfrm>
            <a:off x="3227388" y="4211638"/>
            <a:ext cx="449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y</a:t>
            </a:r>
            <a:r>
              <a:rPr lang="en-US" sz="2000" baseline="-25000"/>
              <a:t>1 </a:t>
            </a:r>
            <a:endParaRPr lang="en-US" sz="2000"/>
          </a:p>
        </p:txBody>
      </p:sp>
      <p:sp>
        <p:nvSpPr>
          <p:cNvPr id="33814" name="Text Box 33"/>
          <p:cNvSpPr txBox="1">
            <a:spLocks noChangeArrowheads="1"/>
          </p:cNvSpPr>
          <p:nvPr/>
        </p:nvSpPr>
        <p:spPr bwMode="auto">
          <a:xfrm>
            <a:off x="4087813" y="996950"/>
            <a:ext cx="831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000099"/>
                </a:solidFill>
              </a:rPr>
              <a:t>buffer</a:t>
            </a:r>
          </a:p>
        </p:txBody>
      </p:sp>
      <p:sp>
        <p:nvSpPr>
          <p:cNvPr id="33815" name="Text Box 34"/>
          <p:cNvSpPr txBox="1">
            <a:spLocks noChangeArrowheads="1"/>
          </p:cNvSpPr>
          <p:nvPr/>
        </p:nvSpPr>
        <p:spPr bwMode="auto">
          <a:xfrm>
            <a:off x="1549400" y="1330325"/>
            <a:ext cx="1862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 i="1"/>
              <a:t>Buffer Block A</a:t>
            </a:r>
            <a:r>
              <a:rPr lang="en-US" sz="2000"/>
              <a:t> </a:t>
            </a:r>
          </a:p>
        </p:txBody>
      </p:sp>
      <p:sp>
        <p:nvSpPr>
          <p:cNvPr id="33816" name="Text Box 35"/>
          <p:cNvSpPr txBox="1">
            <a:spLocks noChangeArrowheads="1"/>
          </p:cNvSpPr>
          <p:nvPr/>
        </p:nvSpPr>
        <p:spPr bwMode="auto">
          <a:xfrm>
            <a:off x="1535113" y="1847850"/>
            <a:ext cx="1792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 i="1"/>
              <a:t>Buffer Block B</a:t>
            </a:r>
            <a:endParaRPr lang="en-US" sz="2000"/>
          </a:p>
        </p:txBody>
      </p:sp>
      <p:sp>
        <p:nvSpPr>
          <p:cNvPr id="33817" name="Line 36"/>
          <p:cNvSpPr>
            <a:spLocks noChangeShapeType="1"/>
          </p:cNvSpPr>
          <p:nvPr/>
        </p:nvSpPr>
        <p:spPr bwMode="auto">
          <a:xfrm>
            <a:off x="3357563" y="15621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Line 37"/>
          <p:cNvSpPr>
            <a:spLocks noChangeShapeType="1"/>
          </p:cNvSpPr>
          <p:nvPr/>
        </p:nvSpPr>
        <p:spPr bwMode="auto">
          <a:xfrm>
            <a:off x="3341688" y="2052638"/>
            <a:ext cx="895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Line 38"/>
          <p:cNvSpPr>
            <a:spLocks noChangeShapeType="1"/>
          </p:cNvSpPr>
          <p:nvPr/>
        </p:nvSpPr>
        <p:spPr bwMode="auto">
          <a:xfrm flipH="1" flipV="1">
            <a:off x="4865688" y="1593850"/>
            <a:ext cx="2101850" cy="9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Line 39"/>
          <p:cNvSpPr>
            <a:spLocks noChangeShapeType="1"/>
          </p:cNvSpPr>
          <p:nvPr/>
        </p:nvSpPr>
        <p:spPr bwMode="auto">
          <a:xfrm>
            <a:off x="4868863" y="2052638"/>
            <a:ext cx="2082800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Text Box 40"/>
          <p:cNvSpPr txBox="1">
            <a:spLocks noChangeArrowheads="1"/>
          </p:cNvSpPr>
          <p:nvPr/>
        </p:nvSpPr>
        <p:spPr bwMode="auto">
          <a:xfrm>
            <a:off x="5353050" y="1231900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input(A)</a:t>
            </a:r>
          </a:p>
        </p:txBody>
      </p:sp>
      <p:sp>
        <p:nvSpPr>
          <p:cNvPr id="33822" name="Text Box 41"/>
          <p:cNvSpPr txBox="1">
            <a:spLocks noChangeArrowheads="1"/>
          </p:cNvSpPr>
          <p:nvPr/>
        </p:nvSpPr>
        <p:spPr bwMode="auto">
          <a:xfrm>
            <a:off x="5295900" y="2155825"/>
            <a:ext cx="1296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output(B) </a:t>
            </a:r>
          </a:p>
        </p:txBody>
      </p:sp>
      <p:sp>
        <p:nvSpPr>
          <p:cNvPr id="33823" name="Line 42"/>
          <p:cNvSpPr>
            <a:spLocks noChangeShapeType="1"/>
          </p:cNvSpPr>
          <p:nvPr/>
        </p:nvSpPr>
        <p:spPr bwMode="auto">
          <a:xfrm flipH="1">
            <a:off x="3665538" y="1671638"/>
            <a:ext cx="533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Line 43"/>
          <p:cNvSpPr>
            <a:spLocks noChangeShapeType="1"/>
          </p:cNvSpPr>
          <p:nvPr/>
        </p:nvSpPr>
        <p:spPr bwMode="auto">
          <a:xfrm flipV="1">
            <a:off x="3798888" y="2205038"/>
            <a:ext cx="6096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5" name="Text Box 44"/>
          <p:cNvSpPr txBox="1">
            <a:spLocks noChangeArrowheads="1"/>
          </p:cNvSpPr>
          <p:nvPr/>
        </p:nvSpPr>
        <p:spPr bwMode="auto">
          <a:xfrm>
            <a:off x="2881313" y="2605088"/>
            <a:ext cx="1030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read(X)</a:t>
            </a:r>
          </a:p>
        </p:txBody>
      </p:sp>
      <p:sp>
        <p:nvSpPr>
          <p:cNvPr id="33826" name="Text Box 45"/>
          <p:cNvSpPr txBox="1">
            <a:spLocks noChangeArrowheads="1"/>
          </p:cNvSpPr>
          <p:nvPr/>
        </p:nvSpPr>
        <p:spPr bwMode="auto">
          <a:xfrm>
            <a:off x="4195763" y="2936875"/>
            <a:ext cx="1054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write(Y)</a:t>
            </a:r>
          </a:p>
        </p:txBody>
      </p:sp>
      <p:sp>
        <p:nvSpPr>
          <p:cNvPr id="33827" name="Text Box 46"/>
          <p:cNvSpPr txBox="1">
            <a:spLocks noChangeArrowheads="1"/>
          </p:cNvSpPr>
          <p:nvPr/>
        </p:nvSpPr>
        <p:spPr bwMode="auto">
          <a:xfrm>
            <a:off x="6961188" y="5748338"/>
            <a:ext cx="636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000099"/>
                </a:solidFill>
              </a:rPr>
              <a:t>disk</a:t>
            </a:r>
          </a:p>
        </p:txBody>
      </p:sp>
      <p:sp>
        <p:nvSpPr>
          <p:cNvPr id="33828" name="Text Box 63"/>
          <p:cNvSpPr txBox="1">
            <a:spLocks noChangeArrowheads="1"/>
          </p:cNvSpPr>
          <p:nvPr/>
        </p:nvSpPr>
        <p:spPr bwMode="auto">
          <a:xfrm>
            <a:off x="2971800" y="4795838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work area</a:t>
            </a:r>
          </a:p>
          <a:p>
            <a:r>
              <a:rPr lang="en-US" sz="2000"/>
              <a:t>of T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33829" name="Text Box 64"/>
          <p:cNvSpPr txBox="1">
            <a:spLocks noChangeArrowheads="1"/>
          </p:cNvSpPr>
          <p:nvPr/>
        </p:nvSpPr>
        <p:spPr bwMode="auto">
          <a:xfrm>
            <a:off x="4416425" y="4768850"/>
            <a:ext cx="12938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work area</a:t>
            </a:r>
          </a:p>
          <a:p>
            <a:r>
              <a:rPr lang="en-US" sz="2000"/>
              <a:t>of T</a:t>
            </a:r>
            <a:r>
              <a:rPr lang="en-US" sz="2000" baseline="-25000"/>
              <a:t>2 </a:t>
            </a:r>
            <a:endParaRPr lang="en-US" sz="2000"/>
          </a:p>
        </p:txBody>
      </p:sp>
      <p:sp>
        <p:nvSpPr>
          <p:cNvPr id="33830" name="Text Box 65"/>
          <p:cNvSpPr txBox="1">
            <a:spLocks noChangeArrowheads="1"/>
          </p:cNvSpPr>
          <p:nvPr/>
        </p:nvSpPr>
        <p:spPr bwMode="auto">
          <a:xfrm>
            <a:off x="4335463" y="5762625"/>
            <a:ext cx="1100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000099"/>
                </a:solidFill>
              </a:rPr>
              <a:t>memory</a:t>
            </a:r>
          </a:p>
        </p:txBody>
      </p:sp>
      <p:sp>
        <p:nvSpPr>
          <p:cNvPr id="33831" name="Text Box 66"/>
          <p:cNvSpPr txBox="1">
            <a:spLocks noChangeArrowheads="1"/>
          </p:cNvSpPr>
          <p:nvPr/>
        </p:nvSpPr>
        <p:spPr bwMode="auto">
          <a:xfrm>
            <a:off x="4389438" y="3589338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33832" name="Line 67"/>
          <p:cNvSpPr>
            <a:spLocks noChangeShapeType="1"/>
          </p:cNvSpPr>
          <p:nvPr/>
        </p:nvSpPr>
        <p:spPr bwMode="auto">
          <a:xfrm>
            <a:off x="6443663" y="784225"/>
            <a:ext cx="0" cy="554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96801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Data Access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208587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Each transaction </a:t>
            </a:r>
            <a:r>
              <a:rPr lang="en-US" i="1" dirty="0" err="1">
                <a:latin typeface="Helvetica" charset="0"/>
              </a:rPr>
              <a:t>T</a:t>
            </a:r>
            <a:r>
              <a:rPr lang="en-US" sz="2400" i="1" baseline="-25000" dirty="0" err="1">
                <a:latin typeface="Helvetica" charset="0"/>
              </a:rPr>
              <a:t>i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has its private work-area in which local copies of all data items accessed and updated by it are kept.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 </a:t>
            </a:r>
            <a:r>
              <a:rPr lang="en-US" i="1" dirty="0" err="1">
                <a:latin typeface="Helvetica" charset="0"/>
                <a:ea typeface="ＭＳ Ｐゴシック" charset="0"/>
              </a:rPr>
              <a:t>T</a:t>
            </a:r>
            <a:r>
              <a:rPr lang="en-US" sz="2400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dirty="0" err="1">
                <a:latin typeface="Helvetica" charset="0"/>
                <a:ea typeface="ＭＳ Ｐゴシック" charset="0"/>
              </a:rPr>
              <a:t>'s</a:t>
            </a:r>
            <a:r>
              <a:rPr lang="en-US" dirty="0">
                <a:latin typeface="Helvetica" charset="0"/>
                <a:ea typeface="ＭＳ Ｐゴシック" charset="0"/>
              </a:rPr>
              <a:t> local copy of a data item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 is called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sz="2400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.</a:t>
            </a:r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Transferring data items between system buffer blocks and its private work-area done by: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read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assigns the value of data item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 to the local variable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sz="2400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.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write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assigns the value of local variable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sz="2400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to data item {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} in the buffer block.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Note: output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B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need not immediately follow </a:t>
            </a:r>
            <a:r>
              <a:rPr lang="en-US" b="1" dirty="0">
                <a:latin typeface="Helvetica" charset="0"/>
                <a:ea typeface="ＭＳ Ｐゴシック" charset="0"/>
              </a:rPr>
              <a:t>write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). System can perform the </a:t>
            </a:r>
            <a:r>
              <a:rPr lang="en-US" b="1" dirty="0">
                <a:latin typeface="Helvetica" charset="0"/>
                <a:ea typeface="ＭＳ Ｐゴシック" charset="0"/>
              </a:rPr>
              <a:t>output</a:t>
            </a:r>
            <a:r>
              <a:rPr lang="en-US" dirty="0">
                <a:latin typeface="Helvetica" charset="0"/>
                <a:ea typeface="ＭＳ Ｐゴシック" charset="0"/>
              </a:rPr>
              <a:t> operation when it deems fit.</a:t>
            </a:r>
          </a:p>
          <a:p>
            <a:r>
              <a:rPr lang="en-US" dirty="0">
                <a:latin typeface="Helvetica" charset="0"/>
              </a:rPr>
              <a:t>Transactions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Must perform </a:t>
            </a:r>
            <a:r>
              <a:rPr lang="en-US" b="1" dirty="0">
                <a:latin typeface="Helvetica" charset="0"/>
                <a:ea typeface="ＭＳ Ｐゴシック" charset="0"/>
              </a:rPr>
              <a:t>read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before accessing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 for the first time (subsequent reads can be from local copy) 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write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can be executed at any time before the transaction commits</a:t>
            </a:r>
          </a:p>
        </p:txBody>
      </p:sp>
    </p:spTree>
    <p:extLst>
      <p:ext uri="{BB962C8B-B14F-4D97-AF65-F5344CB8AC3E}">
        <p14:creationId xmlns:p14="http://schemas.microsoft.com/office/powerpoint/2010/main" val="4939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Recovery: STEAL, FORCE,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27847981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9DA68-8CFA-2A4A-8F65-ADD92078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208818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122137" y="3807896"/>
            <a:ext cx="44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also be written using Set Intersection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EC1C6-C7EB-DC46-8BD3-0ADF1DC5E120}"/>
              </a:ext>
            </a:extLst>
          </p:cNvPr>
          <p:cNvSpPr/>
          <p:nvPr/>
        </p:nvSpPr>
        <p:spPr>
          <a:xfrm>
            <a:off x="190500" y="48006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Fall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2009)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intersect</a:t>
            </a:r>
            <a:b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2010);</a:t>
            </a:r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2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16.3.2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STEAL and NO FORCE: Why those are desirable</a:t>
            </a:r>
          </a:p>
          <a:p>
            <a:pPr lvl="1"/>
            <a:r>
              <a:rPr lang="en-US" sz="2400" dirty="0">
                <a:latin typeface="Calibri" charset="0"/>
              </a:rPr>
              <a:t>Terminology used in the book: Immediate vs Deferred Modifications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Recovery</a:t>
            </a:r>
          </a:p>
        </p:txBody>
      </p:sp>
    </p:spTree>
    <p:extLst>
      <p:ext uri="{BB962C8B-B14F-4D97-AF65-F5344CB8AC3E}">
        <p14:creationId xmlns:p14="http://schemas.microsoft.com/office/powerpoint/2010/main" val="3255642489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STEAL vs NO STEAL, FORCE vs NO FORCE</a:t>
            </a:r>
          </a:p>
        </p:txBody>
      </p:sp>
      <p:sp>
        <p:nvSpPr>
          <p:cNvPr id="70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STEAL:</a:t>
            </a:r>
          </a:p>
          <a:p>
            <a:pPr lvl="1"/>
            <a:r>
              <a:rPr lang="en-US"/>
              <a:t>The buffer manager </a:t>
            </a:r>
            <a:r>
              <a:rPr lang="en-US" i="1"/>
              <a:t>can steal</a:t>
            </a:r>
            <a:r>
              <a:rPr lang="en-US"/>
              <a:t> a (memory) page from the database</a:t>
            </a:r>
          </a:p>
          <a:p>
            <a:pPr lvl="2"/>
            <a:r>
              <a:rPr lang="en-US"/>
              <a:t>ie., it can write an arbitrary page to the disk and use that page for something else from the disk</a:t>
            </a:r>
          </a:p>
          <a:p>
            <a:pPr lvl="2"/>
            <a:r>
              <a:rPr lang="en-US"/>
              <a:t>In other words, the database system doesn’t control the buffer replacement policy</a:t>
            </a:r>
          </a:p>
          <a:p>
            <a:pPr lvl="1"/>
            <a:r>
              <a:rPr lang="en-US"/>
              <a:t>Why a problem ?</a:t>
            </a:r>
          </a:p>
          <a:p>
            <a:pPr lvl="2"/>
            <a:r>
              <a:rPr lang="en-US"/>
              <a:t>The page might contain </a:t>
            </a:r>
            <a:r>
              <a:rPr lang="en-US" i="1"/>
              <a:t>dirty writes, </a:t>
            </a:r>
            <a:r>
              <a:rPr lang="en-US"/>
              <a:t>ie., writes/updates by a transaction that hasn’t committed</a:t>
            </a:r>
          </a:p>
          <a:p>
            <a:pPr lvl="1"/>
            <a:r>
              <a:rPr lang="en-US"/>
              <a:t>But, we must allow </a:t>
            </a:r>
            <a:r>
              <a:rPr lang="en-US" i="1"/>
              <a:t>steal </a:t>
            </a:r>
            <a:r>
              <a:rPr lang="en-US"/>
              <a:t>for performance reasons.</a:t>
            </a:r>
          </a:p>
          <a:p>
            <a:endParaRPr lang="en-US"/>
          </a:p>
          <a:p>
            <a:r>
              <a:rPr lang="en-US"/>
              <a:t>NO STEAL:</a:t>
            </a:r>
          </a:p>
          <a:p>
            <a:pPr lvl="1"/>
            <a:r>
              <a:rPr lang="en-US"/>
              <a:t>Not allowed. More control, but less flexibility for the buffer manager.</a:t>
            </a:r>
          </a:p>
        </p:txBody>
      </p:sp>
    </p:spTree>
    <p:extLst>
      <p:ext uri="{BB962C8B-B14F-4D97-AF65-F5344CB8AC3E}">
        <p14:creationId xmlns:p14="http://schemas.microsoft.com/office/powerpoint/2010/main" val="6472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STEAL vs NO STEAL, FORCE vs NO FORCE</a:t>
            </a:r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385175" cy="5356225"/>
          </a:xfrm>
        </p:spPr>
        <p:txBody>
          <a:bodyPr/>
          <a:lstStyle/>
          <a:p>
            <a:r>
              <a:rPr lang="en-US"/>
              <a:t>FORCE:</a:t>
            </a:r>
          </a:p>
          <a:p>
            <a:pPr lvl="1"/>
            <a:r>
              <a:rPr lang="en-US"/>
              <a:t>The database system </a:t>
            </a:r>
            <a:r>
              <a:rPr lang="en-US" i="1"/>
              <a:t>forces </a:t>
            </a:r>
            <a:r>
              <a:rPr lang="en-US"/>
              <a:t>all the updates of a transaction to disk before committing</a:t>
            </a:r>
          </a:p>
          <a:p>
            <a:pPr lvl="1"/>
            <a:r>
              <a:rPr lang="en-US"/>
              <a:t>Why ?</a:t>
            </a:r>
          </a:p>
          <a:p>
            <a:pPr lvl="2"/>
            <a:r>
              <a:rPr lang="en-US"/>
              <a:t>To make its updates permanent before committing</a:t>
            </a:r>
          </a:p>
          <a:p>
            <a:pPr lvl="1"/>
            <a:r>
              <a:rPr lang="en-US"/>
              <a:t>Why a problem ?</a:t>
            </a:r>
          </a:p>
          <a:p>
            <a:pPr lvl="2"/>
            <a:r>
              <a:rPr lang="en-US"/>
              <a:t>Most probably random I/Os, so poor response time and throughput</a:t>
            </a:r>
          </a:p>
          <a:p>
            <a:pPr lvl="2"/>
            <a:r>
              <a:rPr lang="en-US"/>
              <a:t>Interferes with the disk controlling policies</a:t>
            </a:r>
          </a:p>
          <a:p>
            <a:r>
              <a:rPr lang="en-US"/>
              <a:t>NO FORCE:</a:t>
            </a:r>
          </a:p>
          <a:p>
            <a:pPr lvl="1"/>
            <a:r>
              <a:rPr lang="en-US"/>
              <a:t>Don’t do the above. Desired.</a:t>
            </a:r>
          </a:p>
          <a:p>
            <a:pPr lvl="1"/>
            <a:r>
              <a:rPr lang="en-US"/>
              <a:t>Problem: </a:t>
            </a:r>
          </a:p>
          <a:p>
            <a:pPr lvl="2"/>
            <a:r>
              <a:rPr lang="en-US"/>
              <a:t>Guaranteeing durability becomes hard</a:t>
            </a:r>
          </a:p>
          <a:p>
            <a:pPr lvl="1"/>
            <a:r>
              <a:rPr lang="en-US"/>
              <a:t>We might still have to </a:t>
            </a:r>
            <a:r>
              <a:rPr lang="en-US" i="1"/>
              <a:t>force </a:t>
            </a:r>
            <a:r>
              <a:rPr lang="en-US"/>
              <a:t>some pages to disk, but minimal.</a:t>
            </a:r>
          </a:p>
        </p:txBody>
      </p:sp>
    </p:spTree>
    <p:extLst>
      <p:ext uri="{BB962C8B-B14F-4D97-AF65-F5344CB8AC3E}">
        <p14:creationId xmlns:p14="http://schemas.microsoft.com/office/powerpoint/2010/main" val="28746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290513"/>
            <a:ext cx="8077200" cy="609600"/>
          </a:xfrm>
        </p:spPr>
        <p:txBody>
          <a:bodyPr/>
          <a:lstStyle/>
          <a:p>
            <a:r>
              <a:rPr lang="en-US" sz="2800"/>
              <a:t>STEAL vs NO STEAL, FORCE vs NO FORCE:</a:t>
            </a:r>
            <a:br>
              <a:rPr lang="en-US" sz="2800"/>
            </a:br>
            <a:r>
              <a:rPr lang="en-US" sz="2800"/>
              <a:t>Recovery implications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38175" y="1752600"/>
            <a:ext cx="5876925" cy="4351338"/>
            <a:chOff x="357" y="1418"/>
            <a:chExt cx="2239" cy="1719"/>
          </a:xfrm>
        </p:grpSpPr>
        <p:sp>
          <p:nvSpPr>
            <p:cNvPr id="712722" name="Rectangle 18"/>
            <p:cNvSpPr>
              <a:spLocks noChangeArrowheads="1"/>
            </p:cNvSpPr>
            <p:nvPr/>
          </p:nvSpPr>
          <p:spPr bwMode="auto">
            <a:xfrm>
              <a:off x="469" y="2386"/>
              <a:ext cx="385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rgbClr val="3365FB"/>
                  </a:solidFill>
                  <a:latin typeface="Arial" charset="0"/>
                </a:rPr>
                <a:t>Force</a:t>
              </a:r>
            </a:p>
          </p:txBody>
        </p:sp>
        <p:sp>
          <p:nvSpPr>
            <p:cNvPr id="712723" name="Rectangle 19"/>
            <p:cNvSpPr>
              <a:spLocks noChangeArrowheads="1"/>
            </p:cNvSpPr>
            <p:nvPr/>
          </p:nvSpPr>
          <p:spPr bwMode="auto">
            <a:xfrm>
              <a:off x="357" y="1627"/>
              <a:ext cx="572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rgbClr val="3365FB"/>
                  </a:solidFill>
                  <a:latin typeface="Arial" charset="0"/>
                </a:rPr>
                <a:t>No Force</a:t>
              </a:r>
            </a:p>
          </p:txBody>
        </p:sp>
        <p:sp>
          <p:nvSpPr>
            <p:cNvPr id="712724" name="Rectangle 20"/>
            <p:cNvSpPr>
              <a:spLocks noChangeArrowheads="1"/>
            </p:cNvSpPr>
            <p:nvPr/>
          </p:nvSpPr>
          <p:spPr bwMode="auto">
            <a:xfrm>
              <a:off x="1141" y="2956"/>
              <a:ext cx="533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Arial" charset="0"/>
                </a:rPr>
                <a:t>No Steal</a:t>
              </a:r>
            </a:p>
          </p:txBody>
        </p:sp>
        <p:sp>
          <p:nvSpPr>
            <p:cNvPr id="712725" name="Rectangle 21"/>
            <p:cNvSpPr>
              <a:spLocks noChangeArrowheads="1"/>
            </p:cNvSpPr>
            <p:nvPr/>
          </p:nvSpPr>
          <p:spPr bwMode="auto">
            <a:xfrm>
              <a:off x="2064" y="2958"/>
              <a:ext cx="34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Arial" charset="0"/>
                </a:rPr>
                <a:t>Steal</a:t>
              </a:r>
            </a:p>
          </p:txBody>
        </p:sp>
        <p:sp>
          <p:nvSpPr>
            <p:cNvPr id="712726" name="Rectangle 22"/>
            <p:cNvSpPr>
              <a:spLocks noChangeArrowheads="1"/>
            </p:cNvSpPr>
            <p:nvPr/>
          </p:nvSpPr>
          <p:spPr bwMode="auto">
            <a:xfrm>
              <a:off x="1842" y="1420"/>
              <a:ext cx="748" cy="72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800" b="1">
                  <a:solidFill>
                    <a:srgbClr val="FFFFFF"/>
                  </a:solidFill>
                </a:rPr>
                <a:t>Desired</a:t>
              </a:r>
            </a:p>
          </p:txBody>
        </p:sp>
        <p:sp>
          <p:nvSpPr>
            <p:cNvPr id="712727" name="Rectangle 23"/>
            <p:cNvSpPr>
              <a:spLocks noChangeArrowheads="1"/>
            </p:cNvSpPr>
            <p:nvPr/>
          </p:nvSpPr>
          <p:spPr bwMode="auto">
            <a:xfrm>
              <a:off x="1060" y="2138"/>
              <a:ext cx="784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800" b="1"/>
                <a:t>Trivial</a:t>
              </a:r>
            </a:p>
          </p:txBody>
        </p:sp>
        <p:sp>
          <p:nvSpPr>
            <p:cNvPr id="712728" name="Rectangle 24"/>
            <p:cNvSpPr>
              <a:spLocks noChangeArrowheads="1"/>
            </p:cNvSpPr>
            <p:nvPr/>
          </p:nvSpPr>
          <p:spPr bwMode="auto">
            <a:xfrm>
              <a:off x="1839" y="2137"/>
              <a:ext cx="757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4400" b="1"/>
            </a:p>
          </p:txBody>
        </p:sp>
        <p:sp>
          <p:nvSpPr>
            <p:cNvPr id="712729" name="Rectangle 25"/>
            <p:cNvSpPr>
              <a:spLocks noChangeArrowheads="1"/>
            </p:cNvSpPr>
            <p:nvPr/>
          </p:nvSpPr>
          <p:spPr bwMode="auto">
            <a:xfrm>
              <a:off x="1059" y="1418"/>
              <a:ext cx="793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2318407716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290513"/>
            <a:ext cx="8077200" cy="609600"/>
          </a:xfrm>
        </p:spPr>
        <p:txBody>
          <a:bodyPr/>
          <a:lstStyle/>
          <a:p>
            <a:r>
              <a:rPr lang="en-US" sz="2800"/>
              <a:t>STEAL vs NO STEAL, FORCE vs NO FORCE:</a:t>
            </a:r>
            <a:br>
              <a:rPr lang="en-US" sz="2800"/>
            </a:br>
            <a:r>
              <a:rPr lang="en-US" sz="2800"/>
              <a:t>Recovery implications</a:t>
            </a:r>
          </a:p>
        </p:txBody>
      </p:sp>
      <p:sp>
        <p:nvSpPr>
          <p:cNvPr id="713741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implement A and D when No Steal and Force ?</a:t>
            </a:r>
          </a:p>
          <a:p>
            <a:pPr lvl="1"/>
            <a:r>
              <a:rPr lang="en-US"/>
              <a:t>Only updates from committed transaction are written to disk (since no steal)</a:t>
            </a:r>
          </a:p>
          <a:p>
            <a:pPr lvl="1"/>
            <a:r>
              <a:rPr lang="en-US"/>
              <a:t>Updates from a transaction are forced to disk before commit (since force)</a:t>
            </a:r>
          </a:p>
          <a:p>
            <a:pPr lvl="2"/>
            <a:r>
              <a:rPr lang="en-US"/>
              <a:t>A minor problem: how do you guarantee that all updates from a transaction make it to the disk atomically ?</a:t>
            </a:r>
          </a:p>
          <a:p>
            <a:pPr lvl="3"/>
            <a:r>
              <a:rPr lang="en-US"/>
              <a:t>Remember we are only guaranteed an atomic </a:t>
            </a:r>
            <a:r>
              <a:rPr lang="en-US" i="1"/>
              <a:t>block write</a:t>
            </a:r>
            <a:endParaRPr lang="en-US"/>
          </a:p>
          <a:p>
            <a:pPr lvl="3"/>
            <a:r>
              <a:rPr lang="en-US"/>
              <a:t>What if some updates make it to disk, and other don’t ?</a:t>
            </a:r>
          </a:p>
          <a:p>
            <a:pPr lvl="2"/>
            <a:r>
              <a:rPr lang="en-US"/>
              <a:t>Can use something like shadow copying/shadow paging</a:t>
            </a:r>
          </a:p>
          <a:p>
            <a:pPr lvl="1"/>
            <a:endParaRPr lang="en-US"/>
          </a:p>
          <a:p>
            <a:pPr lvl="1"/>
            <a:r>
              <a:rPr lang="en-US"/>
              <a:t>No atomicity/durability problem arise.</a:t>
            </a:r>
          </a:p>
        </p:txBody>
      </p:sp>
    </p:spTree>
    <p:extLst>
      <p:ext uri="{BB962C8B-B14F-4D97-AF65-F5344CB8AC3E}">
        <p14:creationId xmlns:p14="http://schemas.microsoft.com/office/powerpoint/2010/main" val="34153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41" grpId="0" build="p"/>
    </p:bld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71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Deferred Database Modification:</a:t>
            </a:r>
          </a:p>
          <a:p>
            <a:pPr lvl="1"/>
            <a:r>
              <a:rPr lang="en-US" dirty="0"/>
              <a:t>Similar to NO STEAL, NO FORCE</a:t>
            </a:r>
          </a:p>
          <a:p>
            <a:pPr lvl="2"/>
            <a:r>
              <a:rPr lang="en-US" dirty="0"/>
              <a:t>Not identical</a:t>
            </a:r>
          </a:p>
          <a:p>
            <a:pPr lvl="1"/>
            <a:r>
              <a:rPr lang="en-US" dirty="0"/>
              <a:t>Only need </a:t>
            </a:r>
            <a:r>
              <a:rPr lang="en-US" i="1" u="sng" dirty="0" err="1"/>
              <a:t>redos</a:t>
            </a:r>
            <a:r>
              <a:rPr lang="en-US" i="1" u="sng" dirty="0"/>
              <a:t>, no </a:t>
            </a:r>
            <a:r>
              <a:rPr lang="en-US" i="1" u="sng" dirty="0" err="1"/>
              <a:t>undos</a:t>
            </a:r>
            <a:endParaRPr lang="en-US" dirty="0"/>
          </a:p>
          <a:p>
            <a:pPr lvl="1"/>
            <a:r>
              <a:rPr lang="en-US" dirty="0"/>
              <a:t>We won’t cover this in detail</a:t>
            </a:r>
          </a:p>
          <a:p>
            <a:pPr lvl="1"/>
            <a:endParaRPr lang="en-US" dirty="0"/>
          </a:p>
          <a:p>
            <a:r>
              <a:rPr lang="en-US" dirty="0"/>
              <a:t>Immediate Database Modification:</a:t>
            </a:r>
          </a:p>
          <a:p>
            <a:pPr lvl="1"/>
            <a:r>
              <a:rPr lang="en-US" dirty="0"/>
              <a:t>Similar to STEAL, NO FORCE</a:t>
            </a:r>
          </a:p>
          <a:p>
            <a:pPr lvl="1"/>
            <a:r>
              <a:rPr lang="en-US" dirty="0"/>
              <a:t>Need both </a:t>
            </a:r>
            <a:r>
              <a:rPr lang="en-US" i="1" u="sng" dirty="0" err="1"/>
              <a:t>redos</a:t>
            </a:r>
            <a:r>
              <a:rPr lang="en-US" i="1" u="sng" dirty="0"/>
              <a:t>, and </a:t>
            </a:r>
            <a:r>
              <a:rPr lang="en-US" i="1" u="sng" dirty="0" err="1"/>
              <a:t>undos</a:t>
            </a:r>
            <a:endParaRPr lang="en-US" i="1" u="sng" dirty="0"/>
          </a:p>
          <a:p>
            <a:pPr lvl="1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2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Recovery: Basics of Logging and UNDO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25628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16.3.1, 16.3.5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Generating log records</a:t>
            </a:r>
          </a:p>
          <a:p>
            <a:pPr lvl="1"/>
            <a:r>
              <a:rPr lang="en-US" sz="2400" dirty="0">
                <a:latin typeface="Calibri" charset="0"/>
              </a:rPr>
              <a:t>Using log records to support UNDO/Rollback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Recovery</a:t>
            </a:r>
          </a:p>
        </p:txBody>
      </p:sp>
    </p:spTree>
    <p:extLst>
      <p:ext uri="{BB962C8B-B14F-4D97-AF65-F5344CB8AC3E}">
        <p14:creationId xmlns:p14="http://schemas.microsoft.com/office/powerpoint/2010/main" val="331419852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commonly used recovery method</a:t>
            </a:r>
          </a:p>
          <a:p>
            <a:r>
              <a:rPr lang="en-US"/>
              <a:t>Intuitively, a log is a record of everything the database system does</a:t>
            </a:r>
          </a:p>
          <a:p>
            <a:r>
              <a:rPr lang="en-US"/>
              <a:t>For every operation done by the database, a </a:t>
            </a:r>
            <a:r>
              <a:rPr lang="en-US" i="1"/>
              <a:t>log record </a:t>
            </a:r>
            <a:r>
              <a:rPr lang="en-US"/>
              <a:t>is generated and stored </a:t>
            </a:r>
            <a:r>
              <a:rPr lang="en-US" i="1" u="sng"/>
              <a:t>typically on a different (log) disk</a:t>
            </a:r>
          </a:p>
          <a:p>
            <a:r>
              <a:rPr lang="en-US" i="1"/>
              <a:t>&lt;T1, START&gt; </a:t>
            </a:r>
          </a:p>
          <a:p>
            <a:r>
              <a:rPr lang="en-US" i="1"/>
              <a:t>&lt;T2, COMMIT&gt;</a:t>
            </a:r>
          </a:p>
          <a:p>
            <a:r>
              <a:rPr lang="en-US" i="1"/>
              <a:t>&lt;T2, ABORT&gt;</a:t>
            </a:r>
          </a:p>
          <a:p>
            <a:r>
              <a:rPr lang="en-US" i="1"/>
              <a:t>&lt;T1, A, 100, 200&gt;</a:t>
            </a:r>
          </a:p>
          <a:p>
            <a:pPr lvl="1"/>
            <a:r>
              <a:rPr lang="en-US"/>
              <a:t>T1 modified A; old value = 100, new value = 200</a:t>
            </a:r>
          </a:p>
          <a:p>
            <a:pPr lvl="1">
              <a:buFont typeface="Wingdings 2" charset="2"/>
              <a:buNone/>
            </a:pPr>
            <a:endParaRPr lang="en-US"/>
          </a:p>
          <a:p>
            <a:pPr lvl="1">
              <a:buFont typeface="Wingdings 2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0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Example transactions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0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and 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1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0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executes before 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1</a:t>
            </a:r>
            <a:r>
              <a:rPr lang="en-US" sz="1800" dirty="0">
                <a:solidFill>
                  <a:srgbClr val="000000"/>
                </a:solidFill>
              </a:rPr>
              <a:t>):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i="1" dirty="0">
                <a:solidFill>
                  <a:srgbClr val="000000"/>
                </a:solidFill>
              </a:rPr>
              <a:t>	T</a:t>
            </a:r>
            <a:r>
              <a:rPr lang="en-US" sz="1800" i="1" baseline="-25000" dirty="0">
                <a:solidFill>
                  <a:srgbClr val="000000"/>
                </a:solidFill>
              </a:rPr>
              <a:t>0</a:t>
            </a:r>
            <a:r>
              <a:rPr lang="en-US" sz="1800" dirty="0">
                <a:solidFill>
                  <a:srgbClr val="000000"/>
                </a:solidFill>
              </a:rPr>
              <a:t>:    </a:t>
            </a:r>
            <a:r>
              <a:rPr lang="en-US" sz="1800" b="1" dirty="0">
                <a:solidFill>
                  <a:srgbClr val="000000"/>
                </a:solidFill>
              </a:rPr>
              <a:t>read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A</a:t>
            </a:r>
            <a:r>
              <a:rPr lang="en-US" sz="1800" dirty="0">
                <a:solidFill>
                  <a:srgbClr val="000000"/>
                </a:solidFill>
              </a:rPr>
              <a:t>)				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1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  <a:r>
              <a:rPr lang="en-US" sz="1800" b="1" dirty="0">
                <a:solidFill>
                  <a:srgbClr val="000000"/>
                </a:solidFill>
              </a:rPr>
              <a:t>read</a:t>
            </a:r>
            <a:r>
              <a:rPr lang="en-US" sz="1800" dirty="0">
                <a:solidFill>
                  <a:srgbClr val="000000"/>
                </a:solidFill>
              </a:rPr>
              <a:t> (</a:t>
            </a:r>
            <a:r>
              <a:rPr lang="en-US" sz="1800" i="1" dirty="0">
                <a:solidFill>
                  <a:srgbClr val="000000"/>
                </a:solidFill>
              </a:rPr>
              <a:t>C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i="1" dirty="0">
                <a:solidFill>
                  <a:srgbClr val="000000"/>
                </a:solidFill>
              </a:rPr>
              <a:t>		A: - A - 50</a:t>
            </a:r>
            <a:r>
              <a:rPr lang="en-US" sz="1800" dirty="0">
                <a:solidFill>
                  <a:srgbClr val="000000"/>
                </a:solidFill>
              </a:rPr>
              <a:t>			       </a:t>
            </a:r>
            <a:r>
              <a:rPr lang="en-US" sz="1800" i="1" dirty="0">
                <a:solidFill>
                  <a:srgbClr val="000000"/>
                </a:solidFill>
              </a:rPr>
              <a:t>C:-	C- 100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		write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A</a:t>
            </a:r>
            <a:r>
              <a:rPr lang="en-US" sz="1800" dirty="0">
                <a:solidFill>
                  <a:srgbClr val="000000"/>
                </a:solidFill>
              </a:rPr>
              <a:t>)			                     </a:t>
            </a:r>
            <a:r>
              <a:rPr lang="en-US" sz="1800" b="1" dirty="0">
                <a:solidFill>
                  <a:srgbClr val="000000"/>
                </a:solidFill>
              </a:rPr>
              <a:t>write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C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		read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B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i="1" dirty="0">
                <a:solidFill>
                  <a:srgbClr val="000000"/>
                </a:solidFill>
              </a:rPr>
              <a:t>		B:-  B + 50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		write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B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Log:</a:t>
            </a:r>
          </a:p>
        </p:txBody>
      </p:sp>
      <p:pic>
        <p:nvPicPr>
          <p:cNvPr id="717828" name="Picture 4"/>
          <p:cNvPicPr>
            <a:picLocks noChangeAspect="1" noChangeArrowheads="1"/>
          </p:cNvPicPr>
          <p:nvPr/>
        </p:nvPicPr>
        <p:blipFill>
          <a:blip r:embed="rId2"/>
          <a:srcRect l="1190" t="22223" r="2380" b="22221"/>
          <a:stretch>
            <a:fillRect/>
          </a:stretch>
        </p:blipFill>
        <p:spPr bwMode="auto">
          <a:xfrm>
            <a:off x="1789113" y="4297363"/>
            <a:ext cx="5926137" cy="25606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41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327659" y="156678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do this with “tuples” as well: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9BB28-08B3-9D4B-9C2E-28DDFFD0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124610"/>
            <a:ext cx="8470597" cy="16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6780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99450" cy="5370513"/>
          </a:xfrm>
        </p:spPr>
        <p:txBody>
          <a:bodyPr/>
          <a:lstStyle/>
          <a:p>
            <a:pPr marL="381000" indent="-381000">
              <a:lnSpc>
                <a:spcPct val="110000"/>
              </a:lnSpc>
            </a:pPr>
            <a:r>
              <a:rPr lang="en-US"/>
              <a:t>Assumptions:	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immediately pushed to the disk as soon as they are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written to disk in the order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A log record is generated </a:t>
            </a:r>
            <a:r>
              <a:rPr lang="en-US" i="1" u="sng"/>
              <a:t>before</a:t>
            </a:r>
            <a:r>
              <a:rPr lang="en-US" i="1"/>
              <a:t> </a:t>
            </a:r>
            <a:r>
              <a:rPr lang="en-US"/>
              <a:t>the actual data value is updated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 i="1" u="sng"/>
              <a:t>Strict two-phase locking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The first assumption can be relaxed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As a special case, a transaction is considered </a:t>
            </a:r>
            <a:r>
              <a:rPr lang="en-US" i="1" u="sng"/>
              <a:t>committed</a:t>
            </a:r>
            <a:r>
              <a:rPr lang="en-US"/>
              <a:t> only after the &lt;</a:t>
            </a:r>
            <a:r>
              <a:rPr lang="en-US" i="1"/>
              <a:t>T1, COMMIT&gt; has been pushed to the disk</a:t>
            </a:r>
            <a:endParaRPr lang="en-US"/>
          </a:p>
          <a:p>
            <a:pPr marL="381000" indent="-381000">
              <a:lnSpc>
                <a:spcPct val="110000"/>
              </a:lnSpc>
            </a:pPr>
            <a:r>
              <a:rPr lang="en-US"/>
              <a:t>But, this seems like exactly what we are trying to avoid ??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Log writes are </a:t>
            </a:r>
            <a:r>
              <a:rPr lang="en-US" i="1" u="sng"/>
              <a:t>sequential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They are also typically on a different disk</a:t>
            </a:r>
          </a:p>
          <a:p>
            <a:pPr marL="381000" indent="-381000">
              <a:lnSpc>
                <a:spcPct val="110000"/>
              </a:lnSpc>
            </a:pPr>
            <a:r>
              <a:rPr lang="en-US"/>
              <a:t>Aside: LFS == log-structured file system</a:t>
            </a:r>
          </a:p>
        </p:txBody>
      </p:sp>
    </p:spTree>
    <p:extLst>
      <p:ext uri="{BB962C8B-B14F-4D97-AF65-F5344CB8AC3E}">
        <p14:creationId xmlns:p14="http://schemas.microsoft.com/office/powerpoint/2010/main" val="7798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875" grpId="0" build="p"/>
    </p:bld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3933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99450" cy="5370513"/>
          </a:xfrm>
        </p:spPr>
        <p:txBody>
          <a:bodyPr/>
          <a:lstStyle/>
          <a:p>
            <a:pPr marL="381000" indent="-381000">
              <a:lnSpc>
                <a:spcPct val="110000"/>
              </a:lnSpc>
            </a:pPr>
            <a:r>
              <a:rPr lang="en-US"/>
              <a:t>Assumptions:	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immediately pushed to the disk as soon as they are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written to disk in the order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A log record is generated </a:t>
            </a:r>
            <a:r>
              <a:rPr lang="en-US" i="1" u="sng"/>
              <a:t>before</a:t>
            </a:r>
            <a:r>
              <a:rPr lang="en-US" i="1"/>
              <a:t> </a:t>
            </a:r>
            <a:r>
              <a:rPr lang="en-US"/>
              <a:t>the actual data value is updated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 i="1" u="sng"/>
              <a:t>Strict two-phase locking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The first assumption can be relaxed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As a special case, a transaction is considered </a:t>
            </a:r>
            <a:r>
              <a:rPr lang="en-US" i="1" u="sng"/>
              <a:t>committed</a:t>
            </a:r>
            <a:r>
              <a:rPr lang="en-US"/>
              <a:t> only after the &lt;</a:t>
            </a:r>
            <a:r>
              <a:rPr lang="en-US" i="1"/>
              <a:t>T1, COMMIT&gt; has been pushed to the disk</a:t>
            </a:r>
          </a:p>
          <a:p>
            <a:pPr marL="381000" indent="-381000">
              <a:lnSpc>
                <a:spcPct val="110000"/>
              </a:lnSpc>
            </a:pPr>
            <a:r>
              <a:rPr lang="en-US"/>
              <a:t>NOTE: As a result of assumptions 1 and 2, if </a:t>
            </a:r>
            <a:r>
              <a:rPr lang="en-US" i="1"/>
              <a:t>data item A </a:t>
            </a:r>
            <a:r>
              <a:rPr lang="en-US"/>
              <a:t>is updated, the log record corresponding to the update is always forced to the disk before </a:t>
            </a:r>
            <a:r>
              <a:rPr lang="en-US" i="1"/>
              <a:t>data item A </a:t>
            </a:r>
            <a:r>
              <a:rPr lang="en-US"/>
              <a:t>is written to the disk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This is actually the only property we need; assumption 1 can be relaxed to just guarantee this (called </a:t>
            </a:r>
            <a:r>
              <a:rPr lang="en-US" i="1" u="sng"/>
              <a:t>write-ahead logging</a:t>
            </a:r>
            <a:r>
              <a:rPr lang="en-US" i="1"/>
              <a:t>)</a:t>
            </a:r>
            <a:endParaRPr lang="en-US"/>
          </a:p>
          <a:p>
            <a:pPr marL="800100" lvl="1" indent="-342900"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7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abort/rollback</a:t>
            </a:r>
            <a:endParaRPr lang="en-US"/>
          </a:p>
        </p:txBody>
      </p:sp>
      <p:sp>
        <p:nvSpPr>
          <p:cNvPr id="72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STEAL is allowed, so changes of a transaction may have made it to the disk</a:t>
            </a:r>
          </a:p>
          <a:p>
            <a:endParaRPr lang="en-US"/>
          </a:p>
          <a:p>
            <a:r>
              <a:rPr lang="en-US"/>
              <a:t>UNDO(T1):</a:t>
            </a:r>
          </a:p>
          <a:p>
            <a:pPr lvl="1"/>
            <a:r>
              <a:rPr lang="en-US"/>
              <a:t>Procedure executed to </a:t>
            </a:r>
            <a:r>
              <a:rPr lang="en-US" i="1"/>
              <a:t>rollback/undo </a:t>
            </a:r>
            <a:r>
              <a:rPr lang="en-US"/>
              <a:t>the effects of a transaction</a:t>
            </a:r>
          </a:p>
          <a:p>
            <a:pPr lvl="1"/>
            <a:r>
              <a:rPr lang="en-US"/>
              <a:t>E.g. </a:t>
            </a:r>
          </a:p>
          <a:p>
            <a:pPr lvl="2"/>
            <a:r>
              <a:rPr lang="en-US" i="1"/>
              <a:t>&lt;T1, START&gt;</a:t>
            </a:r>
          </a:p>
          <a:p>
            <a:pPr lvl="2"/>
            <a:r>
              <a:rPr lang="en-US" i="1"/>
              <a:t>&lt;T1, A, 200, 300&gt;</a:t>
            </a:r>
          </a:p>
          <a:p>
            <a:pPr lvl="2"/>
            <a:r>
              <a:rPr lang="en-US" i="1"/>
              <a:t>&lt;T1, B, 400, 300&gt;</a:t>
            </a:r>
          </a:p>
          <a:p>
            <a:pPr lvl="2"/>
            <a:r>
              <a:rPr lang="en-US" i="1"/>
              <a:t>&lt;T1, A, 300, 200&gt;           [[ note: second update of A ]]</a:t>
            </a:r>
          </a:p>
          <a:p>
            <a:pPr lvl="2"/>
            <a:r>
              <a:rPr lang="en-US"/>
              <a:t>T1 decides to abort</a:t>
            </a:r>
          </a:p>
          <a:p>
            <a:pPr lvl="1"/>
            <a:endParaRPr lang="en-US"/>
          </a:p>
          <a:p>
            <a:pPr lvl="1"/>
            <a:r>
              <a:rPr lang="en-US"/>
              <a:t>Any of the changes might have made it to the disk</a:t>
            </a:r>
          </a:p>
          <a:p>
            <a:pPr lvl="1"/>
            <a:endParaRPr lang="en-US" i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32135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abort/rollback</a:t>
            </a:r>
            <a:endParaRPr lang="en-US"/>
          </a:p>
        </p:txBody>
      </p:sp>
      <p:sp>
        <p:nvSpPr>
          <p:cNvPr id="72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UNDO(T1):</a:t>
            </a:r>
          </a:p>
          <a:p>
            <a:pPr lvl="1"/>
            <a:r>
              <a:rPr lang="en-US" dirty="0"/>
              <a:t>Go </a:t>
            </a:r>
            <a:r>
              <a:rPr lang="en-US" i="1" u="sng" dirty="0"/>
              <a:t>backwards </a:t>
            </a:r>
            <a:r>
              <a:rPr lang="en-US" dirty="0"/>
              <a:t>in the </a:t>
            </a:r>
            <a:r>
              <a:rPr lang="en-US" i="1" dirty="0"/>
              <a:t>log </a:t>
            </a:r>
            <a:r>
              <a:rPr lang="en-US" dirty="0"/>
              <a:t>looking for log records belonging to T1</a:t>
            </a:r>
            <a:endParaRPr lang="en-US" i="1" dirty="0"/>
          </a:p>
          <a:p>
            <a:pPr lvl="1"/>
            <a:r>
              <a:rPr lang="en-US" dirty="0"/>
              <a:t>Restore the values to the old values</a:t>
            </a:r>
          </a:p>
          <a:p>
            <a:pPr lvl="1"/>
            <a:r>
              <a:rPr lang="en-US" dirty="0"/>
              <a:t>NOTE: Going backwards is important.</a:t>
            </a:r>
          </a:p>
          <a:p>
            <a:pPr lvl="2"/>
            <a:r>
              <a:rPr lang="en-US" i="1" dirty="0"/>
              <a:t>A </a:t>
            </a:r>
            <a:r>
              <a:rPr lang="en-US" dirty="0"/>
              <a:t>was updated twice</a:t>
            </a:r>
          </a:p>
          <a:p>
            <a:pPr lvl="1"/>
            <a:r>
              <a:rPr lang="en-US" dirty="0"/>
              <a:t>In the example, we simply:</a:t>
            </a:r>
          </a:p>
          <a:p>
            <a:pPr lvl="2"/>
            <a:r>
              <a:rPr lang="en-US" dirty="0"/>
              <a:t>Restore A to 300</a:t>
            </a:r>
          </a:p>
          <a:p>
            <a:pPr lvl="2"/>
            <a:r>
              <a:rPr lang="en-US" dirty="0"/>
              <a:t>Restore B to 400</a:t>
            </a:r>
          </a:p>
          <a:p>
            <a:pPr lvl="2"/>
            <a:r>
              <a:rPr lang="en-US" dirty="0"/>
              <a:t>Restore A to 200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Write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,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1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such log records are called </a:t>
            </a: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compensation log records</a:t>
            </a:r>
          </a:p>
          <a:p>
            <a:pPr lvl="2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&lt;T1, A, 300&gt;, &lt;T1, B, 400&gt;, &lt;T1, A, 200&gt;</a:t>
            </a:r>
            <a:endParaRPr lang="en-US" dirty="0"/>
          </a:p>
          <a:p>
            <a:pPr lvl="1"/>
            <a:r>
              <a:rPr lang="en-US" dirty="0"/>
              <a:t>Note: No other transaction better have changed A or B in the meantime</a:t>
            </a:r>
          </a:p>
          <a:p>
            <a:pPr lvl="2"/>
            <a:r>
              <a:rPr lang="en-US" i="1" u="sng" dirty="0"/>
              <a:t>Strict two-phase locking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34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Recovery: Log-based Restart Recovery</a:t>
            </a:r>
          </a:p>
        </p:txBody>
      </p:sp>
    </p:spTree>
    <p:extLst>
      <p:ext uri="{BB962C8B-B14F-4D97-AF65-F5344CB8AC3E}">
        <p14:creationId xmlns:p14="http://schemas.microsoft.com/office/powerpoint/2010/main" val="2669049044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16.4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How to use logs for REDO</a:t>
            </a:r>
          </a:p>
          <a:p>
            <a:pPr lvl="1"/>
            <a:r>
              <a:rPr lang="en-US" sz="2400" dirty="0">
                <a:latin typeface="Calibri" charset="0"/>
              </a:rPr>
              <a:t>Idempotency of log records </a:t>
            </a:r>
          </a:p>
          <a:p>
            <a:pPr lvl="1"/>
            <a:r>
              <a:rPr lang="en-US" sz="2400" dirty="0">
                <a:latin typeface="Calibri" charset="0"/>
              </a:rPr>
              <a:t>Restart recovery after a failure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Using Logs for Recovery</a:t>
            </a:r>
          </a:p>
        </p:txBody>
      </p:sp>
    </p:spTree>
    <p:extLst>
      <p:ext uri="{BB962C8B-B14F-4D97-AF65-F5344CB8AC3E}">
        <p14:creationId xmlns:p14="http://schemas.microsoft.com/office/powerpoint/2010/main" val="3457750053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recover</a:t>
            </a:r>
            <a:endParaRPr lang="en-US"/>
          </a:p>
        </p:txBody>
      </p:sp>
      <p:sp>
        <p:nvSpPr>
          <p:cNvPr id="72499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5500688"/>
          </a:xfrm>
        </p:spPr>
        <p:txBody>
          <a:bodyPr/>
          <a:lstStyle/>
          <a:p>
            <a:r>
              <a:rPr lang="en-US"/>
              <a:t>We don’t require FORCE, so a change made by the committed transaction may not have made it to the disk before the system crashed</a:t>
            </a:r>
          </a:p>
          <a:p>
            <a:pPr lvl="1"/>
            <a:r>
              <a:rPr lang="en-US"/>
              <a:t>BUT, the log record did (recall our assumptions)</a:t>
            </a:r>
          </a:p>
          <a:p>
            <a:r>
              <a:rPr lang="en-US"/>
              <a:t>REDO(T1):</a:t>
            </a:r>
          </a:p>
          <a:p>
            <a:pPr lvl="1"/>
            <a:r>
              <a:rPr lang="en-US"/>
              <a:t>Procedure executed to recover a committed transaction</a:t>
            </a:r>
          </a:p>
          <a:p>
            <a:pPr lvl="1"/>
            <a:r>
              <a:rPr lang="en-US"/>
              <a:t>E.g.</a:t>
            </a:r>
          </a:p>
          <a:p>
            <a:pPr lvl="2"/>
            <a:r>
              <a:rPr lang="en-US"/>
              <a:t>&lt;</a:t>
            </a:r>
            <a:r>
              <a:rPr lang="en-US" i="1"/>
              <a:t>T1, START&gt;</a:t>
            </a:r>
          </a:p>
          <a:p>
            <a:pPr lvl="2"/>
            <a:r>
              <a:rPr lang="en-US" i="1"/>
              <a:t>&lt;T1, A, 200, 300&gt;</a:t>
            </a:r>
          </a:p>
          <a:p>
            <a:pPr lvl="2"/>
            <a:r>
              <a:rPr lang="en-US" i="1"/>
              <a:t>&lt;T1, B, 400, 300&gt;</a:t>
            </a:r>
          </a:p>
          <a:p>
            <a:pPr lvl="2"/>
            <a:r>
              <a:rPr lang="en-US" i="1"/>
              <a:t>&lt;T1, A, 300, 200&gt;           [[ note: second update of A ]]</a:t>
            </a:r>
          </a:p>
          <a:p>
            <a:pPr lvl="2"/>
            <a:r>
              <a:rPr lang="en-US" i="1"/>
              <a:t>&lt;T1, COMMIT&gt;</a:t>
            </a:r>
          </a:p>
          <a:p>
            <a:pPr lvl="1"/>
            <a:r>
              <a:rPr lang="en-US"/>
              <a:t>By our assumptions, all the log records made it to the disk (since the transaction committed)</a:t>
            </a:r>
          </a:p>
          <a:p>
            <a:pPr lvl="1"/>
            <a:r>
              <a:rPr lang="en-US"/>
              <a:t>But any or none of the changes to A or B might have made it to disk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recover</a:t>
            </a:r>
            <a:endParaRPr lang="en-US"/>
          </a:p>
        </p:txBody>
      </p:sp>
      <p:sp>
        <p:nvSpPr>
          <p:cNvPr id="72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REDO(T1):</a:t>
            </a:r>
          </a:p>
          <a:p>
            <a:pPr lvl="1"/>
            <a:r>
              <a:rPr lang="en-US"/>
              <a:t>Go </a:t>
            </a:r>
            <a:r>
              <a:rPr lang="en-US" i="1" u="sng"/>
              <a:t>forwards </a:t>
            </a:r>
            <a:r>
              <a:rPr lang="en-US"/>
              <a:t>in the </a:t>
            </a:r>
            <a:r>
              <a:rPr lang="en-US" i="1"/>
              <a:t>log </a:t>
            </a:r>
            <a:r>
              <a:rPr lang="en-US"/>
              <a:t>looking for log records belonging to T1</a:t>
            </a:r>
            <a:endParaRPr lang="en-US" i="1"/>
          </a:p>
          <a:p>
            <a:pPr lvl="1"/>
            <a:r>
              <a:rPr lang="en-US"/>
              <a:t>Set the values to the new values</a:t>
            </a:r>
          </a:p>
          <a:p>
            <a:pPr lvl="1"/>
            <a:r>
              <a:rPr lang="en-US"/>
              <a:t>NOTE: Going forwards is important.</a:t>
            </a:r>
          </a:p>
          <a:p>
            <a:pPr lvl="1"/>
            <a:r>
              <a:rPr lang="en-US"/>
              <a:t>In the example, we simply:</a:t>
            </a:r>
          </a:p>
          <a:p>
            <a:pPr lvl="2"/>
            <a:r>
              <a:rPr lang="en-US"/>
              <a:t>Set A to 300</a:t>
            </a:r>
          </a:p>
          <a:p>
            <a:pPr lvl="2"/>
            <a:r>
              <a:rPr lang="en-US"/>
              <a:t>Set B to 300</a:t>
            </a:r>
          </a:p>
          <a:p>
            <a:pPr lvl="2"/>
            <a:r>
              <a:rPr lang="en-US"/>
              <a:t>Set A to 200</a:t>
            </a:r>
          </a:p>
        </p:txBody>
      </p:sp>
    </p:spTree>
    <p:extLst>
      <p:ext uri="{BB962C8B-B14F-4D97-AF65-F5344CB8AC3E}">
        <p14:creationId xmlns:p14="http://schemas.microsoft.com/office/powerpoint/2010/main" val="83171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Idempotency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Both redo and undo are required to </a:t>
            </a:r>
            <a:r>
              <a:rPr lang="en-US" i="1"/>
              <a:t>idempotent</a:t>
            </a:r>
          </a:p>
          <a:p>
            <a:pPr lvl="1"/>
            <a:r>
              <a:rPr lang="en-US" i="1"/>
              <a:t>F is idempotent, if F(x) = F(F(x)) = F(F(F(F(…F(x)))))</a:t>
            </a:r>
          </a:p>
          <a:p>
            <a:r>
              <a:rPr lang="en-US"/>
              <a:t>Multiple applications shouldn’t change the effect</a:t>
            </a:r>
          </a:p>
          <a:p>
            <a:pPr lvl="1"/>
            <a:r>
              <a:rPr lang="en-US"/>
              <a:t>This is important because we don’t know exactly what made it to the disk, and we can’t keep track of that</a:t>
            </a:r>
          </a:p>
          <a:p>
            <a:pPr lvl="1"/>
            <a:r>
              <a:rPr lang="en-US"/>
              <a:t>E.g. consider a log record of the type </a:t>
            </a:r>
          </a:p>
          <a:p>
            <a:pPr lvl="2"/>
            <a:r>
              <a:rPr lang="en-US"/>
              <a:t>&lt;T1, A, </a:t>
            </a:r>
            <a:r>
              <a:rPr lang="en-US" i="1" u="sng"/>
              <a:t>incremented by 100&gt;</a:t>
            </a:r>
          </a:p>
          <a:p>
            <a:pPr lvl="2"/>
            <a:r>
              <a:rPr lang="en-US"/>
              <a:t>Old value was 200, and so new value was 300</a:t>
            </a:r>
          </a:p>
          <a:p>
            <a:pPr lvl="1"/>
            <a:r>
              <a:rPr lang="en-US"/>
              <a:t>But the on disk value might be 200 or 300 (since we have no control over the buffer manager)</a:t>
            </a:r>
          </a:p>
          <a:p>
            <a:pPr lvl="1"/>
            <a:r>
              <a:rPr lang="en-US"/>
              <a:t>So we have no idea whether to apply this log record or not</a:t>
            </a:r>
          </a:p>
          <a:p>
            <a:pPr lvl="1"/>
            <a:r>
              <a:rPr lang="en-US"/>
              <a:t>Hence, </a:t>
            </a:r>
            <a:r>
              <a:rPr lang="en-US" i="1"/>
              <a:t>value based logging </a:t>
            </a:r>
            <a:r>
              <a:rPr lang="en-US"/>
              <a:t>is used (also called </a:t>
            </a:r>
            <a:r>
              <a:rPr lang="en-US" i="1" u="sng"/>
              <a:t>physical)</a:t>
            </a:r>
            <a:r>
              <a:rPr lang="en-US"/>
              <a:t>, not operation based (also called </a:t>
            </a:r>
            <a:r>
              <a:rPr lang="en-US" i="1" u="sng"/>
              <a:t>logical)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19" grpId="0" build="p"/>
    </p:bld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 is maintained</a:t>
            </a:r>
          </a:p>
          <a:p>
            <a:endParaRPr lang="en-US"/>
          </a:p>
          <a:p>
            <a:r>
              <a:rPr lang="en-US"/>
              <a:t>If during the normal processing, a transaction needs to abort</a:t>
            </a:r>
          </a:p>
          <a:p>
            <a:pPr lvl="1"/>
            <a:r>
              <a:rPr lang="en-US"/>
              <a:t>UNDO() is used for that purpose</a:t>
            </a:r>
          </a:p>
          <a:p>
            <a:pPr lvl="1"/>
            <a:endParaRPr lang="en-US"/>
          </a:p>
          <a:p>
            <a:r>
              <a:rPr lang="en-US"/>
              <a:t>If the system crashes, then we need to do recovery using both UNDO() and REDO()</a:t>
            </a:r>
          </a:p>
          <a:p>
            <a:pPr lvl="1"/>
            <a:r>
              <a:rPr lang="en-US"/>
              <a:t>Some transactions that were going on at the time of crash may not have completed, and must be </a:t>
            </a:r>
            <a:r>
              <a:rPr lang="en-US" i="1"/>
              <a:t>aborted/undone</a:t>
            </a:r>
          </a:p>
          <a:p>
            <a:pPr lvl="1"/>
            <a:r>
              <a:rPr lang="en-US"/>
              <a:t>Some transaction may have committed, but their changes didn’t make it to disk, so they must be </a:t>
            </a:r>
            <a:r>
              <a:rPr lang="en-US" i="1"/>
              <a:t>redone</a:t>
            </a:r>
          </a:p>
          <a:p>
            <a:pPr lvl="1"/>
            <a:r>
              <a:rPr lang="en-US"/>
              <a:t>Called </a:t>
            </a:r>
            <a:r>
              <a:rPr lang="en-US" i="1"/>
              <a:t>restart recovery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9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47204-9BE7-264B-86D3-98662EE7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" y="1295400"/>
            <a:ext cx="7564783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3989B-01D9-8C43-B87D-A8572D38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4114800"/>
            <a:ext cx="76009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02361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</a:rPr>
              <a:t>Recovery from failure</a:t>
            </a:r>
            <a:r>
              <a:rPr lang="en-US" dirty="0">
                <a:latin typeface="Helvetica" charset="0"/>
              </a:rPr>
              <a:t>: Two phases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Redo phase</a:t>
            </a:r>
            <a:r>
              <a:rPr lang="en-US" dirty="0">
                <a:latin typeface="Helvetica" charset="0"/>
                <a:ea typeface="ＭＳ Ｐゴシック" charset="0"/>
              </a:rPr>
              <a:t>:  replay updates of </a:t>
            </a:r>
            <a:r>
              <a:rPr lang="en-US" b="1" dirty="0">
                <a:latin typeface="Helvetica" charset="0"/>
                <a:ea typeface="ＭＳ Ｐゴシック" charset="0"/>
              </a:rPr>
              <a:t>all</a:t>
            </a:r>
            <a:r>
              <a:rPr lang="en-US" dirty="0">
                <a:latin typeface="Helvetica" charset="0"/>
                <a:ea typeface="ＭＳ Ｐゴシック" charset="0"/>
              </a:rPr>
              <a:t> transactions, whether they committed, aborted, or are incomplete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Undo phase</a:t>
            </a:r>
            <a:r>
              <a:rPr lang="en-US" dirty="0">
                <a:latin typeface="Helvetica" charset="0"/>
                <a:ea typeface="ＭＳ Ｐゴシック" charset="0"/>
              </a:rPr>
              <a:t>: undo all incomplete transactions</a:t>
            </a:r>
          </a:p>
          <a:p>
            <a:endParaRPr lang="en-US" b="1" dirty="0">
              <a:latin typeface="Helvetica" charset="0"/>
            </a:endParaRPr>
          </a:p>
          <a:p>
            <a:r>
              <a:rPr lang="en-US" b="1" dirty="0">
                <a:latin typeface="Helvetica" charset="0"/>
              </a:rPr>
              <a:t>Redo phase</a:t>
            </a:r>
            <a:r>
              <a:rPr lang="en-US" dirty="0">
                <a:latin typeface="Helvetica" charset="0"/>
              </a:rPr>
              <a:t>: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Set undo-list to </a:t>
            </a:r>
            <a:r>
              <a:rPr lang="en-US" i="1" dirty="0">
                <a:latin typeface="Helvetica" charset="0"/>
                <a:ea typeface="ＭＳ Ｐゴシック" charset="0"/>
              </a:rPr>
              <a:t>{} (empty)</a:t>
            </a:r>
            <a:r>
              <a:rPr lang="en-US" dirty="0">
                <a:latin typeface="Helvetica" charset="0"/>
                <a:ea typeface="ＭＳ Ｐゴシック" charset="0"/>
              </a:rPr>
              <a:t>.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Scan forward from first log record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,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1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redo it by writing </a:t>
            </a:r>
            <a:r>
              <a:rPr lang="en-US" i="1" dirty="0">
                <a:latin typeface="Helvetica" charset="0"/>
                <a:ea typeface="ＭＳ Ｐゴシック" charset="0"/>
              </a:rPr>
              <a:t>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  </a:t>
            </a:r>
            <a:r>
              <a:rPr lang="en-US" dirty="0">
                <a:latin typeface="Helvetica" charset="0"/>
                <a:ea typeface="ＭＳ Ｐゴシック" charset="0"/>
              </a:rPr>
              <a:t>to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start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add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 </a:t>
            </a:r>
            <a:r>
              <a:rPr lang="en-US" dirty="0">
                <a:latin typeface="Helvetica" charset="0"/>
                <a:ea typeface="ＭＳ Ｐゴシック" charset="0"/>
              </a:rPr>
              <a:t>to undo-list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b="1" dirty="0">
                <a:latin typeface="Helvetica" charset="0"/>
                <a:ea typeface="ＭＳ Ｐゴシック" charset="0"/>
              </a:rPr>
              <a:t>commit</a:t>
            </a:r>
            <a:r>
              <a:rPr lang="en-US" i="1" dirty="0">
                <a:latin typeface="Helvetica" charset="0"/>
                <a:ea typeface="ＭＳ Ｐゴシック" charset="0"/>
              </a:rPr>
              <a:t>&gt; or 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abort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remove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dirty="0">
                <a:latin typeface="Helvetica" charset="0"/>
                <a:ea typeface="ＭＳ Ｐゴシック" charset="0"/>
              </a:rPr>
              <a:t>from undo-list</a:t>
            </a:r>
          </a:p>
          <a:p>
            <a:endParaRPr lang="en-US" dirty="0">
              <a:latin typeface="Helvetica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Helvetica" charset="0"/>
              </a:rPr>
              <a:t>Recovery Algorithm (Cont.)</a:t>
            </a:r>
          </a:p>
        </p:txBody>
      </p:sp>
    </p:spTree>
    <p:extLst>
      <p:ext uri="{BB962C8B-B14F-4D97-AF65-F5344CB8AC3E}">
        <p14:creationId xmlns:p14="http://schemas.microsoft.com/office/powerpoint/2010/main" val="414986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/>
    </p:bld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Helvetica" charset="0"/>
              </a:rPr>
              <a:t>Recovery Algorithm (Cont.)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>
                <a:latin typeface="Helvetica" charset="0"/>
              </a:rPr>
              <a:t>Undo phase: </a:t>
            </a:r>
            <a:endParaRPr lang="en-US">
              <a:latin typeface="Helvetica" charset="0"/>
            </a:endParaRPr>
          </a:p>
          <a:p>
            <a:pPr marL="800100" lvl="1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Scan log backwards from end </a:t>
            </a:r>
          </a:p>
          <a:p>
            <a:pPr marL="1200150" lvl="2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, X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>
                <a:latin typeface="Helvetica" charset="0"/>
                <a:ea typeface="ＭＳ Ｐゴシック" charset="0"/>
              </a:rPr>
              <a:t>1</a:t>
            </a:r>
            <a:r>
              <a:rPr lang="en-US" i="1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>
                <a:latin typeface="Helvetica" charset="0"/>
                <a:ea typeface="ＭＳ Ｐゴシック" charset="0"/>
              </a:rPr>
              <a:t>2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  <a:r>
              <a:rPr lang="en-US">
                <a:latin typeface="Helvetica" charset="0"/>
                <a:ea typeface="ＭＳ Ｐゴシック" charset="0"/>
              </a:rPr>
              <a:t>is found where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is in undo-list perform same actions as for transaction rollback: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 perform undo by writing </a:t>
            </a:r>
            <a:r>
              <a:rPr lang="en-US" i="1">
                <a:latin typeface="Helvetica" charset="0"/>
                <a:ea typeface="ＭＳ Ｐゴシック" charset="0"/>
              </a:rPr>
              <a:t>V</a:t>
            </a:r>
            <a:r>
              <a:rPr lang="en-US" i="1" baseline="-25000">
                <a:latin typeface="Helvetica" charset="0"/>
                <a:ea typeface="ＭＳ Ｐゴシック" charset="0"/>
              </a:rPr>
              <a:t>1</a:t>
            </a:r>
            <a:r>
              <a:rPr lang="en-US">
                <a:latin typeface="Helvetica" charset="0"/>
                <a:ea typeface="ＭＳ Ｐゴシック" charset="0"/>
              </a:rPr>
              <a:t> to </a:t>
            </a:r>
            <a:r>
              <a:rPr lang="en-US" i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.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write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, X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>
                <a:latin typeface="Helvetica" charset="0"/>
                <a:ea typeface="ＭＳ Ｐゴシック" charset="0"/>
              </a:rPr>
              <a:t>1</a:t>
            </a:r>
            <a:r>
              <a:rPr lang="en-US" i="1">
                <a:latin typeface="Helvetica" charset="0"/>
                <a:ea typeface="ＭＳ Ｐゴシック" charset="0"/>
              </a:rPr>
              <a:t>&gt;</a:t>
            </a:r>
          </a:p>
          <a:p>
            <a:pPr marL="1200150" lvl="2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  <a:r>
              <a:rPr lang="en-US">
                <a:latin typeface="Helvetica" charset="0"/>
                <a:ea typeface="ＭＳ Ｐゴシック" charset="0"/>
              </a:rPr>
              <a:t>is found where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is in undo-list, 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Write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 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 b="1">
                <a:latin typeface="Helvetica" charset="0"/>
                <a:ea typeface="ＭＳ Ｐゴシック" charset="0"/>
              </a:rPr>
              <a:t>abort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Remove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  </a:t>
            </a:r>
            <a:r>
              <a:rPr lang="en-US">
                <a:latin typeface="Helvetica" charset="0"/>
                <a:ea typeface="ＭＳ Ｐゴシック" charset="0"/>
              </a:rPr>
              <a:t>from undo-list</a:t>
            </a:r>
          </a:p>
          <a:p>
            <a:pPr marL="1200150" lvl="2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Stop when undo-list is empty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Char char="l"/>
            </a:pPr>
            <a:r>
              <a:rPr lang="en-US">
                <a:latin typeface="Helvetica" charset="0"/>
                <a:ea typeface="ＭＳ Ｐゴシック" charset="0"/>
              </a:rPr>
              <a:t>i.e.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  <a:r>
              <a:rPr lang="en-US">
                <a:latin typeface="Helvetica" charset="0"/>
                <a:ea typeface="ＭＳ Ｐゴシック" charset="0"/>
              </a:rPr>
              <a:t>has been found for every transaction in undo-list</a:t>
            </a:r>
          </a:p>
          <a:p>
            <a:pPr>
              <a:lnSpc>
                <a:spcPct val="90000"/>
              </a:lnSpc>
              <a:buFont typeface="Monotype Sorts" charset="0"/>
              <a:buChar char="l"/>
            </a:pPr>
            <a:r>
              <a:rPr lang="en-US">
                <a:latin typeface="Helvetica" charset="0"/>
              </a:rPr>
              <a:t>After undo phase completes, normal transaction processing can commence</a:t>
            </a:r>
          </a:p>
        </p:txBody>
      </p:sp>
    </p:spTree>
    <p:extLst>
      <p:ext uri="{BB962C8B-B14F-4D97-AF65-F5344CB8AC3E}">
        <p14:creationId xmlns:p14="http://schemas.microsoft.com/office/powerpoint/2010/main" val="2305807289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Example of Recovery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149350"/>
            <a:ext cx="8750300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844531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Checkpointing; Write-ahead Logging; Recap</a:t>
            </a:r>
          </a:p>
        </p:txBody>
      </p:sp>
    </p:spTree>
    <p:extLst>
      <p:ext uri="{BB962C8B-B14F-4D97-AF65-F5344CB8AC3E}">
        <p14:creationId xmlns:p14="http://schemas.microsoft.com/office/powerpoint/2010/main" val="3520526483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16.3.6, 16.5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Checkpointing</a:t>
            </a:r>
          </a:p>
          <a:p>
            <a:pPr lvl="1"/>
            <a:r>
              <a:rPr lang="en-US" sz="2400" dirty="0">
                <a:latin typeface="Calibri" charset="0"/>
              </a:rPr>
              <a:t>Write-ahead logging</a:t>
            </a:r>
          </a:p>
          <a:p>
            <a:pPr lvl="1"/>
            <a:r>
              <a:rPr lang="en-US" sz="2400" dirty="0">
                <a:latin typeface="Calibri" charset="0"/>
              </a:rPr>
              <a:t>Recap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Recovery: Recap</a:t>
            </a:r>
          </a:p>
        </p:txBody>
      </p:sp>
    </p:spTree>
    <p:extLst>
      <p:ext uri="{BB962C8B-B14F-4D97-AF65-F5344CB8AC3E}">
        <p14:creationId xmlns:p14="http://schemas.microsoft.com/office/powerpoint/2010/main" val="696796783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Checkpointing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far should we go back in the log while constructing redo and undo lists ??</a:t>
            </a:r>
          </a:p>
          <a:p>
            <a:pPr lvl="1"/>
            <a:r>
              <a:rPr lang="en-US"/>
              <a:t>It is possible that a transaction made an update at the very beginning of the system, and that update never made it to disk</a:t>
            </a:r>
          </a:p>
          <a:p>
            <a:pPr lvl="2"/>
            <a:r>
              <a:rPr lang="en-US"/>
              <a:t>very very unlikely, but possible (because we don’t do force)</a:t>
            </a:r>
          </a:p>
          <a:p>
            <a:pPr lvl="1"/>
            <a:r>
              <a:rPr lang="en-US"/>
              <a:t>For correctness, we have to go back all the way to the beginning of the log</a:t>
            </a:r>
          </a:p>
          <a:p>
            <a:pPr lvl="1"/>
            <a:r>
              <a:rPr lang="en-US"/>
              <a:t>Bad idea !!</a:t>
            </a:r>
          </a:p>
          <a:p>
            <a:endParaRPr lang="en-US"/>
          </a:p>
          <a:p>
            <a:r>
              <a:rPr lang="en-US"/>
              <a:t>Checkpointing is a mechanism to reduce this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1590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Checkpointing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55000" cy="5529263"/>
          </a:xfrm>
        </p:spPr>
        <p:txBody>
          <a:bodyPr/>
          <a:lstStyle/>
          <a:p>
            <a:r>
              <a:rPr lang="en-US"/>
              <a:t>Periodically, the database system writes out everything in the memory to disk</a:t>
            </a:r>
          </a:p>
          <a:p>
            <a:pPr lvl="1"/>
            <a:r>
              <a:rPr lang="en-US"/>
              <a:t>Goal is to get the database in a state that we know (not necessarily consistent state)</a:t>
            </a:r>
          </a:p>
          <a:p>
            <a:r>
              <a:rPr lang="en-US"/>
              <a:t>Steps:</a:t>
            </a:r>
          </a:p>
          <a:p>
            <a:pPr lvl="1"/>
            <a:r>
              <a:rPr lang="en-US"/>
              <a:t>Stop all other activity in the database system</a:t>
            </a:r>
          </a:p>
          <a:p>
            <a:pPr lvl="1"/>
            <a:r>
              <a:rPr lang="en-US"/>
              <a:t>Write out the entire contents of the memory to the disk </a:t>
            </a:r>
          </a:p>
          <a:p>
            <a:pPr lvl="2"/>
            <a:r>
              <a:rPr lang="en-US"/>
              <a:t>Only need to write updated pages, so not so bad</a:t>
            </a:r>
          </a:p>
          <a:p>
            <a:pPr lvl="2"/>
            <a:r>
              <a:rPr lang="en-US"/>
              <a:t>Entire === all updates, whether committed or not</a:t>
            </a:r>
          </a:p>
          <a:p>
            <a:pPr lvl="1"/>
            <a:r>
              <a:rPr lang="en-US"/>
              <a:t>Write out all the log records to the disk</a:t>
            </a:r>
          </a:p>
          <a:p>
            <a:pPr lvl="1"/>
            <a:r>
              <a:rPr lang="en-US"/>
              <a:t>Write out a special log record to disk </a:t>
            </a:r>
          </a:p>
          <a:p>
            <a:pPr lvl="2"/>
            <a:r>
              <a:rPr lang="en-US"/>
              <a:t>&lt;</a:t>
            </a:r>
            <a:r>
              <a:rPr lang="en-US" i="1"/>
              <a:t>CHECKPOINT LIST_OF_ACTIVE_TRANSACTIONS&gt;</a:t>
            </a:r>
          </a:p>
          <a:p>
            <a:pPr lvl="2"/>
            <a:r>
              <a:rPr lang="en-US"/>
              <a:t>The second component is the list of all active transactions in the system right now</a:t>
            </a:r>
          </a:p>
          <a:p>
            <a:pPr lvl="1"/>
            <a:r>
              <a:rPr lang="en-US"/>
              <a:t>Continue with the transactions again</a:t>
            </a:r>
          </a:p>
        </p:txBody>
      </p:sp>
    </p:spTree>
    <p:extLst>
      <p:ext uri="{BB962C8B-B14F-4D97-AF65-F5344CB8AC3E}">
        <p14:creationId xmlns:p14="http://schemas.microsoft.com/office/powerpoint/2010/main" val="328499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3" grpId="0" build="p"/>
    </p:bld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</a:rPr>
              <a:t>Recovery from failure</a:t>
            </a:r>
            <a:r>
              <a:rPr lang="en-US" dirty="0">
                <a:latin typeface="Helvetica" charset="0"/>
              </a:rPr>
              <a:t>: Two phases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Redo phase</a:t>
            </a:r>
            <a:r>
              <a:rPr lang="en-US" dirty="0">
                <a:latin typeface="Helvetica" charset="0"/>
                <a:ea typeface="ＭＳ Ｐゴシック" charset="0"/>
              </a:rPr>
              <a:t>:  replay updates of </a:t>
            </a:r>
            <a:r>
              <a:rPr lang="en-US" b="1" dirty="0">
                <a:latin typeface="Helvetica" charset="0"/>
                <a:ea typeface="ＭＳ Ｐゴシック" charset="0"/>
              </a:rPr>
              <a:t>all</a:t>
            </a:r>
            <a:r>
              <a:rPr lang="en-US" dirty="0">
                <a:latin typeface="Helvetica" charset="0"/>
                <a:ea typeface="ＭＳ Ｐゴシック" charset="0"/>
              </a:rPr>
              <a:t> transactions, whether they committed, aborted, or are incomplete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Undo phase</a:t>
            </a:r>
            <a:r>
              <a:rPr lang="en-US" dirty="0">
                <a:latin typeface="Helvetica" charset="0"/>
                <a:ea typeface="ＭＳ Ｐゴシック" charset="0"/>
              </a:rPr>
              <a:t>: undo all incomplete transactions</a:t>
            </a:r>
          </a:p>
          <a:p>
            <a:endParaRPr lang="en-US" b="1" dirty="0">
              <a:latin typeface="Helvetica" charset="0"/>
            </a:endParaRPr>
          </a:p>
          <a:p>
            <a:r>
              <a:rPr lang="en-US" b="1" dirty="0">
                <a:latin typeface="Helvetica" charset="0"/>
              </a:rPr>
              <a:t>Redo phase</a:t>
            </a:r>
            <a:r>
              <a:rPr lang="en-US" dirty="0">
                <a:latin typeface="Helvetica" charset="0"/>
              </a:rPr>
              <a:t> (No difference for Undo phase):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Find last &lt;</a:t>
            </a:r>
            <a:r>
              <a:rPr lang="en-US" b="1" dirty="0">
                <a:latin typeface="Helvetica" charset="0"/>
                <a:ea typeface="ＭＳ Ｐゴシック" charset="0"/>
              </a:rPr>
              <a:t>checkpoint</a:t>
            </a:r>
            <a:r>
              <a:rPr lang="en-US" dirty="0">
                <a:latin typeface="Helvetica" charset="0"/>
                <a:ea typeface="ＭＳ Ｐゴシック" charset="0"/>
              </a:rPr>
              <a:t> </a:t>
            </a:r>
            <a:r>
              <a:rPr lang="en-US" i="1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&gt; record, and set undo-list to </a:t>
            </a:r>
            <a:r>
              <a:rPr lang="en-US" i="1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.</a:t>
            </a:r>
          </a:p>
          <a:p>
            <a:pPr marL="800100" lvl="2" indent="0">
              <a:buNone/>
            </a:pPr>
            <a:r>
              <a:rPr lang="en-US" dirty="0">
                <a:latin typeface="Helvetica" charset="0"/>
                <a:ea typeface="ＭＳ Ｐゴシック" charset="0"/>
              </a:rPr>
              <a:t>- If no checkpoint record, start at the beginning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Scan forward from above &lt;</a:t>
            </a:r>
            <a:r>
              <a:rPr lang="en-US" b="1" dirty="0">
                <a:latin typeface="Helvetica" charset="0"/>
                <a:ea typeface="ＭＳ Ｐゴシック" charset="0"/>
              </a:rPr>
              <a:t>checkpoint</a:t>
            </a:r>
            <a:r>
              <a:rPr lang="en-US" dirty="0">
                <a:latin typeface="Helvetica" charset="0"/>
                <a:ea typeface="ＭＳ Ｐゴシック" charset="0"/>
              </a:rPr>
              <a:t> </a:t>
            </a:r>
            <a:r>
              <a:rPr lang="en-US" i="1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&gt; record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,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1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redo it by writing </a:t>
            </a:r>
            <a:r>
              <a:rPr lang="en-US" i="1" dirty="0">
                <a:latin typeface="Helvetica" charset="0"/>
                <a:ea typeface="ＭＳ Ｐゴシック" charset="0"/>
              </a:rPr>
              <a:t>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  </a:t>
            </a:r>
            <a:r>
              <a:rPr lang="en-US" dirty="0">
                <a:latin typeface="Helvetica" charset="0"/>
                <a:ea typeface="ＭＳ Ｐゴシック" charset="0"/>
              </a:rPr>
              <a:t>to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start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add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 </a:t>
            </a:r>
            <a:r>
              <a:rPr lang="en-US" dirty="0">
                <a:latin typeface="Helvetica" charset="0"/>
                <a:ea typeface="ＭＳ Ｐゴシック" charset="0"/>
              </a:rPr>
              <a:t>to undo-list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b="1" dirty="0">
                <a:latin typeface="Helvetica" charset="0"/>
                <a:ea typeface="ＭＳ Ｐゴシック" charset="0"/>
              </a:rPr>
              <a:t>commit</a:t>
            </a:r>
            <a:r>
              <a:rPr lang="en-US" i="1" dirty="0">
                <a:latin typeface="Helvetica" charset="0"/>
                <a:ea typeface="ＭＳ Ｐゴシック" charset="0"/>
              </a:rPr>
              <a:t>&gt; or 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abort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remove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dirty="0">
                <a:latin typeface="Helvetica" charset="0"/>
                <a:ea typeface="ＭＳ Ｐゴシック" charset="0"/>
              </a:rPr>
              <a:t>from undo-list</a:t>
            </a:r>
          </a:p>
          <a:p>
            <a:pPr marL="114300" indent="0">
              <a:buNone/>
            </a:pPr>
            <a:endParaRPr lang="en-US" dirty="0">
              <a:latin typeface="Helvetica" charset="0"/>
              <a:ea typeface="ＭＳ Ｐゴシック" charset="0"/>
            </a:endParaRPr>
          </a:p>
          <a:p>
            <a:endParaRPr lang="en-US" dirty="0">
              <a:latin typeface="Helvetica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Helvetica" charset="0"/>
              </a:rPr>
              <a:t>Recovery Algorithm (Cont.)</a:t>
            </a:r>
          </a:p>
        </p:txBody>
      </p:sp>
    </p:spTree>
    <p:extLst>
      <p:ext uri="{BB962C8B-B14F-4D97-AF65-F5344CB8AC3E}">
        <p14:creationId xmlns:p14="http://schemas.microsoft.com/office/powerpoint/2010/main" val="275831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/>
    </p:bld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so far …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  <a:p>
            <a:pPr lvl="1"/>
            <a:r>
              <a:rPr lang="en-US"/>
              <a:t>Uses a </a:t>
            </a:r>
            <a:r>
              <a:rPr lang="en-US" i="1"/>
              <a:t>log </a:t>
            </a:r>
            <a:r>
              <a:rPr lang="en-US"/>
              <a:t>to aid during recovery</a:t>
            </a:r>
          </a:p>
          <a:p>
            <a:pPr lvl="1"/>
            <a:endParaRPr lang="en-US"/>
          </a:p>
          <a:p>
            <a:r>
              <a:rPr lang="en-US"/>
              <a:t>UNDO()</a:t>
            </a:r>
          </a:p>
          <a:p>
            <a:pPr lvl="1"/>
            <a:r>
              <a:rPr lang="en-US"/>
              <a:t>Used for normal transaction abort/rollback, as well as during restart recovery</a:t>
            </a:r>
          </a:p>
          <a:p>
            <a:pPr lvl="1"/>
            <a:endParaRPr lang="en-US"/>
          </a:p>
          <a:p>
            <a:r>
              <a:rPr lang="en-US"/>
              <a:t>REDO()</a:t>
            </a:r>
          </a:p>
          <a:p>
            <a:pPr lvl="1"/>
            <a:r>
              <a:rPr lang="en-US"/>
              <a:t>Used during restart recovery </a:t>
            </a:r>
          </a:p>
          <a:p>
            <a:pPr lvl="1"/>
            <a:endParaRPr lang="en-US"/>
          </a:p>
          <a:p>
            <a:r>
              <a:rPr lang="en-US"/>
              <a:t>Checkpoints</a:t>
            </a:r>
          </a:p>
          <a:p>
            <a:pPr lvl="1"/>
            <a:r>
              <a:rPr lang="en-US"/>
              <a:t>Used to reduce the restart recovery time</a:t>
            </a:r>
          </a:p>
        </p:txBody>
      </p:sp>
    </p:spTree>
    <p:extLst>
      <p:ext uri="{BB962C8B-B14F-4D97-AF65-F5344CB8AC3E}">
        <p14:creationId xmlns:p14="http://schemas.microsoft.com/office/powerpoint/2010/main" val="1850450678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Write-ahead logging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051800" cy="5341938"/>
          </a:xfrm>
        </p:spPr>
        <p:txBody>
          <a:bodyPr/>
          <a:lstStyle/>
          <a:p>
            <a:r>
              <a:rPr lang="en-US"/>
              <a:t>We assumed that log records are written to disk as soon as generated</a:t>
            </a:r>
          </a:p>
          <a:p>
            <a:pPr lvl="1"/>
            <a:r>
              <a:rPr lang="en-US"/>
              <a:t>Too restrictive</a:t>
            </a:r>
          </a:p>
          <a:p>
            <a:r>
              <a:rPr lang="en-US"/>
              <a:t>Write-ahead logging:</a:t>
            </a:r>
          </a:p>
          <a:p>
            <a:pPr lvl="1"/>
            <a:r>
              <a:rPr lang="en-US"/>
              <a:t>Before an update on a data item (say A) makes it to disk, the log records referring to the update must be forced to disk</a:t>
            </a:r>
          </a:p>
          <a:p>
            <a:pPr lvl="1"/>
            <a:r>
              <a:rPr lang="en-US"/>
              <a:t>How ?</a:t>
            </a:r>
          </a:p>
          <a:p>
            <a:pPr lvl="2"/>
            <a:r>
              <a:rPr lang="en-US"/>
              <a:t>Each log record has a log sequence number (LSN)</a:t>
            </a:r>
          </a:p>
          <a:p>
            <a:pPr lvl="3"/>
            <a:r>
              <a:rPr lang="en-US"/>
              <a:t>Monotonically increasing</a:t>
            </a:r>
          </a:p>
          <a:p>
            <a:pPr lvl="2"/>
            <a:r>
              <a:rPr lang="en-US"/>
              <a:t>For each page in the memory, we maintain the LSN of the </a:t>
            </a:r>
            <a:r>
              <a:rPr lang="en-US" i="1" u="sng"/>
              <a:t>last log record</a:t>
            </a:r>
            <a:r>
              <a:rPr lang="en-US" i="1"/>
              <a:t> </a:t>
            </a:r>
            <a:r>
              <a:rPr lang="en-US"/>
              <a:t>that updated a record on this page</a:t>
            </a:r>
          </a:p>
          <a:p>
            <a:pPr lvl="3"/>
            <a:r>
              <a:rPr lang="en-US" i="1"/>
              <a:t>pageLSN</a:t>
            </a:r>
          </a:p>
          <a:p>
            <a:pPr lvl="2"/>
            <a:r>
              <a:rPr lang="en-US"/>
              <a:t>If a page </a:t>
            </a:r>
            <a:r>
              <a:rPr lang="en-US" i="1"/>
              <a:t>P </a:t>
            </a:r>
            <a:r>
              <a:rPr lang="en-US"/>
              <a:t>is to be written to disk, all the log records till </a:t>
            </a:r>
            <a:r>
              <a:rPr lang="en-US" i="1"/>
              <a:t>pageLSN(P)</a:t>
            </a:r>
            <a:r>
              <a:rPr lang="en-US"/>
              <a:t> are forced to disk</a:t>
            </a:r>
          </a:p>
          <a:p>
            <a:pPr>
              <a:buFont typeface="Monotype Sorts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Testing for Empty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F8A06-AB6C-F746-91A3-6A072EDE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401762"/>
            <a:ext cx="9114503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255270" y="48768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Also: “Not Exists”</a:t>
            </a:r>
          </a:p>
        </p:txBody>
      </p:sp>
    </p:spTree>
    <p:extLst>
      <p:ext uri="{BB962C8B-B14F-4D97-AF65-F5344CB8AC3E}">
        <p14:creationId xmlns:p14="http://schemas.microsoft.com/office/powerpoint/2010/main" val="3671345569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Write-ahead logging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Write-ahead logging (WAL) is sufficient for all our purposes</a:t>
            </a:r>
          </a:p>
          <a:p>
            <a:pPr lvl="1"/>
            <a:r>
              <a:rPr lang="en-US"/>
              <a:t>All the algorithms discussed before work</a:t>
            </a:r>
          </a:p>
          <a:p>
            <a:pPr lvl="1"/>
            <a:endParaRPr lang="en-US"/>
          </a:p>
          <a:p>
            <a:r>
              <a:rPr lang="en-US"/>
              <a:t>Note the special case: </a:t>
            </a:r>
          </a:p>
          <a:p>
            <a:pPr lvl="1"/>
            <a:r>
              <a:rPr lang="en-US"/>
              <a:t>A transaction is not considered committed, unless the &lt;T, commit&gt; record is on disk</a:t>
            </a:r>
          </a:p>
        </p:txBody>
      </p:sp>
    </p:spTree>
    <p:extLst>
      <p:ext uri="{BB962C8B-B14F-4D97-AF65-F5344CB8AC3E}">
        <p14:creationId xmlns:p14="http://schemas.microsoft.com/office/powerpoint/2010/main" val="2270376722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issues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system halts during checkpointing</a:t>
            </a:r>
          </a:p>
          <a:p>
            <a:pPr lvl="1"/>
            <a:r>
              <a:rPr lang="en-US"/>
              <a:t>Not acceptable</a:t>
            </a:r>
          </a:p>
          <a:p>
            <a:pPr lvl="1"/>
            <a:r>
              <a:rPr lang="en-US"/>
              <a:t>Advanced recovery techniques allow the system to continue processing while checkpointing is going on</a:t>
            </a:r>
          </a:p>
          <a:p>
            <a:pPr lvl="1"/>
            <a:endParaRPr lang="en-US"/>
          </a:p>
          <a:p>
            <a:r>
              <a:rPr lang="en-US"/>
              <a:t>System may crash during recovery</a:t>
            </a:r>
          </a:p>
          <a:p>
            <a:pPr lvl="1"/>
            <a:r>
              <a:rPr lang="en-US"/>
              <a:t>Our simple protocol is actually fine</a:t>
            </a:r>
          </a:p>
          <a:p>
            <a:pPr lvl="1"/>
            <a:r>
              <a:rPr lang="en-US"/>
              <a:t>In general, this can be painful to handle</a:t>
            </a:r>
          </a:p>
          <a:p>
            <a:pPr lvl="1"/>
            <a:endParaRPr lang="en-US"/>
          </a:p>
          <a:p>
            <a:r>
              <a:rPr lang="en-US"/>
              <a:t>B+-Tree and other indexing techniques</a:t>
            </a:r>
          </a:p>
          <a:p>
            <a:pPr lvl="1"/>
            <a:r>
              <a:rPr lang="en-US"/>
              <a:t>Strict 2PL is typically not followed (we didn’t cover this)</a:t>
            </a:r>
          </a:p>
          <a:p>
            <a:pPr lvl="1"/>
            <a:r>
              <a:rPr lang="en-US"/>
              <a:t>So physical logging is not sufficient; must have logical logging</a:t>
            </a:r>
          </a:p>
        </p:txBody>
      </p:sp>
    </p:spTree>
    <p:extLst>
      <p:ext uri="{BB962C8B-B14F-4D97-AF65-F5344CB8AC3E}">
        <p14:creationId xmlns:p14="http://schemas.microsoft.com/office/powerpoint/2010/main" val="1910602729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issues</a:t>
            </a:r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ARIES: Considered </a:t>
            </a:r>
            <a:r>
              <a:rPr lang="en-US" i="1"/>
              <a:t>the canonical description of log-based recovery</a:t>
            </a:r>
          </a:p>
          <a:p>
            <a:pPr lvl="1">
              <a:lnSpc>
                <a:spcPct val="90000"/>
              </a:lnSpc>
            </a:pPr>
            <a:r>
              <a:rPr lang="en-US"/>
              <a:t>Used in most systems</a:t>
            </a:r>
          </a:p>
          <a:p>
            <a:pPr lvl="1">
              <a:lnSpc>
                <a:spcPct val="90000"/>
              </a:lnSpc>
            </a:pPr>
            <a:r>
              <a:rPr lang="en-US"/>
              <a:t>Has many other types of log records that simplify recovery significantly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Loss of disk:</a:t>
            </a:r>
          </a:p>
          <a:p>
            <a:pPr lvl="1">
              <a:lnSpc>
                <a:spcPct val="90000"/>
              </a:lnSpc>
            </a:pPr>
            <a:r>
              <a:rPr lang="en-US"/>
              <a:t>Can use a scheme similar to checkpoining to periodically dump the database onto </a:t>
            </a:r>
            <a:r>
              <a:rPr lang="en-US" i="1"/>
              <a:t>tapes </a:t>
            </a:r>
            <a:r>
              <a:rPr lang="en-US"/>
              <a:t>or </a:t>
            </a:r>
            <a:r>
              <a:rPr lang="en-US" i="1"/>
              <a:t>optical storage</a:t>
            </a:r>
          </a:p>
          <a:p>
            <a:pPr lvl="1">
              <a:lnSpc>
                <a:spcPct val="90000"/>
              </a:lnSpc>
            </a:pPr>
            <a:r>
              <a:rPr lang="en-US"/>
              <a:t>Techniques exist for doing this while the transactions are executing (called </a:t>
            </a:r>
            <a:r>
              <a:rPr lang="en-US" i="1"/>
              <a:t>fuzzy dumps)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Shadow paging:</a:t>
            </a:r>
          </a:p>
          <a:p>
            <a:pPr lvl="1">
              <a:lnSpc>
                <a:spcPct val="90000"/>
              </a:lnSpc>
            </a:pPr>
            <a:r>
              <a:rPr lang="en-US"/>
              <a:t>Read up</a:t>
            </a:r>
          </a:p>
        </p:txBody>
      </p:sp>
    </p:spTree>
    <p:extLst>
      <p:ext uri="{BB962C8B-B14F-4D97-AF65-F5344CB8AC3E}">
        <p14:creationId xmlns:p14="http://schemas.microsoft.com/office/powerpoint/2010/main" val="4044618728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STEAL vs NO STEAL, FORCE vs NO FORCE</a:t>
            </a:r>
          </a:p>
          <a:p>
            <a:pPr lvl="1"/>
            <a:r>
              <a:rPr lang="en-US"/>
              <a:t>We studied how to do STEAL and NO FORCE through log-based recovery scheme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66738" y="2708275"/>
            <a:ext cx="3554412" cy="2808288"/>
            <a:chOff x="357" y="1418"/>
            <a:chExt cx="2239" cy="1769"/>
          </a:xfrm>
        </p:grpSpPr>
        <p:sp>
          <p:nvSpPr>
            <p:cNvPr id="743428" name="Rectangle 4"/>
            <p:cNvSpPr>
              <a:spLocks noChangeArrowheads="1"/>
            </p:cNvSpPr>
            <p:nvPr/>
          </p:nvSpPr>
          <p:spPr bwMode="auto">
            <a:xfrm>
              <a:off x="469" y="2386"/>
              <a:ext cx="506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3365FB"/>
                  </a:solidFill>
                  <a:latin typeface="Arial" charset="0"/>
                </a:rPr>
                <a:t>Force</a:t>
              </a:r>
            </a:p>
          </p:txBody>
        </p:sp>
        <p:sp>
          <p:nvSpPr>
            <p:cNvPr id="743429" name="Rectangle 5"/>
            <p:cNvSpPr>
              <a:spLocks noChangeArrowheads="1"/>
            </p:cNvSpPr>
            <p:nvPr/>
          </p:nvSpPr>
          <p:spPr bwMode="auto">
            <a:xfrm>
              <a:off x="357" y="1627"/>
              <a:ext cx="73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3365FB"/>
                  </a:solidFill>
                  <a:latin typeface="Arial" charset="0"/>
                </a:rPr>
                <a:t>No Force</a:t>
              </a:r>
            </a:p>
          </p:txBody>
        </p:sp>
        <p:sp>
          <p:nvSpPr>
            <p:cNvPr id="743430" name="Rectangle 6"/>
            <p:cNvSpPr>
              <a:spLocks noChangeArrowheads="1"/>
            </p:cNvSpPr>
            <p:nvPr/>
          </p:nvSpPr>
          <p:spPr bwMode="auto">
            <a:xfrm>
              <a:off x="1141" y="2956"/>
              <a:ext cx="69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tx2"/>
                  </a:solidFill>
                  <a:latin typeface="Arial" charset="0"/>
                </a:rPr>
                <a:t>No Steal</a:t>
              </a:r>
            </a:p>
          </p:txBody>
        </p:sp>
        <p:sp>
          <p:nvSpPr>
            <p:cNvPr id="743431" name="Rectangle 7"/>
            <p:cNvSpPr>
              <a:spLocks noChangeArrowheads="1"/>
            </p:cNvSpPr>
            <p:nvPr/>
          </p:nvSpPr>
          <p:spPr bwMode="auto">
            <a:xfrm>
              <a:off x="2064" y="2958"/>
              <a:ext cx="45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tx2"/>
                  </a:solidFill>
                  <a:latin typeface="Arial" charset="0"/>
                </a:rPr>
                <a:t>Steal</a:t>
              </a:r>
            </a:p>
          </p:txBody>
        </p:sp>
        <p:sp>
          <p:nvSpPr>
            <p:cNvPr id="743432" name="Rectangle 8"/>
            <p:cNvSpPr>
              <a:spLocks noChangeArrowheads="1"/>
            </p:cNvSpPr>
            <p:nvPr/>
          </p:nvSpPr>
          <p:spPr bwMode="auto">
            <a:xfrm>
              <a:off x="1842" y="1420"/>
              <a:ext cx="748" cy="72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FFFFF"/>
                  </a:solidFill>
                </a:rPr>
                <a:t>Desired</a:t>
              </a:r>
            </a:p>
          </p:txBody>
        </p:sp>
        <p:sp>
          <p:nvSpPr>
            <p:cNvPr id="743433" name="Rectangle 9"/>
            <p:cNvSpPr>
              <a:spLocks noChangeArrowheads="1"/>
            </p:cNvSpPr>
            <p:nvPr/>
          </p:nvSpPr>
          <p:spPr bwMode="auto">
            <a:xfrm>
              <a:off x="1060" y="2138"/>
              <a:ext cx="784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/>
                <a:t>Trivial</a:t>
              </a:r>
            </a:p>
          </p:txBody>
        </p:sp>
        <p:sp>
          <p:nvSpPr>
            <p:cNvPr id="743434" name="Rectangle 10"/>
            <p:cNvSpPr>
              <a:spLocks noChangeArrowheads="1"/>
            </p:cNvSpPr>
            <p:nvPr/>
          </p:nvSpPr>
          <p:spPr bwMode="auto">
            <a:xfrm>
              <a:off x="1839" y="2137"/>
              <a:ext cx="757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1"/>
            </a:p>
          </p:txBody>
        </p:sp>
        <p:sp>
          <p:nvSpPr>
            <p:cNvPr id="743435" name="Rectangle 11"/>
            <p:cNvSpPr>
              <a:spLocks noChangeArrowheads="1"/>
            </p:cNvSpPr>
            <p:nvPr/>
          </p:nvSpPr>
          <p:spPr bwMode="auto">
            <a:xfrm>
              <a:off x="1059" y="1418"/>
              <a:ext cx="793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1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697413" y="2655888"/>
            <a:ext cx="3554412" cy="2808287"/>
            <a:chOff x="2959" y="1385"/>
            <a:chExt cx="2239" cy="1769"/>
          </a:xfrm>
        </p:grpSpPr>
        <p:sp>
          <p:nvSpPr>
            <p:cNvPr id="743436" name="Rectangle 12"/>
            <p:cNvSpPr>
              <a:spLocks noChangeArrowheads="1"/>
            </p:cNvSpPr>
            <p:nvPr/>
          </p:nvSpPr>
          <p:spPr bwMode="auto">
            <a:xfrm>
              <a:off x="3071" y="2353"/>
              <a:ext cx="506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3365FB"/>
                  </a:solidFill>
                  <a:latin typeface="Arial" charset="0"/>
                </a:rPr>
                <a:t>Force</a:t>
              </a:r>
            </a:p>
          </p:txBody>
        </p:sp>
        <p:sp>
          <p:nvSpPr>
            <p:cNvPr id="743437" name="Rectangle 13"/>
            <p:cNvSpPr>
              <a:spLocks noChangeArrowheads="1"/>
            </p:cNvSpPr>
            <p:nvPr/>
          </p:nvSpPr>
          <p:spPr bwMode="auto">
            <a:xfrm>
              <a:off x="2959" y="1594"/>
              <a:ext cx="73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3365FB"/>
                  </a:solidFill>
                  <a:latin typeface="Arial" charset="0"/>
                </a:rPr>
                <a:t>No Force</a:t>
              </a:r>
            </a:p>
          </p:txBody>
        </p:sp>
        <p:sp>
          <p:nvSpPr>
            <p:cNvPr id="743438" name="Rectangle 14"/>
            <p:cNvSpPr>
              <a:spLocks noChangeArrowheads="1"/>
            </p:cNvSpPr>
            <p:nvPr/>
          </p:nvSpPr>
          <p:spPr bwMode="auto">
            <a:xfrm>
              <a:off x="3743" y="2923"/>
              <a:ext cx="69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tx2"/>
                  </a:solidFill>
                  <a:latin typeface="Arial" charset="0"/>
                </a:rPr>
                <a:t>No Steal</a:t>
              </a:r>
            </a:p>
          </p:txBody>
        </p:sp>
        <p:sp>
          <p:nvSpPr>
            <p:cNvPr id="743439" name="Rectangle 15"/>
            <p:cNvSpPr>
              <a:spLocks noChangeArrowheads="1"/>
            </p:cNvSpPr>
            <p:nvPr/>
          </p:nvSpPr>
          <p:spPr bwMode="auto">
            <a:xfrm>
              <a:off x="4666" y="2925"/>
              <a:ext cx="45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tx2"/>
                  </a:solidFill>
                  <a:latin typeface="Arial" charset="0"/>
                </a:rPr>
                <a:t>Steal</a:t>
              </a:r>
            </a:p>
          </p:txBody>
        </p:sp>
        <p:sp>
          <p:nvSpPr>
            <p:cNvPr id="743440" name="Rectangle 16"/>
            <p:cNvSpPr>
              <a:spLocks noChangeArrowheads="1"/>
            </p:cNvSpPr>
            <p:nvPr/>
          </p:nvSpPr>
          <p:spPr bwMode="auto">
            <a:xfrm>
              <a:off x="4444" y="1387"/>
              <a:ext cx="748" cy="72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FFFFFF"/>
                  </a:solidFill>
                </a:rPr>
                <a:t>REDO</a:t>
              </a:r>
            </a:p>
            <a:p>
              <a:pPr algn="ctr"/>
              <a:r>
                <a:rPr lang="en-US" b="1">
                  <a:solidFill>
                    <a:srgbClr val="FFFFFF"/>
                  </a:solidFill>
                </a:rPr>
                <a:t>UNDO</a:t>
              </a:r>
            </a:p>
          </p:txBody>
        </p:sp>
        <p:sp>
          <p:nvSpPr>
            <p:cNvPr id="743441" name="Rectangle 17"/>
            <p:cNvSpPr>
              <a:spLocks noChangeArrowheads="1"/>
            </p:cNvSpPr>
            <p:nvPr/>
          </p:nvSpPr>
          <p:spPr bwMode="auto">
            <a:xfrm>
              <a:off x="3662" y="2105"/>
              <a:ext cx="784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/>
                <a:t>NO REDO</a:t>
              </a:r>
            </a:p>
            <a:p>
              <a:pPr algn="ctr"/>
              <a:r>
                <a:rPr lang="en-US" b="1"/>
                <a:t>NO UNDO</a:t>
              </a:r>
            </a:p>
          </p:txBody>
        </p:sp>
        <p:sp>
          <p:nvSpPr>
            <p:cNvPr id="743442" name="Rectangle 18"/>
            <p:cNvSpPr>
              <a:spLocks noChangeArrowheads="1"/>
            </p:cNvSpPr>
            <p:nvPr/>
          </p:nvSpPr>
          <p:spPr bwMode="auto">
            <a:xfrm>
              <a:off x="4441" y="2104"/>
              <a:ext cx="757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/>
                <a:t>NO REDO</a:t>
              </a:r>
            </a:p>
            <a:p>
              <a:pPr algn="ctr"/>
              <a:r>
                <a:rPr lang="en-US" b="1"/>
                <a:t>UNDO</a:t>
              </a:r>
            </a:p>
          </p:txBody>
        </p:sp>
        <p:sp>
          <p:nvSpPr>
            <p:cNvPr id="743443" name="Rectangle 19"/>
            <p:cNvSpPr>
              <a:spLocks noChangeArrowheads="1"/>
            </p:cNvSpPr>
            <p:nvPr/>
          </p:nvSpPr>
          <p:spPr bwMode="auto">
            <a:xfrm>
              <a:off x="3661" y="1385"/>
              <a:ext cx="793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/>
                <a:t>REDO</a:t>
              </a:r>
            </a:p>
            <a:p>
              <a:pPr algn="ctr"/>
              <a:r>
                <a:rPr lang="en-US" b="1"/>
                <a:t>NO UNDO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56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74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ACID Properties</a:t>
            </a:r>
          </a:p>
          <a:p>
            <a:pPr lvl="1"/>
            <a:r>
              <a:rPr lang="en-US"/>
              <a:t>Atomicity and Durability :</a:t>
            </a:r>
          </a:p>
          <a:p>
            <a:pPr lvl="2"/>
            <a:r>
              <a:rPr lang="en-US"/>
              <a:t>Logs, undo(), redo(), WAL etc</a:t>
            </a:r>
          </a:p>
          <a:p>
            <a:pPr lvl="2"/>
            <a:endParaRPr lang="en-US"/>
          </a:p>
          <a:p>
            <a:pPr lvl="1"/>
            <a:r>
              <a:rPr lang="en-US"/>
              <a:t>Consistency and Isolation:</a:t>
            </a:r>
          </a:p>
          <a:p>
            <a:pPr lvl="2"/>
            <a:r>
              <a:rPr lang="en-US"/>
              <a:t>Concurrency schemes</a:t>
            </a:r>
          </a:p>
          <a:p>
            <a:pPr lvl="2"/>
            <a:endParaRPr lang="en-US"/>
          </a:p>
          <a:p>
            <a:pPr lvl="1"/>
            <a:r>
              <a:rPr lang="en-US"/>
              <a:t>Strong interactions:</a:t>
            </a:r>
          </a:p>
          <a:p>
            <a:pPr lvl="2"/>
            <a:r>
              <a:rPr lang="en-US"/>
              <a:t>We had to assume Strict 2PL for proving correctness of recovery</a:t>
            </a:r>
          </a:p>
          <a:p>
            <a:pPr lvl="2"/>
            <a:endParaRPr lang="en-US"/>
          </a:p>
          <a:p>
            <a:pPr>
              <a:buFont typeface="Monotype Sorts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88766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Distributed Transactions</a:t>
            </a:r>
          </a:p>
        </p:txBody>
      </p:sp>
    </p:spTree>
    <p:extLst>
      <p:ext uri="{BB962C8B-B14F-4D97-AF65-F5344CB8AC3E}">
        <p14:creationId xmlns:p14="http://schemas.microsoft.com/office/powerpoint/2010/main" val="3638960002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1810"/>
            <a:ext cx="8599714" cy="5516562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19.1-19.4, 19.6: at a fairly high level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Distributed databases and replication</a:t>
            </a:r>
          </a:p>
          <a:p>
            <a:pPr lvl="1"/>
            <a:r>
              <a:rPr lang="en-US" sz="2400" dirty="0">
                <a:latin typeface="Calibri" charset="0"/>
              </a:rPr>
              <a:t>Transaction processing in distributed databases</a:t>
            </a:r>
          </a:p>
          <a:p>
            <a:pPr lvl="1"/>
            <a:r>
              <a:rPr lang="en-US" sz="2400" dirty="0">
                <a:latin typeface="Calibri" charset="0"/>
              </a:rPr>
              <a:t>2-Phase Commit</a:t>
            </a:r>
          </a:p>
          <a:p>
            <a:pPr lvl="1"/>
            <a:r>
              <a:rPr lang="en-US" sz="2400" dirty="0">
                <a:latin typeface="Calibri" charset="0"/>
              </a:rPr>
              <a:t>Brief discussion of other protocols including </a:t>
            </a:r>
            <a:r>
              <a:rPr lang="en-US" sz="2400" dirty="0" err="1">
                <a:latin typeface="Calibri" charset="0"/>
              </a:rPr>
              <a:t>Paxos</a:t>
            </a:r>
            <a:endParaRPr lang="en-US" sz="2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Distributed Transactions</a:t>
            </a:r>
          </a:p>
        </p:txBody>
      </p:sp>
    </p:spTree>
    <p:extLst>
      <p:ext uri="{BB962C8B-B14F-4D97-AF65-F5344CB8AC3E}">
        <p14:creationId xmlns:p14="http://schemas.microsoft.com/office/powerpoint/2010/main" val="2980886554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Distributed Database System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8267700" cy="4554538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 distributed database system consists of loosely coupled sites that share no physical component</a:t>
            </a:r>
          </a:p>
          <a:p>
            <a:r>
              <a:rPr lang="en-US" dirty="0">
                <a:latin typeface="Helvetica" charset="0"/>
              </a:rPr>
              <a:t>Database systems that run on each site are independent of each other</a:t>
            </a:r>
          </a:p>
          <a:p>
            <a:pPr lvl="1"/>
            <a:r>
              <a:rPr lang="en-US" dirty="0">
                <a:latin typeface="Helvetica" charset="0"/>
              </a:rPr>
              <a:t>Or not – lot of variations here</a:t>
            </a:r>
          </a:p>
          <a:p>
            <a:r>
              <a:rPr lang="en-US" dirty="0">
                <a:latin typeface="Helvetica" charset="0"/>
              </a:rPr>
              <a:t>Transactions may access data at one or more sites</a:t>
            </a:r>
          </a:p>
          <a:p>
            <a:pPr lvl="1"/>
            <a:r>
              <a:rPr lang="en-US" dirty="0">
                <a:latin typeface="Helvetica" charset="0"/>
              </a:rPr>
              <a:t>Because of replication, even updating a single data item involves a “distributed transaction” (to keep all replicas up to date)</a:t>
            </a:r>
          </a:p>
        </p:txBody>
      </p:sp>
      <p:pic>
        <p:nvPicPr>
          <p:cNvPr id="206850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EDBF1A3C-1B92-5343-A036-A5152A47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91" y="3742447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13534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 relation or fragment of a relation is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dirty="0">
                <a:latin typeface="Helvetica" charset="0"/>
              </a:rPr>
              <a:t> if it is stored redundantly in two or more sites</a:t>
            </a:r>
          </a:p>
          <a:p>
            <a:pPr lvl="2"/>
            <a:endParaRPr lang="en-US" sz="1050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Advantages: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pPr lvl="3">
              <a:lnSpc>
                <a:spcPct val="110000"/>
              </a:lnSpc>
            </a:pPr>
            <a:endParaRPr lang="en-US" sz="1100" b="1" dirty="0">
              <a:solidFill>
                <a:schemeClr val="tx2"/>
              </a:solidFill>
              <a:latin typeface="Helvetica" charset="0"/>
              <a:ea typeface="ＭＳ Ｐゴシック" charset="0"/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/>
                </a:solidFill>
                <a:latin typeface="Helvetica" charset="0"/>
              </a:rPr>
              <a:t>Typically we use the term “data items”, which may be tuples or relations or relation partitions</a:t>
            </a:r>
            <a:endParaRPr lang="en-US" b="1" dirty="0">
              <a:solidFill>
                <a:schemeClr val="tx2"/>
              </a:solidFill>
              <a:latin typeface="Helvetica" charset="0"/>
              <a:ea typeface="ＭＳ Ｐゴシック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7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Distributed Transactions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901283"/>
            <a:ext cx="7661275" cy="4013200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Transaction may access data at several sites</a:t>
            </a:r>
          </a:p>
          <a:p>
            <a:pPr lvl="1"/>
            <a:r>
              <a:rPr lang="en-US" sz="1400" dirty="0">
                <a:latin typeface="Helvetica" charset="0"/>
              </a:rPr>
              <a:t>As noted, single data item update is also a distributed transaction</a:t>
            </a:r>
          </a:p>
          <a:p>
            <a:r>
              <a:rPr lang="en-US" sz="1400" b="1" dirty="0">
                <a:latin typeface="Helvetica" charset="0"/>
              </a:rPr>
              <a:t>Each site has a local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transaction manager</a:t>
            </a:r>
            <a:r>
              <a:rPr lang="en-US" sz="1400" b="1" dirty="0">
                <a:latin typeface="Helvetica" charset="0"/>
              </a:rPr>
              <a:t> </a:t>
            </a:r>
            <a:r>
              <a:rPr lang="en-US" sz="1400" dirty="0">
                <a:latin typeface="Helvetica" charset="0"/>
              </a:rPr>
              <a:t>responsible for: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Maintaining a log for recovery purposes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Coordinating the concurrent execution of the transactions</a:t>
            </a:r>
          </a:p>
          <a:p>
            <a:r>
              <a:rPr lang="en-US" sz="1400" b="1" dirty="0">
                <a:latin typeface="Helvetica" charset="0"/>
              </a:rPr>
              <a:t>Each site has a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transaction coordinator</a:t>
            </a:r>
            <a:r>
              <a:rPr lang="en-US" sz="1400" b="1" dirty="0">
                <a:latin typeface="Helvetica" charset="0"/>
              </a:rPr>
              <a:t>, </a:t>
            </a:r>
            <a:r>
              <a:rPr lang="en-US" sz="1400" dirty="0">
                <a:latin typeface="Helvetica" charset="0"/>
              </a:rPr>
              <a:t>which is responsible for: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Starting the execution of transactions that originate at the site.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Distributing sub-transactions at appropriate sites for execution.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Coordinating the termination of each transaction that originates at the site -- transaction may commit at all sites or abort at all sites.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24FB78-A31E-E040-A7FB-E5FB504F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00" y="4006888"/>
            <a:ext cx="4560179" cy="244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4164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Uniqueness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381000" y="4870618"/>
            <a:ext cx="6940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There are usually alternatives to using these constructs (e.g., group by + having instead of “unique”), but these can often make queries more readable and more compact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C433F-5DA5-3740-B95B-2BE1AE98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1479550"/>
            <a:ext cx="8239326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System Failure Modes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Failures unique to distributed systems: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Failure of a site.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Loss of massages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Handled by network transmission control protocols such as TCP-IP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Failure of a communication link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Handled by network protocols, by routing messages via alternative links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Network partition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A network is said to be </a:t>
            </a: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partitioned</a:t>
            </a:r>
            <a:r>
              <a:rPr lang="en-US" b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when it has been split into two or more subsystems that lack any connection between them</a:t>
            </a:r>
          </a:p>
          <a:p>
            <a:pPr lvl="3"/>
            <a:r>
              <a:rPr lang="en-US" dirty="0">
                <a:latin typeface="Helvetica" charset="0"/>
                <a:ea typeface="ＭＳ Ｐゴシック" charset="0"/>
              </a:rPr>
              <a:t>Note: a subsystem may consist of a single node </a:t>
            </a:r>
          </a:p>
          <a:p>
            <a:r>
              <a:rPr lang="en-US" dirty="0">
                <a:latin typeface="Helvetica" charset="0"/>
              </a:rPr>
              <a:t>Network partitioning and site failures are generally indistinguishable.</a:t>
            </a:r>
          </a:p>
        </p:txBody>
      </p:sp>
    </p:spTree>
    <p:extLst>
      <p:ext uri="{BB962C8B-B14F-4D97-AF65-F5344CB8AC3E}">
        <p14:creationId xmlns:p14="http://schemas.microsoft.com/office/powerpoint/2010/main" val="96117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Commit Protocols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Commit protocols are used to ensure atomicity across sites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 transaction which executes at multiple sites must either be committed at all the sites, or aborted at all the sites.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not acceptable to have a transaction committed at one site and aborted at another</a:t>
            </a:r>
          </a:p>
          <a:p>
            <a:r>
              <a:rPr lang="en-US" b="1" dirty="0">
                <a:latin typeface="Helvetica" charset="0"/>
              </a:rPr>
              <a:t>Two-phase </a:t>
            </a:r>
            <a:r>
              <a:rPr lang="en-US" b="1" i="1" dirty="0">
                <a:latin typeface="Helvetica" charset="0"/>
              </a:rPr>
              <a:t>commit </a:t>
            </a:r>
            <a:r>
              <a:rPr lang="en-US" b="1" dirty="0">
                <a:latin typeface="Helvetica" charset="0"/>
              </a:rPr>
              <a:t>(2PC)</a:t>
            </a:r>
            <a:r>
              <a:rPr lang="en-US" dirty="0">
                <a:latin typeface="Helvetica" charset="0"/>
              </a:rPr>
              <a:t> protocol is widely used </a:t>
            </a:r>
          </a:p>
          <a:p>
            <a:r>
              <a:rPr lang="en-US" b="1" dirty="0">
                <a:latin typeface="Helvetica" charset="0"/>
              </a:rPr>
              <a:t>Three-phase commit</a:t>
            </a:r>
            <a:r>
              <a:rPr lang="en-US" b="1" i="1" dirty="0">
                <a:latin typeface="Helvetica" charset="0"/>
              </a:rPr>
              <a:t> </a:t>
            </a:r>
            <a:r>
              <a:rPr lang="en-US" b="1" dirty="0">
                <a:latin typeface="Helvetica" charset="0"/>
              </a:rPr>
              <a:t>(3PC)</a:t>
            </a:r>
            <a:r>
              <a:rPr lang="en-US" dirty="0">
                <a:latin typeface="Helvetica" charset="0"/>
              </a:rPr>
              <a:t> protocol</a:t>
            </a:r>
          </a:p>
          <a:p>
            <a:pPr lvl="1"/>
            <a:r>
              <a:rPr lang="en-US" dirty="0">
                <a:latin typeface="Helvetica" charset="0"/>
              </a:rPr>
              <a:t>Handles some situations that 2PC doesn’t</a:t>
            </a:r>
          </a:p>
          <a:p>
            <a:pPr lvl="1"/>
            <a:r>
              <a:rPr lang="en-US" dirty="0">
                <a:latin typeface="Helvetica" charset="0"/>
              </a:rPr>
              <a:t>Not widely used</a:t>
            </a:r>
          </a:p>
          <a:p>
            <a:r>
              <a:rPr lang="en-US" b="1" dirty="0" err="1">
                <a:latin typeface="Helvetica" charset="0"/>
              </a:rPr>
              <a:t>Paxos</a:t>
            </a:r>
            <a:endParaRPr lang="en-US" b="1" dirty="0">
              <a:latin typeface="Helvetica" charset="0"/>
            </a:endParaRPr>
          </a:p>
          <a:p>
            <a:pPr lvl="1"/>
            <a:r>
              <a:rPr lang="en-US" dirty="0">
                <a:latin typeface="Helvetica" charset="0"/>
              </a:rPr>
              <a:t>Robust alternative to 2PC that handles more situations as well</a:t>
            </a:r>
          </a:p>
          <a:p>
            <a:pPr lvl="1"/>
            <a:r>
              <a:rPr lang="en-US" dirty="0">
                <a:latin typeface="Helvetica" charset="0"/>
              </a:rPr>
              <a:t>Was considered too expensive at one point, but widely used today</a:t>
            </a:r>
          </a:p>
          <a:p>
            <a:r>
              <a:rPr lang="en-US" b="1" dirty="0">
                <a:latin typeface="Helvetica" charset="0"/>
              </a:rPr>
              <a:t>RAFT</a:t>
            </a:r>
            <a:r>
              <a:rPr lang="en-US" dirty="0">
                <a:latin typeface="Helvetica" charset="0"/>
              </a:rPr>
              <a:t>: Alternative to </a:t>
            </a:r>
            <a:r>
              <a:rPr lang="en-US" dirty="0" err="1">
                <a:latin typeface="Helvetica" charset="0"/>
              </a:rPr>
              <a:t>Paxos</a:t>
            </a:r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619808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Two Phase Commit Protocol (2PC)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Assumes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fail-stop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model – failed sites simply stop working, and do not cause any other harm, such as sending incorrect messages to other sites.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Execution of the protocol is initiated by the coordinator after the last step of the transaction has been reached.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The protocol involves all the local sites at which the transaction executed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Let </a:t>
            </a:r>
            <a:r>
              <a:rPr lang="en-US" i="1" dirty="0">
                <a:latin typeface="Helvetica" charset="0"/>
              </a:rPr>
              <a:t>T</a:t>
            </a:r>
            <a:r>
              <a:rPr lang="en-US" dirty="0">
                <a:latin typeface="Helvetica" charset="0"/>
              </a:rPr>
              <a:t> be a transaction initiated at site </a:t>
            </a:r>
            <a:r>
              <a:rPr lang="en-US" i="1" dirty="0">
                <a:latin typeface="Helvetica" charset="0"/>
              </a:rPr>
              <a:t>S</a:t>
            </a:r>
            <a:r>
              <a:rPr lang="en-US" i="1" baseline="-25000" dirty="0">
                <a:latin typeface="Helvetica" charset="0"/>
              </a:rPr>
              <a:t>i</a:t>
            </a:r>
            <a:r>
              <a:rPr lang="en-US" i="1" dirty="0">
                <a:latin typeface="Helvetica" charset="0"/>
              </a:rPr>
              <a:t>,</a:t>
            </a:r>
            <a:r>
              <a:rPr lang="en-US" dirty="0">
                <a:latin typeface="Helvetica" charset="0"/>
              </a:rPr>
              <a:t> and let the transaction coordinator at </a:t>
            </a:r>
            <a:r>
              <a:rPr lang="en-US" i="1" dirty="0">
                <a:latin typeface="Helvetica" charset="0"/>
              </a:rPr>
              <a:t>S</a:t>
            </a:r>
            <a:r>
              <a:rPr lang="en-US" i="1" baseline="-25000" dirty="0">
                <a:latin typeface="Helvetica" charset="0"/>
              </a:rPr>
              <a:t>i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be </a:t>
            </a:r>
            <a:r>
              <a:rPr lang="en-US" i="1" dirty="0">
                <a:latin typeface="Helvetica" charset="0"/>
              </a:rPr>
              <a:t>C</a:t>
            </a:r>
            <a:r>
              <a:rPr lang="en-US" i="1" baseline="-25000" dirty="0">
                <a:latin typeface="Helvetica" charset="0"/>
              </a:rPr>
              <a:t>i</a:t>
            </a:r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6644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Two Phase Commit Protocol (2PC)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E48F9-8C5B-E446-90C2-4FECD0F9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37" y="1054769"/>
            <a:ext cx="6704264" cy="3052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5BAF7F-327C-964D-AC57-36B3A2613B6A}"/>
              </a:ext>
            </a:extLst>
          </p:cNvPr>
          <p:cNvSpPr txBox="1"/>
          <p:nvPr/>
        </p:nvSpPr>
        <p:spPr>
          <a:xfrm>
            <a:off x="998955" y="5071311"/>
            <a:ext cx="761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Goal: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Make sure all ”sites” commit or abort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Assumption: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Some log records can be “forced” (denote * above) </a:t>
            </a:r>
          </a:p>
        </p:txBody>
      </p:sp>
    </p:spTree>
    <p:extLst>
      <p:ext uri="{BB962C8B-B14F-4D97-AF65-F5344CB8AC3E}">
        <p14:creationId xmlns:p14="http://schemas.microsoft.com/office/powerpoint/2010/main" val="84429706"/>
      </p:ext>
    </p:extLst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Phase 1: Obtaining a Decision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Coordinator asks all participants to </a:t>
            </a:r>
            <a:r>
              <a:rPr lang="en-US" i="1" dirty="0">
                <a:solidFill>
                  <a:srgbClr val="000099"/>
                </a:solidFill>
                <a:latin typeface="Helvetica" charset="0"/>
              </a:rPr>
              <a:t>prepare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to commit transaction </a:t>
            </a:r>
            <a:r>
              <a:rPr lang="en-US" i="1" dirty="0" err="1">
                <a:latin typeface="Helvetica" charset="0"/>
              </a:rPr>
              <a:t>T</a:t>
            </a:r>
            <a:r>
              <a:rPr lang="en-US" i="1" baseline="-25000" dirty="0" err="1">
                <a:latin typeface="Helvetica" charset="0"/>
              </a:rPr>
              <a:t>i</a:t>
            </a:r>
            <a:r>
              <a:rPr lang="en-US" dirty="0">
                <a:latin typeface="Helvetica" charset="0"/>
              </a:rPr>
              <a:t>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C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adds the records &lt;</a:t>
            </a:r>
            <a:r>
              <a:rPr lang="en-US" b="1" dirty="0">
                <a:latin typeface="Helvetica" charset="0"/>
                <a:ea typeface="ＭＳ Ｐゴシック" charset="0"/>
              </a:rPr>
              <a:t>prepare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&gt; to the log and forces log to stable storage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sends </a:t>
            </a:r>
            <a:r>
              <a:rPr lang="en-US" b="1" dirty="0">
                <a:latin typeface="Helvetica" charset="0"/>
                <a:ea typeface="ＭＳ Ｐゴシック" charset="0"/>
              </a:rPr>
              <a:t>prepare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messages to all sites at which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executed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Upon receiving message, transaction manager at site determines if it can commit the transaction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if not, add a record &lt;</a:t>
            </a:r>
            <a:r>
              <a:rPr lang="en-US" b="1" dirty="0">
                <a:latin typeface="Helvetica" charset="0"/>
                <a:ea typeface="ＭＳ Ｐゴシック" charset="0"/>
              </a:rPr>
              <a:t>no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&gt; to the log and send </a:t>
            </a:r>
            <a:r>
              <a:rPr lang="en-US" b="1" dirty="0">
                <a:latin typeface="Helvetica" charset="0"/>
                <a:ea typeface="ＭＳ Ｐゴシック" charset="0"/>
              </a:rPr>
              <a:t>abort </a:t>
            </a:r>
            <a:r>
              <a:rPr lang="en-US" i="1" dirty="0">
                <a:latin typeface="Helvetica" charset="0"/>
                <a:ea typeface="ＭＳ Ｐゴシック" charset="0"/>
              </a:rPr>
              <a:t>T </a:t>
            </a:r>
            <a:r>
              <a:rPr lang="en-US" dirty="0">
                <a:latin typeface="Helvetica" charset="0"/>
                <a:ea typeface="ＭＳ Ｐゴシック" charset="0"/>
              </a:rPr>
              <a:t>message to </a:t>
            </a:r>
            <a:r>
              <a:rPr lang="en-US" i="1" dirty="0">
                <a:latin typeface="Helvetica" charset="0"/>
                <a:ea typeface="ＭＳ Ｐゴシック" charset="0"/>
              </a:rPr>
              <a:t>C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endParaRPr lang="en-US" i="1" dirty="0">
              <a:latin typeface="Helvetica" charset="0"/>
              <a:ea typeface="ＭＳ Ｐゴシック" charset="0"/>
            </a:endParaRP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if the transaction can be committed, then:</a:t>
            </a: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add the record &lt;</a:t>
            </a:r>
            <a:r>
              <a:rPr lang="en-US" b="1" dirty="0">
                <a:latin typeface="Helvetica" charset="0"/>
                <a:ea typeface="ＭＳ Ｐゴシック" charset="0"/>
              </a:rPr>
              <a:t>ready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&gt; to the log</a:t>
            </a: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force </a:t>
            </a:r>
            <a:r>
              <a:rPr lang="en-US" i="1" dirty="0">
                <a:latin typeface="Helvetica" charset="0"/>
                <a:ea typeface="ＭＳ Ｐゴシック" charset="0"/>
              </a:rPr>
              <a:t>all records </a:t>
            </a:r>
            <a:r>
              <a:rPr lang="en-US" dirty="0">
                <a:latin typeface="Helvetica" charset="0"/>
                <a:ea typeface="ＭＳ Ｐゴシック" charset="0"/>
              </a:rPr>
              <a:t>for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to stable storage</a:t>
            </a: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send </a:t>
            </a:r>
            <a:r>
              <a:rPr lang="en-US" b="1" dirty="0">
                <a:latin typeface="Helvetica" charset="0"/>
                <a:ea typeface="ＭＳ Ｐゴシック" charset="0"/>
              </a:rPr>
              <a:t>ready</a:t>
            </a:r>
            <a:r>
              <a:rPr lang="en-US" b="1" i="1" dirty="0">
                <a:latin typeface="Helvetica" charset="0"/>
                <a:ea typeface="ＭＳ Ｐゴシック" charset="0"/>
              </a:rPr>
              <a:t>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message to C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11049"/>
      </p:ext>
    </p:extLst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Phase 2: Recording the Decision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i="1">
                <a:latin typeface="Helvetica" charset="0"/>
              </a:rPr>
              <a:t>T </a:t>
            </a:r>
            <a:r>
              <a:rPr lang="en-US">
                <a:latin typeface="Helvetica" charset="0"/>
              </a:rPr>
              <a:t>can be committed of </a:t>
            </a:r>
            <a:r>
              <a:rPr lang="en-US" i="1">
                <a:latin typeface="Helvetica" charset="0"/>
              </a:rPr>
              <a:t>C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received a </a:t>
            </a:r>
            <a:r>
              <a:rPr lang="en-US" b="1">
                <a:latin typeface="Helvetica" charset="0"/>
              </a:rPr>
              <a:t>ready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 message from all the participating sites: otherwise </a:t>
            </a:r>
            <a:r>
              <a:rPr lang="en-US" i="1">
                <a:latin typeface="Helvetica" charset="0"/>
              </a:rPr>
              <a:t>T </a:t>
            </a:r>
            <a:r>
              <a:rPr lang="en-US">
                <a:latin typeface="Helvetica" charset="0"/>
              </a:rPr>
              <a:t>must be aborted.</a:t>
            </a:r>
          </a:p>
          <a:p>
            <a:r>
              <a:rPr lang="en-US">
                <a:latin typeface="Helvetica" charset="0"/>
              </a:rPr>
              <a:t>Coordinator adds a decision record, &lt;</a:t>
            </a:r>
            <a:r>
              <a:rPr lang="en-US" b="1">
                <a:latin typeface="Helvetica" charset="0"/>
              </a:rPr>
              <a:t>commit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or &lt;a</a:t>
            </a:r>
            <a:r>
              <a:rPr lang="en-US" b="1">
                <a:latin typeface="Helvetica" charset="0"/>
              </a:rPr>
              <a:t>bort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&gt;, to the log and forces record onto stable storage. Once the record stable storage it is irrevocable (even if failures occur)</a:t>
            </a:r>
          </a:p>
          <a:p>
            <a:r>
              <a:rPr lang="en-US">
                <a:latin typeface="Helvetica" charset="0"/>
              </a:rPr>
              <a:t>Coordinator sends a message to each participant informing it of the decision (commit or abort)</a:t>
            </a:r>
          </a:p>
          <a:p>
            <a:r>
              <a:rPr lang="en-US">
                <a:latin typeface="Helvetica" charset="0"/>
              </a:rPr>
              <a:t>Participants take appropriate action locally.</a:t>
            </a:r>
          </a:p>
        </p:txBody>
      </p:sp>
    </p:spTree>
    <p:extLst>
      <p:ext uri="{BB962C8B-B14F-4D97-AF65-F5344CB8AC3E}">
        <p14:creationId xmlns:p14="http://schemas.microsoft.com/office/powerpoint/2010/main" val="2286109917"/>
      </p:ext>
    </p:extLst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Handling of Failures - Site Failure</a:t>
            </a:r>
          </a:p>
        </p:txBody>
      </p:sp>
      <p:sp>
        <p:nvSpPr>
          <p:cNvPr id="60419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48600" cy="48768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>
                <a:latin typeface="Helvetica" charset="0"/>
              </a:rPr>
              <a:t>When site </a:t>
            </a:r>
            <a:r>
              <a:rPr lang="en-US" i="1">
                <a:latin typeface="Helvetica" charset="0"/>
              </a:rPr>
              <a:t>S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recovers, it examines its log to determine the fate of</a:t>
            </a: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>
                <a:latin typeface="Helvetica" charset="0"/>
              </a:rPr>
              <a:t>transactions active at the time of the failure.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Log contain &lt;</a:t>
            </a:r>
            <a:r>
              <a:rPr lang="en-US" b="1">
                <a:latin typeface="Helvetica" charset="0"/>
              </a:rPr>
              <a:t>commit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record: txn had completed, nothing to be done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Log contains &lt;</a:t>
            </a:r>
            <a:r>
              <a:rPr lang="en-US" b="1">
                <a:latin typeface="Helvetica" charset="0"/>
              </a:rPr>
              <a:t>abort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record: txn had completed, nothing to be done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Log contains &lt;</a:t>
            </a:r>
            <a:r>
              <a:rPr lang="en-US" b="1">
                <a:latin typeface="Helvetica" charset="0"/>
              </a:rPr>
              <a:t>ready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record: site must consult C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 to determine the fate of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If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 committed, </a:t>
            </a:r>
            <a:r>
              <a:rPr lang="en-US" b="1">
                <a:latin typeface="Helvetica" charset="0"/>
                <a:ea typeface="ＭＳ Ｐゴシック" charset="0"/>
              </a:rPr>
              <a:t>redo 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); write &lt;</a:t>
            </a:r>
            <a:r>
              <a:rPr lang="en-US" b="1">
                <a:latin typeface="Helvetica" charset="0"/>
                <a:ea typeface="ＭＳ Ｐゴシック" charset="0"/>
              </a:rPr>
              <a:t>commit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&gt; record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If </a:t>
            </a:r>
            <a:r>
              <a:rPr lang="en-US" i="1">
                <a:latin typeface="Helvetica" charset="0"/>
                <a:ea typeface="ＭＳ Ｐゴシック" charset="0"/>
              </a:rPr>
              <a:t>T </a:t>
            </a:r>
            <a:r>
              <a:rPr lang="en-US">
                <a:latin typeface="Helvetica" charset="0"/>
                <a:ea typeface="ＭＳ Ｐゴシック" charset="0"/>
              </a:rPr>
              <a:t>aborted, </a:t>
            </a:r>
            <a:r>
              <a:rPr lang="en-US" b="1">
                <a:latin typeface="Helvetica" charset="0"/>
                <a:ea typeface="ＭＳ Ｐゴシック" charset="0"/>
              </a:rPr>
              <a:t>undo 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The log contains no log records concerning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Implies that S</a:t>
            </a:r>
            <a:r>
              <a:rPr lang="en-US" baseline="-25000">
                <a:latin typeface="Helvetica" charset="0"/>
                <a:ea typeface="ＭＳ Ｐゴシック" charset="0"/>
              </a:rPr>
              <a:t>k</a:t>
            </a:r>
            <a:r>
              <a:rPr lang="en-US">
                <a:latin typeface="Helvetica" charset="0"/>
                <a:ea typeface="ＭＳ Ｐゴシック" charset="0"/>
              </a:rPr>
              <a:t> failed before responding to the  </a:t>
            </a:r>
            <a:r>
              <a:rPr lang="en-US" b="1">
                <a:latin typeface="Helvetica" charset="0"/>
                <a:ea typeface="ＭＳ Ｐゴシック" charset="0"/>
              </a:rPr>
              <a:t>prepare </a:t>
            </a:r>
            <a:r>
              <a:rPr lang="en-US" i="1">
                <a:latin typeface="Helvetica" charset="0"/>
                <a:ea typeface="ＭＳ Ｐゴシック" charset="0"/>
              </a:rPr>
              <a:t>T </a:t>
            </a:r>
            <a:r>
              <a:rPr lang="en-US">
                <a:latin typeface="Helvetica" charset="0"/>
                <a:ea typeface="ＭＳ Ｐゴシック" charset="0"/>
              </a:rPr>
              <a:t>message from C</a:t>
            </a:r>
            <a:r>
              <a:rPr lang="en-US" baseline="-25000">
                <a:latin typeface="Helvetica" charset="0"/>
                <a:ea typeface="ＭＳ Ｐゴシック" charset="0"/>
              </a:rPr>
              <a:t>i </a:t>
            </a:r>
            <a:endParaRPr lang="en-US">
              <a:latin typeface="Helvetica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since the failure of </a:t>
            </a:r>
            <a:r>
              <a:rPr lang="en-US" i="1">
                <a:latin typeface="Helvetica" charset="0"/>
                <a:ea typeface="ＭＳ Ｐゴシック" charset="0"/>
              </a:rPr>
              <a:t>S</a:t>
            </a:r>
            <a:r>
              <a:rPr lang="en-US" i="1" baseline="-25000">
                <a:latin typeface="Helvetica" charset="0"/>
                <a:ea typeface="ＭＳ Ｐゴシック" charset="0"/>
              </a:rPr>
              <a:t>k </a:t>
            </a:r>
            <a:r>
              <a:rPr lang="en-US">
                <a:latin typeface="Helvetica" charset="0"/>
                <a:ea typeface="ＭＳ Ｐゴシック" charset="0"/>
              </a:rPr>
              <a:t>precludes the sending of such a response, coordinator </a:t>
            </a:r>
            <a:r>
              <a:rPr lang="en-US" i="1">
                <a:latin typeface="Helvetica" charset="0"/>
                <a:ea typeface="ＭＳ Ｐゴシック" charset="0"/>
              </a:rPr>
              <a:t>C</a:t>
            </a:r>
            <a:r>
              <a:rPr lang="en-US" i="1" baseline="-25000">
                <a:latin typeface="Helvetica" charset="0"/>
                <a:ea typeface="ＭＳ Ｐゴシック" charset="0"/>
              </a:rPr>
              <a:t>1 </a:t>
            </a:r>
            <a:r>
              <a:rPr lang="en-US">
                <a:latin typeface="Helvetica" charset="0"/>
                <a:ea typeface="ＭＳ Ｐゴシック" charset="0"/>
              </a:rPr>
              <a:t>must abort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endParaRPr lang="en-US">
              <a:latin typeface="Helvetica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i="1">
                <a:latin typeface="Helvetica" charset="0"/>
                <a:ea typeface="ＭＳ Ｐゴシック" charset="0"/>
              </a:rPr>
              <a:t>S</a:t>
            </a:r>
            <a:r>
              <a:rPr lang="en-US" i="1" baseline="-25000">
                <a:latin typeface="Helvetica" charset="0"/>
                <a:ea typeface="ＭＳ Ｐゴシック" charset="0"/>
              </a:rPr>
              <a:t>k </a:t>
            </a:r>
            <a:r>
              <a:rPr lang="en-US">
                <a:latin typeface="Helvetica" charset="0"/>
                <a:ea typeface="ＭＳ Ｐゴシック" charset="0"/>
              </a:rPr>
              <a:t>must execute </a:t>
            </a:r>
            <a:r>
              <a:rPr lang="en-US" b="1">
                <a:latin typeface="Helvetica" charset="0"/>
                <a:ea typeface="ＭＳ Ｐゴシック" charset="0"/>
              </a:rPr>
              <a:t>undo 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2840576"/>
      </p:ext>
    </p:extLst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>
                <a:latin typeface="Helvetica" charset="0"/>
              </a:rPr>
              <a:t>Handling of Failures- Coordinator Failure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5129212"/>
          </a:xfrm>
        </p:spPr>
        <p:txBody>
          <a:bodyPr/>
          <a:lstStyle/>
          <a:p>
            <a:r>
              <a:rPr lang="en-US" sz="1600">
                <a:latin typeface="Helvetica" charset="0"/>
              </a:rPr>
              <a:t>If coordinator fails while the commit protocol for </a:t>
            </a:r>
            <a:r>
              <a:rPr lang="en-US" sz="1600" i="1">
                <a:latin typeface="Helvetica" charset="0"/>
              </a:rPr>
              <a:t>T</a:t>
            </a:r>
            <a:r>
              <a:rPr lang="en-US" sz="1600">
                <a:latin typeface="Helvetica" charset="0"/>
              </a:rPr>
              <a:t> is executing then participating sites must decide on </a:t>
            </a:r>
            <a:r>
              <a:rPr lang="en-US" sz="1600" i="1">
                <a:latin typeface="Helvetica" charset="0"/>
              </a:rPr>
              <a:t>T</a:t>
            </a:r>
            <a:r>
              <a:rPr lang="ja-JP" altLang="en-US" sz="1600">
                <a:latin typeface="Helvetica" charset="0"/>
              </a:rPr>
              <a:t>’</a:t>
            </a:r>
            <a:r>
              <a:rPr lang="en-US" sz="1600">
                <a:latin typeface="Helvetica" charset="0"/>
              </a:rPr>
              <a:t>s fate: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an active site contains a &lt;</a:t>
            </a:r>
            <a:r>
              <a:rPr lang="en-US" sz="1600" b="1">
                <a:latin typeface="Helvetica" charset="0"/>
                <a:ea typeface="ＭＳ Ｐゴシック" charset="0"/>
              </a:rPr>
              <a:t>commit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its log, then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 must be committed.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an active site contains an &lt;</a:t>
            </a:r>
            <a:r>
              <a:rPr lang="en-US" sz="1600" b="1">
                <a:latin typeface="Helvetica" charset="0"/>
                <a:ea typeface="ＭＳ Ｐゴシック" charset="0"/>
              </a:rPr>
              <a:t>abort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its log, then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 must be aborted.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some active participating site does not contain a &lt;</a:t>
            </a:r>
            <a:r>
              <a:rPr lang="en-US" sz="1600" b="1">
                <a:latin typeface="Helvetica" charset="0"/>
                <a:ea typeface="ＭＳ Ｐゴシック" charset="0"/>
              </a:rPr>
              <a:t>ready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its log, then the failed coordinator </a:t>
            </a:r>
            <a:r>
              <a:rPr lang="en-US" sz="1600" i="1">
                <a:latin typeface="Helvetica" charset="0"/>
                <a:ea typeface="ＭＳ Ｐゴシック" charset="0"/>
              </a:rPr>
              <a:t>C</a:t>
            </a:r>
            <a:r>
              <a:rPr lang="en-US" sz="1600" i="1" baseline="-25000">
                <a:latin typeface="Helvetica" charset="0"/>
                <a:ea typeface="ＭＳ Ｐゴシック" charset="0"/>
              </a:rPr>
              <a:t>i</a:t>
            </a:r>
            <a:r>
              <a:rPr lang="en-US" sz="1600">
                <a:latin typeface="Helvetica" charset="0"/>
                <a:ea typeface="ＭＳ Ｐゴシック" charset="0"/>
              </a:rPr>
              <a:t> cannot have decided to commit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.  </a:t>
            </a:r>
          </a:p>
          <a:p>
            <a:pPr lvl="2">
              <a:buFont typeface="Monotype Sorts" charset="0"/>
              <a:buChar char="l"/>
            </a:pPr>
            <a:r>
              <a:rPr lang="en-US" sz="1600">
                <a:latin typeface="Helvetica" charset="0"/>
                <a:ea typeface="ＭＳ Ｐゴシック" charset="0"/>
              </a:rPr>
              <a:t>Can therefore abort </a:t>
            </a:r>
            <a:r>
              <a:rPr lang="en-US" sz="1600" i="1">
                <a:latin typeface="Helvetica" charset="0"/>
                <a:ea typeface="ＭＳ Ｐゴシック" charset="0"/>
              </a:rPr>
              <a:t>T;</a:t>
            </a:r>
            <a:r>
              <a:rPr lang="en-US" sz="1600">
                <a:latin typeface="Helvetica" charset="0"/>
                <a:ea typeface="ＭＳ Ｐゴシック" charset="0"/>
              </a:rPr>
              <a:t> however, such a site must reject any subsequent &lt;</a:t>
            </a:r>
            <a:r>
              <a:rPr lang="en-US" sz="1600" b="1">
                <a:latin typeface="Helvetica" charset="0"/>
                <a:ea typeface="ＭＳ Ｐゴシック" charset="0"/>
              </a:rPr>
              <a:t>prepare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message from </a:t>
            </a:r>
            <a:r>
              <a:rPr lang="en-US" sz="1600" i="1">
                <a:latin typeface="Helvetica" charset="0"/>
                <a:ea typeface="ＭＳ Ｐゴシック" charset="0"/>
              </a:rPr>
              <a:t>C</a:t>
            </a:r>
            <a:r>
              <a:rPr lang="en-US" sz="1600" i="1" baseline="-25000">
                <a:latin typeface="Helvetica" charset="0"/>
                <a:ea typeface="ＭＳ Ｐゴシック" charset="0"/>
              </a:rPr>
              <a:t>i</a:t>
            </a:r>
            <a:r>
              <a:rPr lang="en-US" sz="1600">
                <a:latin typeface="Helvetica" charset="0"/>
                <a:ea typeface="ＭＳ Ｐゴシック" charset="0"/>
              </a:rPr>
              <a:t> 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none of the above cases holds, then all active sites must have a &lt;</a:t>
            </a:r>
            <a:r>
              <a:rPr lang="en-US" sz="1600" b="1">
                <a:latin typeface="Helvetica" charset="0"/>
                <a:ea typeface="ＭＳ Ｐゴシック" charset="0"/>
              </a:rPr>
              <a:t>ready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their logs, but no additional control records (such as &lt;</a:t>
            </a:r>
            <a:r>
              <a:rPr lang="en-US" sz="1600" b="1">
                <a:latin typeface="Helvetica" charset="0"/>
                <a:ea typeface="ＭＳ Ｐゴシック" charset="0"/>
              </a:rPr>
              <a:t>abort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of &lt;</a:t>
            </a:r>
            <a:r>
              <a:rPr lang="en-US" sz="1600" b="1">
                <a:latin typeface="Helvetica" charset="0"/>
                <a:ea typeface="ＭＳ Ｐゴシック" charset="0"/>
              </a:rPr>
              <a:t>commit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&gt;). </a:t>
            </a:r>
          </a:p>
          <a:p>
            <a:pPr lvl="2">
              <a:buFont typeface="Monotype Sorts" charset="0"/>
              <a:buChar char="l"/>
            </a:pPr>
            <a:r>
              <a:rPr lang="en-US" sz="1600">
                <a:latin typeface="Helvetica" charset="0"/>
                <a:ea typeface="ＭＳ Ｐゴシック" charset="0"/>
              </a:rPr>
              <a:t>In this case active sites must wait for </a:t>
            </a:r>
            <a:r>
              <a:rPr lang="en-US" sz="1600" i="1">
                <a:latin typeface="Helvetica" charset="0"/>
                <a:ea typeface="ＭＳ Ｐゴシック" charset="0"/>
              </a:rPr>
              <a:t>C</a:t>
            </a:r>
            <a:r>
              <a:rPr lang="en-US" sz="1600" i="1" baseline="-25000">
                <a:latin typeface="Helvetica" charset="0"/>
                <a:ea typeface="ＭＳ Ｐゴシック" charset="0"/>
              </a:rPr>
              <a:t>i</a:t>
            </a:r>
            <a:r>
              <a:rPr lang="en-US" sz="1600" baseline="-25000">
                <a:latin typeface="Helvetica" charset="0"/>
                <a:ea typeface="ＭＳ Ｐゴシック" charset="0"/>
              </a:rPr>
              <a:t> </a:t>
            </a:r>
            <a:r>
              <a:rPr lang="en-US" sz="1600">
                <a:latin typeface="Helvetica" charset="0"/>
                <a:ea typeface="ＭＳ Ｐゴシック" charset="0"/>
              </a:rPr>
              <a:t>to recover, to find decision.</a:t>
            </a:r>
          </a:p>
          <a:p>
            <a:r>
              <a:rPr lang="en-US" sz="1600" b="1">
                <a:solidFill>
                  <a:srgbClr val="000099"/>
                </a:solidFill>
                <a:latin typeface="Helvetica" charset="0"/>
              </a:rPr>
              <a:t>Blocking problem</a:t>
            </a:r>
            <a:r>
              <a:rPr lang="en-US" sz="1600">
                <a:latin typeface="Helvetica" charset="0"/>
              </a:rPr>
              <a:t>: active sites may have to wait for failed coordinator to recover.</a:t>
            </a:r>
          </a:p>
          <a:p>
            <a:endParaRPr lang="en-US" sz="160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9200"/>
      </p:ext>
    </p:extLst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17488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Handling of Failures - Network Partition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Helvetica" charset="0"/>
              </a:rPr>
              <a:t>If the coordinator and all its participants remain in one partition, the failure has no effect on the commit protocol.</a:t>
            </a:r>
          </a:p>
          <a:p>
            <a:r>
              <a:rPr lang="en-US">
                <a:latin typeface="Helvetica" charset="0"/>
              </a:rPr>
              <a:t>If the coordinator and its participants belong to several partitions: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Sites that are not in the partition containing the coordinator think the coordinator has failed, and execute the protocol to deal with failure of the coordinator.</a:t>
            </a:r>
          </a:p>
          <a:p>
            <a:pPr lvl="2"/>
            <a:r>
              <a:rPr lang="en-US">
                <a:latin typeface="Helvetica" charset="0"/>
                <a:ea typeface="ＭＳ Ｐゴシック" charset="0"/>
              </a:rPr>
              <a:t>No harm results, but sites may still have to wait for decision from coordinator.</a:t>
            </a:r>
          </a:p>
          <a:p>
            <a:r>
              <a:rPr lang="en-US">
                <a:latin typeface="Helvetica" charset="0"/>
              </a:rPr>
              <a:t>The coordinator and the sites are in the same partition as the coordinator think that the sites in the other partition have failed, and follow the usual commit protocol.</a:t>
            </a:r>
          </a:p>
          <a:p>
            <a:pPr lvl="2"/>
            <a:r>
              <a:rPr lang="en-US">
                <a:latin typeface="Helvetica" charset="0"/>
                <a:ea typeface="ＭＳ Ｐゴシック" charset="0"/>
              </a:rPr>
              <a:t>Again, no harm results</a:t>
            </a:r>
          </a:p>
        </p:txBody>
      </p:sp>
    </p:spTree>
    <p:extLst>
      <p:ext uri="{BB962C8B-B14F-4D97-AF65-F5344CB8AC3E}">
        <p14:creationId xmlns:p14="http://schemas.microsoft.com/office/powerpoint/2010/main" val="2677599961"/>
      </p:ext>
    </p:extLst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17488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More…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Helvetica" charset="0"/>
              </a:rPr>
              <a:t>Three-phase Commit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2PC can’t handle failure of a coordinator well – everything halts waiting for the coordinator to come back up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Three-phase commit handles that through another phase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 err="1">
                <a:latin typeface="Helvetica" charset="0"/>
              </a:rPr>
              <a:t>Paxos</a:t>
            </a:r>
            <a:r>
              <a:rPr lang="en-US" dirty="0">
                <a:latin typeface="Helvetica" charset="0"/>
              </a:rPr>
              <a:t> and RAFT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Solutions for the “consensus problem”: get a collection of distributed entities to ”choose” a single value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In case of transaction, you are choosing abort/commit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Fairly complex, but well-understood today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Widely used in most distributed systems today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See the Wikipedia pages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 nice recent paper: </a:t>
            </a:r>
            <a:r>
              <a:rPr lang="en-US" b="1" dirty="0" err="1"/>
              <a:t>Paxos</a:t>
            </a:r>
            <a:r>
              <a:rPr lang="en-US" b="1" dirty="0"/>
              <a:t> vs Raft: Have we reached consensus on distributed consensus? – Heidi Howard, 2020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5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3658950"/>
          </a:xfrm>
          <a:noFill/>
        </p:spPr>
        <p:txBody>
          <a:bodyPr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Relation Schema (or Schema)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A list of attributes and their domains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 </a:t>
            </a:r>
            <a:r>
              <a:rPr lang="en-US" sz="2200" b="1" dirty="0">
                <a:latin typeface="Calibri" charset="0"/>
              </a:rPr>
              <a:t>account</a:t>
            </a:r>
            <a:r>
              <a:rPr lang="en-US" sz="2200" dirty="0">
                <a:latin typeface="Calibri" charset="0"/>
              </a:rPr>
              <a:t>(account-number, branch-name, balance)</a:t>
            </a: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 </a:t>
            </a: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Relation Instance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   	A particular instantiation of a relation with actual values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	Will change with time</a:t>
            </a:r>
          </a:p>
        </p:txBody>
      </p:sp>
      <p:graphicFrame>
        <p:nvGraphicFramePr>
          <p:cNvPr id="7260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02833"/>
              </p:ext>
            </p:extLst>
          </p:nvPr>
        </p:nvGraphicFramePr>
        <p:xfrm>
          <a:off x="2743200" y="4724400"/>
          <a:ext cx="3482975" cy="1217613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6034" name="Text Box 18"/>
          <p:cNvSpPr txBox="1">
            <a:spLocks noChangeArrowheads="1"/>
          </p:cNvSpPr>
          <p:nvPr/>
        </p:nvSpPr>
        <p:spPr bwMode="auto">
          <a:xfrm>
            <a:off x="1066800" y="2590800"/>
            <a:ext cx="6799263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latin typeface="Times New Roman" charset="0"/>
              </a:rPr>
              <a:t>Programming language equivalent: A variable (e.g. x)</a:t>
            </a:r>
          </a:p>
        </p:txBody>
      </p:sp>
      <p:sp>
        <p:nvSpPr>
          <p:cNvPr id="726035" name="Text Box 19"/>
          <p:cNvSpPr txBox="1">
            <a:spLocks noChangeArrowheads="1"/>
          </p:cNvSpPr>
          <p:nvPr/>
        </p:nvSpPr>
        <p:spPr bwMode="auto">
          <a:xfrm>
            <a:off x="1066800" y="6096000"/>
            <a:ext cx="6896100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solidFill>
                  <a:srgbClr val="000000"/>
                </a:solidFill>
                <a:latin typeface="Times New Roman" charset="0"/>
              </a:rPr>
              <a:t>Programming language equivalent: Value of a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34" grpId="0" animBg="1"/>
      <p:bldP spid="7260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“With” Clause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457200" y="1371600"/>
            <a:ext cx="6940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 for creating “temporary” tables within the context of the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625C9-3A9C-144C-A3F5-BD0C055D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2286000"/>
            <a:ext cx="7066715" cy="39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07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Scalar Subqueries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361749" y="1143000"/>
            <a:ext cx="6940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 scalar subquery is one that returns exactly one tuple with exactly one attribute (so typically some sort of aggregate) – can be used in “select”, “where”, and “having” clauses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73EB5-456C-824A-BCC2-A77D7993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62200"/>
            <a:ext cx="8309811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6DD40-A531-0D49-A50C-3257D26F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9" y="5275430"/>
            <a:ext cx="5524578" cy="13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5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4140374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3.6, 3.7.4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NULLs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”Unknown” as a new Boolean value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UNKNOWNs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Aggregates and NULLs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7221282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077200" cy="471488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Can cause headaches for query semantics as well as query processing and optimization)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04800" y="232574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baseline="0" dirty="0"/>
              <a:t>Can be a value of any attribute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063625" y="2749550"/>
            <a:ext cx="15001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latin typeface="Times New Roman" charset="0"/>
              </a:rPr>
              <a:t>e.g:  branch  =</a:t>
            </a:r>
          </a:p>
        </p:txBody>
      </p:sp>
      <p:sp>
        <p:nvSpPr>
          <p:cNvPr id="1114119" name="Rectangle 7"/>
          <p:cNvSpPr>
            <a:spLocks noChangeArrowheads="1"/>
          </p:cNvSpPr>
          <p:nvPr/>
        </p:nvSpPr>
        <p:spPr bwMode="auto">
          <a:xfrm>
            <a:off x="368300" y="450850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spcBef>
                <a:spcPct val="20000"/>
              </a:spcBef>
            </a:pPr>
            <a:r>
              <a:rPr lang="en-US" sz="2400" baseline="0"/>
              <a:t>What does this mean?</a:t>
            </a:r>
          </a:p>
        </p:txBody>
      </p:sp>
      <p:sp>
        <p:nvSpPr>
          <p:cNvPr id="1114120" name="Text Box 8"/>
          <p:cNvSpPr txBox="1">
            <a:spLocks noChangeArrowheads="1"/>
          </p:cNvSpPr>
          <p:nvPr/>
        </p:nvSpPr>
        <p:spPr bwMode="auto">
          <a:xfrm>
            <a:off x="657225" y="5029200"/>
            <a:ext cx="80137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(unknown) We don’t know Waltham’s assets?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(inapplicable) Waltham has a special kind of account without assets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(withheld) We are not allowed to know </a:t>
            </a:r>
          </a:p>
        </p:txBody>
      </p:sp>
      <p:graphicFrame>
        <p:nvGraphicFramePr>
          <p:cNvPr id="1114121" name="Group 9"/>
          <p:cNvGraphicFramePr>
            <a:graphicFrameLocks noGrp="1"/>
          </p:cNvGraphicFramePr>
          <p:nvPr/>
        </p:nvGraphicFramePr>
        <p:xfrm>
          <a:off x="3124200" y="2827338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6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119" grpId="0"/>
      <p:bldP spid="111412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Arithmetic Operations with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525463" y="1884363"/>
            <a:ext cx="8604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>
                <a:solidFill>
                  <a:srgbClr val="FF0000"/>
                </a:solidFill>
                <a:latin typeface="Courier New" charset="0"/>
              </a:rPr>
              <a:t>n + NULL = NULL  	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>
                <a:solidFill>
                  <a:srgbClr val="FF0000"/>
                </a:solidFill>
                <a:latin typeface="Times New Roman" charset="0"/>
              </a:rPr>
              <a:t>arithmetic</a:t>
            </a:r>
            <a:r>
              <a:rPr lang="en-US" i="1" baseline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:</a:t>
            </a:r>
            <a:r>
              <a:rPr lang="en-US" baseline="0">
                <a:solidFill>
                  <a:srgbClr val="FF0000"/>
                </a:solidFill>
                <a:latin typeface="Courier New" charset="0"/>
              </a:rPr>
              <a:t> +, -, *, /, mod, …)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-317500" y="4596476"/>
            <a:ext cx="43402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</a:t>
            </a:r>
            <a:r>
              <a:rPr lang="en-US" baseline="0" dirty="0" err="1">
                <a:solidFill>
                  <a:srgbClr val="000000"/>
                </a:solidFill>
                <a:latin typeface="Courier New" charset="0"/>
              </a:rPr>
              <a:t>bname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, assets * 2 as a2</a:t>
            </a:r>
          </a:p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244475" y="2399102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671219" y="4480703"/>
            <a:ext cx="3127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=</a:t>
            </a:r>
          </a:p>
        </p:txBody>
      </p:sp>
      <p:graphicFrame>
        <p:nvGraphicFramePr>
          <p:cNvPr id="111616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416"/>
              </p:ext>
            </p:extLst>
          </p:nvPr>
        </p:nvGraphicFramePr>
        <p:xfrm>
          <a:off x="1905000" y="2603889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16194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59588"/>
              </p:ext>
            </p:extLst>
          </p:nvPr>
        </p:nvGraphicFramePr>
        <p:xfrm>
          <a:off x="5346700" y="4445663"/>
          <a:ext cx="22352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45">
            <a:extLst>
              <a:ext uri="{FF2B5EF4-FFF2-40B4-BE49-F238E27FC236}">
                <a16:creationId xmlns:a16="http://schemas.microsoft.com/office/drawing/2014/main" id="{4A558276-BDAA-EF4C-B853-9C8BBF390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824403"/>
            <a:ext cx="59436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</a:rPr>
              <a:t>Counter-intuitive: NULL * 0 = NULL</a:t>
            </a:r>
            <a:endParaRPr lang="en-US" sz="2000" baseline="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Boolean Operations with </a:t>
            </a:r>
            <a:r>
              <a:rPr lang="en-US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557213" y="1812925"/>
            <a:ext cx="860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 &lt; NULL = UNKNOWN 	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 dirty="0" err="1">
                <a:solidFill>
                  <a:srgbClr val="FF0000"/>
                </a:solidFill>
                <a:latin typeface="Times New Roman" charset="0"/>
              </a:rPr>
              <a:t>boolean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: 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&gt;, &lt;=, &gt;=, &lt;&gt;, =,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 …)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92075" y="2638426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graphicFrame>
        <p:nvGraphicFramePr>
          <p:cNvPr id="1118216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14988"/>
              </p:ext>
            </p:extLst>
          </p:nvPr>
        </p:nvGraphicFramePr>
        <p:xfrm>
          <a:off x="1905000" y="2538413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ABCE57D-B725-2C45-82FD-3127BB1E4A89}"/>
              </a:ext>
            </a:extLst>
          </p:cNvPr>
          <p:cNvSpPr txBox="1"/>
          <p:nvPr/>
        </p:nvSpPr>
        <p:spPr>
          <a:xfrm>
            <a:off x="535514" y="4166356"/>
            <a:ext cx="63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assets &lt; 10M   </a:t>
            </a:r>
            <a:r>
              <a:rPr lang="en-US" baseline="0" dirty="0"/>
              <a:t>will evaluate to  </a:t>
            </a:r>
            <a:r>
              <a:rPr lang="en-US" baseline="0" dirty="0">
                <a:solidFill>
                  <a:srgbClr val="FF0000"/>
                </a:solidFill>
              </a:rPr>
              <a:t>UNKNOWN</a:t>
            </a:r>
            <a:r>
              <a:rPr lang="en-US" baseline="0" dirty="0"/>
              <a:t> for the last tuple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CDC24-EA25-BB4D-8370-38ED710F13D8}"/>
              </a:ext>
            </a:extLst>
          </p:cNvPr>
          <p:cNvSpPr txBox="1"/>
          <p:nvPr/>
        </p:nvSpPr>
        <p:spPr>
          <a:xfrm>
            <a:off x="835609" y="5192826"/>
            <a:ext cx="4993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But what about: 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or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 ?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and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‘Boston’)?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346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/>
      <p:bldP spid="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Unknown</a:t>
            </a:r>
          </a:p>
        </p:txBody>
      </p:sp>
      <p:sp>
        <p:nvSpPr>
          <p:cNvPr id="1122309" name="Text Box 5"/>
          <p:cNvSpPr txBox="1">
            <a:spLocks noChangeArrowheads="1"/>
          </p:cNvSpPr>
          <p:nvPr/>
        </p:nvSpPr>
        <p:spPr bwMode="auto">
          <a:xfrm>
            <a:off x="292992" y="2933722"/>
            <a:ext cx="6981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  <a:latin typeface="Times New Roman" charset="0"/>
              </a:rPr>
              <a:t>Intuition:  substitute each of TRUE, FALSE for unknown. If different answer results, results is unknown</a:t>
            </a:r>
            <a:endParaRPr kumimoji="1" lang="en-US" sz="2000" baseline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2311" name="Text Box 7"/>
          <p:cNvSpPr txBox="1">
            <a:spLocks noChangeArrowheads="1"/>
          </p:cNvSpPr>
          <p:nvPr/>
        </p:nvSpPr>
        <p:spPr bwMode="auto">
          <a:xfrm>
            <a:off x="292992" y="1325686"/>
            <a:ext cx="3906839" cy="18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AND UNKNOWN = FALSE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OR UNKNOWN = TRUE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1122312" name="Text Box 8"/>
          <p:cNvSpPr txBox="1">
            <a:spLocks noChangeArrowheads="1"/>
          </p:cNvSpPr>
          <p:nvPr/>
        </p:nvSpPr>
        <p:spPr bwMode="auto">
          <a:xfrm>
            <a:off x="5009330" y="1325686"/>
            <a:ext cx="4162425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NOT (UNKNOWN) = UNKNOWN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42F7E2-6C66-894D-811C-4FBCFC696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33516"/>
              </p:ext>
            </p:extLst>
          </p:nvPr>
        </p:nvGraphicFramePr>
        <p:xfrm>
          <a:off x="381000" y="392254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112553977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54283579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30927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8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FALSE = FALSE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is NULL)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FALSE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9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TRUE = 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is 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 (x &lt; 10) is UNKNOWN)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TRUE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56864"/>
                  </a:ext>
                </a:extLst>
              </a:tr>
            </a:tbl>
          </a:graphicData>
        </a:graphic>
      </p:graphicFrame>
      <p:sp>
        <p:nvSpPr>
          <p:cNvPr id="15" name="Text Box 9">
            <a:extLst>
              <a:ext uri="{FF2B5EF4-FFF2-40B4-BE49-F238E27FC236}">
                <a16:creationId xmlns:a16="http://schemas.microsoft.com/office/drawing/2014/main" id="{0B0CD443-B783-CE45-9357-7B5099C70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6172200"/>
            <a:ext cx="6751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="1" u="sng" baseline="0" dirty="0">
                <a:solidFill>
                  <a:srgbClr val="FF0000"/>
                </a:solidFill>
                <a:latin typeface="Courier New" charset="0"/>
              </a:rPr>
              <a:t>UNKNOWN tuples are not included in final result</a:t>
            </a:r>
            <a:endParaRPr kumimoji="1" lang="en-US" b="1" i="1" u="sng" baseline="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312" grpId="0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863600"/>
            <a:ext cx="4152900" cy="2921000"/>
          </a:xfrm>
        </p:spPr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330325" y="1384300"/>
            <a:ext cx="99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406400" y="3103563"/>
            <a:ext cx="5257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solidFill>
                  <a:srgbClr val="000000"/>
                </a:solidFill>
              </a:rPr>
              <a:t>Aggregate Operations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1062038" y="3756025"/>
            <a:ext cx="320198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 dirty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-29574" y="4973952"/>
            <a:ext cx="4529138" cy="139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is ignored for SUM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Same for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AVG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(3.7M),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MIN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(0.4M),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MAX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(9M)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Also for COUNT(assets) -- returns 3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endParaRPr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1124360" name="Group 8"/>
          <p:cNvGraphicFramePr>
            <a:graphicFrameLocks noGrp="1"/>
          </p:cNvGraphicFramePr>
          <p:nvPr>
            <p:ph sz="quarter" idx="3"/>
          </p:nvPr>
        </p:nvGraphicFramePr>
        <p:xfrm>
          <a:off x="4511675" y="3654425"/>
          <a:ext cx="1355725" cy="910590"/>
        </p:xfrm>
        <a:graphic>
          <a:graphicData uri="http://schemas.openxmlformats.org/drawingml/2006/table">
            <a:tbl>
              <a:tblPr/>
              <a:tblGrid>
                <a:gridCol w="135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11.1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68" name="Group 16"/>
          <p:cNvGraphicFramePr>
            <a:graphicFrameLocks noGrp="1"/>
          </p:cNvGraphicFramePr>
          <p:nvPr/>
        </p:nvGraphicFramePr>
        <p:xfrm>
          <a:off x="7162800" y="5769610"/>
          <a:ext cx="1352550" cy="910590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76" name="Group 24"/>
          <p:cNvGraphicFramePr>
            <a:graphicFrameLocks noGrp="1"/>
          </p:cNvGraphicFramePr>
          <p:nvPr/>
        </p:nvGraphicFramePr>
        <p:xfrm>
          <a:off x="2971800" y="1320800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19388" y="5301734"/>
            <a:ext cx="3448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But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COUNT (*)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returns</a:t>
            </a:r>
            <a:endParaRPr lang="en-US" i="1" baseline="0" dirty="0">
              <a:solidFill>
                <a:srgbClr val="FF0000"/>
              </a:solidFill>
              <a:latin typeface="Times New Roman" charset="0"/>
              <a:sym typeface="Wingding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211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1" grpId="0"/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520825" y="1752600"/>
            <a:ext cx="1068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1114425" y="3016250"/>
            <a:ext cx="32019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FROM branch</a:t>
            </a:r>
            <a:endParaRPr kumimoji="1" lang="en-US" i="1" baseline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493713" y="4810125"/>
            <a:ext cx="46259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Same as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AVG, MIN, MAX</a:t>
            </a:r>
          </a:p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But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COUNT (assets)</a:t>
            </a: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returns</a:t>
            </a:r>
            <a:endParaRPr lang="en-US" i="1" baseline="0">
              <a:solidFill>
                <a:srgbClr val="000000"/>
              </a:solidFill>
              <a:latin typeface="Times New Roman" charset="0"/>
              <a:sym typeface="Wingdings" charset="2"/>
            </a:endParaRPr>
          </a:p>
        </p:txBody>
      </p:sp>
      <p:graphicFrame>
        <p:nvGraphicFramePr>
          <p:cNvPr id="1126407" name="Group 7"/>
          <p:cNvGraphicFramePr>
            <a:graphicFrameLocks noGrp="1"/>
          </p:cNvGraphicFramePr>
          <p:nvPr/>
        </p:nvGraphicFramePr>
        <p:xfrm>
          <a:off x="4568825" y="3038475"/>
          <a:ext cx="917575" cy="910590"/>
        </p:xfrm>
        <a:graphic>
          <a:graphicData uri="http://schemas.openxmlformats.org/drawingml/2006/table">
            <a:tbl>
              <a:tblPr/>
              <a:tblGrid>
                <a:gridCol w="91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15" name="Group 15"/>
          <p:cNvGraphicFramePr>
            <a:graphicFrameLocks noGrp="1"/>
          </p:cNvGraphicFramePr>
          <p:nvPr>
            <p:ph sz="quarter" idx="3"/>
          </p:nvPr>
        </p:nvGraphicFramePr>
        <p:xfrm>
          <a:off x="5064125" y="4638675"/>
          <a:ext cx="1103313" cy="885825"/>
        </p:xfrm>
        <a:graphic>
          <a:graphicData uri="http://schemas.openxmlformats.org/drawingml/2006/table">
            <a:tbl>
              <a:tblPr/>
              <a:tblGrid>
                <a:gridCol w="11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23" name="Group 23"/>
          <p:cNvGraphicFramePr>
            <a:graphicFrameLocks noGrp="1"/>
          </p:cNvGraphicFramePr>
          <p:nvPr/>
        </p:nvGraphicFramePr>
        <p:xfrm>
          <a:off x="2819400" y="1752600"/>
          <a:ext cx="3352800" cy="3048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75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4954176"/>
          </a:xfrm>
          <a:noFill/>
        </p:spPr>
        <p:txBody>
          <a:bodyPr wrap="square"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Domains of an attribute/column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The set of permitted values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e.g., </a:t>
            </a:r>
            <a:r>
              <a:rPr lang="en-US" sz="2200" i="1" dirty="0" err="1">
                <a:latin typeface="Calibri" charset="0"/>
              </a:rPr>
              <a:t>bname</a:t>
            </a:r>
            <a:r>
              <a:rPr lang="en-US" sz="2200" i="1" dirty="0">
                <a:latin typeface="Calibri" charset="0"/>
              </a:rPr>
              <a:t> must be String, balance must be a positive real number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dirty="0">
                <a:latin typeface="Calibri" charset="0"/>
              </a:rPr>
              <a:t>We typically assume domains are </a:t>
            </a:r>
            <a:r>
              <a:rPr lang="en-US" sz="2200" b="1" dirty="0">
                <a:latin typeface="Calibri" charset="0"/>
              </a:rPr>
              <a:t>atomic, </a:t>
            </a:r>
            <a:r>
              <a:rPr lang="en-US" sz="2200" dirty="0">
                <a:latin typeface="Calibri" charset="0"/>
              </a:rPr>
              <a:t>i.e., the values are treated as indivisible (specifically: you can’t store lists or arrays in them)</a:t>
            </a:r>
            <a:endParaRPr lang="en-US" sz="2200" b="1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Null value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</a:t>
            </a:r>
            <a:r>
              <a:rPr lang="en-US" sz="2200" dirty="0">
                <a:latin typeface="Calibri" charset="0"/>
              </a:rPr>
              <a:t>A special value used if the value of an attribute for a row is: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unknown</a:t>
            </a:r>
            <a:r>
              <a:rPr lang="en-US" sz="2200" dirty="0">
                <a:latin typeface="Calibri" charset="0"/>
              </a:rPr>
              <a:t> (e.g., don’t know address of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inapplicable</a:t>
            </a:r>
            <a:r>
              <a:rPr lang="en-US" sz="2200" dirty="0">
                <a:latin typeface="Calibri" charset="0"/>
              </a:rPr>
              <a:t> (e.g., “spouse name” attribute for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      withheld/hidden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Different interpretations all captured by a single concept – leads to major headaches and problems</a:t>
            </a:r>
          </a:p>
        </p:txBody>
      </p:sp>
    </p:spTree>
    <p:extLst>
      <p:ext uri="{BB962C8B-B14F-4D97-AF65-F5344CB8AC3E}">
        <p14:creationId xmlns:p14="http://schemas.microsoft.com/office/powerpoint/2010/main" val="38915973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38200" y="3091433"/>
            <a:ext cx="769620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Transactions, Functions, Procedures, Recursive Queries,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8339043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/>
              <a:t>Sections 5.2, 5.3, 5.4, 5.5.1</a:t>
            </a:r>
          </a:p>
          <a:p>
            <a:pPr lvl="1"/>
            <a:r>
              <a:rPr lang="en-US" dirty="0"/>
              <a:t>Mostly at a high level</a:t>
            </a:r>
          </a:p>
          <a:p>
            <a:pPr lvl="1"/>
            <a:r>
              <a:rPr lang="en-US" dirty="0"/>
              <a:t>See Assignment 2</a:t>
            </a:r>
          </a:p>
          <a:p>
            <a:pPr lvl="1"/>
            <a:endParaRPr lang="en-US" dirty="0"/>
          </a:p>
          <a:p>
            <a:r>
              <a:rPr lang="en-US" dirty="0"/>
              <a:t>Key topics</a:t>
            </a:r>
          </a:p>
          <a:p>
            <a:pPr lvl="1"/>
            <a:r>
              <a:rPr lang="en-US" dirty="0"/>
              <a:t>Transactions</a:t>
            </a:r>
          </a:p>
          <a:p>
            <a:pPr lvl="1"/>
            <a:r>
              <a:rPr lang="en-US" dirty="0"/>
              <a:t>Ranking over relations or results</a:t>
            </a:r>
          </a:p>
          <a:p>
            <a:pPr lvl="1"/>
            <a:r>
              <a:rPr lang="en-US" dirty="0"/>
              <a:t>Recursion in SQL (makes SQL Turing Complete)</a:t>
            </a:r>
          </a:p>
          <a:p>
            <a:pPr lvl="1"/>
            <a:r>
              <a:rPr lang="en-US" dirty="0"/>
              <a:t>Functions and Procedures</a:t>
            </a:r>
          </a:p>
          <a:p>
            <a:pPr lvl="1"/>
            <a:r>
              <a:rPr lang="en-US" dirty="0"/>
              <a:t>Triggers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Miscellaneous SQL</a:t>
            </a:r>
          </a:p>
        </p:txBody>
      </p:sp>
    </p:spTree>
    <p:extLst>
      <p:ext uri="{BB962C8B-B14F-4D97-AF65-F5344CB8AC3E}">
        <p14:creationId xmlns:p14="http://schemas.microsoft.com/office/powerpoint/2010/main" val="137583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</a:p>
          <a:p>
            <a:endParaRPr lang="en-US" altLang="en-US" sz="2000" dirty="0"/>
          </a:p>
          <a:p>
            <a:r>
              <a:rPr lang="en-US" altLang="en-US" sz="2000" dirty="0"/>
              <a:t>Consider:                 </a:t>
            </a:r>
            <a:r>
              <a:rPr lang="en-US" altLang="en-US" sz="2000" i="1" dirty="0" err="1"/>
              <a:t>student_grades</a:t>
            </a:r>
            <a:r>
              <a:rPr lang="en-US" altLang="en-US" sz="2000" i="1" dirty="0"/>
              <a:t>(ID, GPA)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Find the rank of each student.</a:t>
            </a:r>
            <a:endParaRPr lang="en-US" altLang="en-US" dirty="0"/>
          </a:p>
          <a:p>
            <a:pPr lvl="1">
              <a:buNone/>
            </a:pPr>
            <a:r>
              <a:rPr lang="en-US" altLang="en-US" dirty="0"/>
              <a:t>	</a:t>
            </a:r>
            <a:r>
              <a:rPr lang="en-US" altLang="en-US" sz="2400" dirty="0"/>
              <a:t>     </a:t>
            </a:r>
            <a:r>
              <a:rPr lang="en-US" altLang="en-US" sz="1800" b="1" dirty="0"/>
              <a:t>select </a:t>
            </a:r>
            <a:r>
              <a:rPr lang="en-US" altLang="en-US" sz="1800" i="1" dirty="0"/>
              <a:t>ID</a:t>
            </a:r>
            <a:r>
              <a:rPr lang="en-US" altLang="en-US" sz="1800" dirty="0"/>
              <a:t>, </a:t>
            </a:r>
            <a:r>
              <a:rPr lang="en-US" altLang="en-US" sz="1800" b="1" dirty="0"/>
              <a:t>rank</a:t>
            </a:r>
            <a:r>
              <a:rPr lang="en-US" altLang="en-US" sz="1800" dirty="0"/>
              <a:t>() </a:t>
            </a:r>
            <a:r>
              <a:rPr lang="en-US" altLang="en-US" sz="1800" b="1" dirty="0"/>
              <a:t>over </a:t>
            </a:r>
            <a:r>
              <a:rPr lang="en-US" altLang="en-US" sz="1800" dirty="0"/>
              <a:t>(</a:t>
            </a:r>
            <a:r>
              <a:rPr lang="en-US" altLang="en-US" sz="1800" b="1" dirty="0"/>
              <a:t>order by </a:t>
            </a:r>
            <a:r>
              <a:rPr lang="en-US" altLang="en-US" sz="1800" i="1" dirty="0"/>
              <a:t>GPA</a:t>
            </a:r>
            <a:r>
              <a:rPr lang="en-US" altLang="en-US" sz="1800" dirty="0"/>
              <a:t> </a:t>
            </a:r>
            <a:r>
              <a:rPr lang="en-US" altLang="en-US" sz="1800" b="1" dirty="0"/>
              <a:t>desc) as </a:t>
            </a:r>
            <a:r>
              <a:rPr lang="en-US" altLang="en-US" sz="1800" i="1" dirty="0" err="1"/>
              <a:t>s_rank</a:t>
            </a:r>
            <a:br>
              <a:rPr lang="en-US" altLang="en-US" sz="1800" dirty="0"/>
            </a:br>
            <a:r>
              <a:rPr lang="en-US" altLang="en-US" sz="1800" dirty="0"/>
              <a:t>       </a:t>
            </a:r>
            <a:r>
              <a:rPr lang="en-US" altLang="en-US" sz="1800" b="1" dirty="0"/>
              <a:t>from </a:t>
            </a:r>
            <a:r>
              <a:rPr lang="en-US" altLang="en-US" sz="1800" i="1" dirty="0" err="1"/>
              <a:t>student_grades</a:t>
            </a:r>
            <a:r>
              <a:rPr lang="en-US" altLang="en-US" sz="1800" i="1" dirty="0"/>
              <a:t> 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endParaRPr lang="en-US" altLang="en-US" sz="2400" i="1" dirty="0"/>
          </a:p>
          <a:p>
            <a:endParaRPr lang="en-US" altLang="en-US" sz="2000" dirty="0"/>
          </a:p>
          <a:p>
            <a:r>
              <a:rPr lang="en-US" altLang="en-US" sz="2000" dirty="0"/>
              <a:t>Equivalent to: </a:t>
            </a:r>
          </a:p>
          <a:p>
            <a:pPr marL="887412" lvl="3" indent="0">
              <a:buNone/>
            </a:pPr>
            <a:r>
              <a:rPr lang="en-US" altLang="en-US" b="1" dirty="0"/>
              <a:t> </a:t>
            </a:r>
            <a:r>
              <a:rPr lang="en-US" altLang="en-US" sz="1800" b="1" dirty="0"/>
              <a:t>select </a:t>
            </a:r>
            <a:r>
              <a:rPr lang="en-US" altLang="en-US" sz="1800" i="1" dirty="0"/>
              <a:t>ID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 err="1"/>
              <a:t>student_grades</a:t>
            </a:r>
            <a:r>
              <a:rPr lang="en-US" altLang="en-US" sz="1800" i="1" dirty="0"/>
              <a:t>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/>
              <a:t>B</a:t>
            </a:r>
            <a:r>
              <a:rPr lang="en-US" altLang="en-US" sz="1800" dirty="0"/>
              <a:t>.</a:t>
            </a:r>
            <a:r>
              <a:rPr lang="en-US" altLang="en-US" sz="1800" i="1" dirty="0"/>
              <a:t>GPA </a:t>
            </a:r>
            <a:r>
              <a:rPr lang="en-US" altLang="en-US" sz="1800" dirty="0"/>
              <a:t>&gt; </a:t>
            </a:r>
            <a:r>
              <a:rPr lang="en-US" altLang="en-US" sz="1800" i="1" dirty="0"/>
              <a:t>A</a:t>
            </a:r>
            <a:r>
              <a:rPr lang="en-US" altLang="en-US" sz="1800" dirty="0"/>
              <a:t>.</a:t>
            </a:r>
            <a:r>
              <a:rPr lang="en-US" altLang="en-US" sz="1800" i="1" dirty="0"/>
              <a:t>GPA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</a:t>
            </a:r>
            <a:r>
              <a:rPr lang="en-US" altLang="en-US" sz="1800" b="1" dirty="0"/>
              <a:t>from </a:t>
            </a:r>
            <a:r>
              <a:rPr lang="en-US" altLang="en-US" sz="1800" i="1" dirty="0" err="1"/>
              <a:t>student_grades</a:t>
            </a:r>
            <a:r>
              <a:rPr lang="en-US" altLang="en-US" sz="1800" i="1" dirty="0"/>
              <a:t> A</a:t>
            </a:r>
            <a:br>
              <a:rPr lang="en-US" altLang="en-US" sz="1800" i="1" dirty="0"/>
            </a:br>
            <a:r>
              <a:rPr lang="en-US" altLang="en-US" sz="1800" i="1" dirty="0"/>
              <a:t>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sz="1800" b="1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33129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BD73A-5A64-1049-8DC7-0AD27EC8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123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4876800" y="6324600"/>
            <a:ext cx="399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www.postgresql.org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/docs/9.3/tutorial-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window.html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58159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  <a:p>
            <a:pPr marL="109537" indent="0">
              <a:buNone/>
            </a:pPr>
            <a:r>
              <a:rPr lang="en-US" altLang="en-US" sz="2000" b="1" dirty="0"/>
              <a:t>with recursive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(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) </a:t>
            </a:r>
            <a:r>
              <a:rPr lang="en-US" altLang="en-US" sz="2000" b="1" dirty="0"/>
              <a:t>as</a:t>
            </a:r>
            <a:r>
              <a:rPr lang="en-US" altLang="en-US" sz="2800" b="1" dirty="0"/>
              <a:t> </a:t>
            </a:r>
            <a:r>
              <a:rPr lang="en-US" altLang="en-US" sz="2000" dirty="0"/>
              <a:t>(</a:t>
            </a:r>
            <a:br>
              <a:rPr lang="en-US" altLang="en-US" sz="2000" dirty="0"/>
            </a:br>
            <a:r>
              <a:rPr lang="en-US" altLang="en-US" sz="2000" dirty="0"/>
              <a:t>        </a:t>
            </a:r>
            <a:r>
              <a:rPr lang="en-US" altLang="en-US" sz="2000" b="1" dirty="0"/>
              <a:t>select 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b="1" dirty="0"/>
              <a:t>union</a:t>
            </a:r>
            <a:br>
              <a:rPr lang="en-US" altLang="en-US" sz="2000" b="1" dirty="0"/>
            </a:br>
            <a:r>
              <a:rPr lang="en-US" altLang="en-US" sz="2000" b="1" dirty="0"/>
              <a:t>        select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r>
              <a:rPr lang="en-US" altLang="en-US" sz="2000" b="1" dirty="0"/>
              <a:t>,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, 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rec_rereq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where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i="1" dirty="0"/>
              <a:t> </a:t>
            </a:r>
            <a:r>
              <a:rPr lang="en-US" altLang="en-US" sz="2000" dirty="0"/>
              <a:t>=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dirty="0"/>
              <a:t>)</a:t>
            </a:r>
            <a:br>
              <a:rPr lang="en-US" altLang="en-US" sz="2000" dirty="0"/>
            </a:br>
            <a:r>
              <a:rPr lang="en-US" altLang="en-US" sz="2000" b="1" dirty="0"/>
              <a:t>select </a:t>
            </a:r>
            <a:r>
              <a:rPr lang="en-US" altLang="en-US" sz="2000" dirty="0"/>
              <a:t>∗</a:t>
            </a:r>
            <a:br>
              <a:rPr lang="en-US" altLang="en-US" sz="2000" dirty="0"/>
            </a:br>
            <a:r>
              <a:rPr lang="en-US" altLang="en-US" sz="2000" b="1" dirty="0"/>
              <a:t>from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i="1" dirty="0"/>
              <a:t>	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Makes SQL Turing Complete (i.e., you can write any program in SQL)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D47EF7-3AB6-A94E-BB89-54DC0858E5F4}"/>
              </a:ext>
            </a:extLst>
          </p:cNvPr>
          <p:cNvSpPr/>
          <p:nvPr/>
        </p:nvSpPr>
        <p:spPr>
          <a:xfrm>
            <a:off x="2209800" y="1905000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BBDE6F-FFDC-9F41-8D4F-A9DB4F6B456E}"/>
              </a:ext>
            </a:extLst>
          </p:cNvPr>
          <p:cNvSpPr/>
          <p:nvPr/>
        </p:nvSpPr>
        <p:spPr>
          <a:xfrm>
            <a:off x="1676400" y="3454173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E2625-EF44-524F-A0E5-76D163FD8D7B}"/>
              </a:ext>
            </a:extLst>
          </p:cNvPr>
          <p:cNvSpPr txBox="1"/>
          <p:nvPr/>
        </p:nvSpPr>
        <p:spPr>
          <a:xfrm>
            <a:off x="4572001" y="6179151"/>
            <a:ext cx="4191000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tIns="182880" rtlCol="0" anchor="ctr" anchorCtr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But: Just because you can, doesn’t mean you should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F2FFC-24FD-0F4F-9BEE-6FAA1476F863}"/>
              </a:ext>
            </a:extLst>
          </p:cNvPr>
          <p:cNvCxnSpPr/>
          <p:nvPr/>
        </p:nvCxnSpPr>
        <p:spPr>
          <a:xfrm flipH="1" flipV="1">
            <a:off x="5029200" y="5819775"/>
            <a:ext cx="685800" cy="276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73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Function to count number of instructors in a department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function </a:t>
            </a:r>
            <a:r>
              <a:rPr lang="en-US" altLang="en-US" sz="1800" i="1" dirty="0" err="1"/>
              <a:t>dept_count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(20))</a:t>
            </a:r>
            <a:br>
              <a:rPr lang="en-US" altLang="en-US" sz="1800" b="1" dirty="0"/>
            </a:br>
            <a:r>
              <a:rPr lang="en-US" altLang="en-US" sz="1100" b="1" dirty="0"/>
              <a:t>                </a:t>
            </a:r>
            <a:r>
              <a:rPr lang="en-US" altLang="en-US" sz="1800" b="1" dirty="0"/>
              <a:t>returns integer</a:t>
            </a:r>
            <a:br>
              <a:rPr lang="en-US" altLang="en-US" sz="1800" b="1" dirty="0"/>
            </a:br>
            <a:r>
              <a:rPr lang="en-US" altLang="en-US" sz="1800" b="1" dirty="0"/>
              <a:t>               begin</a:t>
            </a:r>
            <a:br>
              <a:rPr lang="en-US" altLang="en-US" sz="1800" b="1" dirty="0"/>
            </a:br>
            <a:r>
              <a:rPr lang="en-US" altLang="en-US" sz="1800" b="1" dirty="0"/>
              <a:t>              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 </a:t>
            </a:r>
            <a:r>
              <a:rPr lang="en-US" altLang="en-US" sz="1800" b="1" dirty="0"/>
              <a:t>integer;</a:t>
            </a:r>
            <a:br>
              <a:rPr lang="en-US" altLang="en-US" sz="1800" b="1" dirty="0"/>
            </a:br>
            <a:r>
              <a:rPr lang="en-US" altLang="en-US" sz="1800" b="1" dirty="0"/>
              <a:t>                      select count </a:t>
            </a:r>
            <a:r>
              <a:rPr lang="en-US" altLang="en-US" sz="1800" dirty="0"/>
              <a:t>(</a:t>
            </a:r>
            <a:r>
              <a:rPr lang="en-US" altLang="en-US" sz="1800" i="1" dirty="0"/>
              <a:t>* 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dept_name</a:t>
            </a:r>
            <a:br>
              <a:rPr lang="en-US" altLang="en-US" sz="1800" i="1" dirty="0"/>
            </a:br>
            <a:r>
              <a:rPr lang="en-US" altLang="en-US" sz="1800" i="1" dirty="0"/>
              <a:t>               </a:t>
            </a:r>
            <a:r>
              <a:rPr lang="en-US" altLang="en-US" sz="1800" b="1" dirty="0"/>
              <a:t>return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;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Can use in queries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select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, budget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from</a:t>
            </a:r>
            <a:r>
              <a:rPr lang="en-US" altLang="en-US" sz="1800" i="1" dirty="0"/>
              <a:t> department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dept_</a:t>
            </a:r>
            <a:r>
              <a:rPr lang="en-US" altLang="en-US" sz="1800" dirty="0" err="1"/>
              <a:t>count</a:t>
            </a:r>
            <a:r>
              <a:rPr lang="en-US" altLang="en-US" sz="1800" dirty="0"/>
              <a:t> 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dirty="0"/>
              <a:t>) &gt; 12</a:t>
            </a:r>
            <a:endParaRPr lang="en-US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1235919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Same function as a procedure</a:t>
            </a:r>
          </a:p>
          <a:p>
            <a:pPr>
              <a:buFont typeface="Monotype Sorts" pitchFamily="2" charset="2"/>
              <a:buNone/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procedure </a:t>
            </a:r>
            <a:r>
              <a:rPr lang="en-US" altLang="en-US" sz="1800" i="1" dirty="0" err="1"/>
              <a:t>dept_count_proc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b="1" dirty="0"/>
              <a:t>in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(20), 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                   </a:t>
            </a:r>
            <a:r>
              <a:rPr lang="en-US" altLang="en-US" sz="1800" b="1" dirty="0"/>
              <a:t>out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integer)</a:t>
            </a:r>
            <a:br>
              <a:rPr lang="en-US" altLang="en-US" sz="1800" b="1" dirty="0"/>
            </a:br>
            <a:r>
              <a:rPr lang="en-US" altLang="en-US" sz="1800" b="1" dirty="0"/>
              <a:t>   begin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 dirty="0"/>
              <a:t>	       select count</a:t>
            </a:r>
            <a:r>
              <a:rPr lang="en-US" altLang="en-US" sz="1800" dirty="0"/>
              <a:t>(</a:t>
            </a:r>
            <a:r>
              <a:rPr lang="en-US" altLang="en-US" sz="1800" i="1" dirty="0"/>
              <a:t>*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dept_count_proc.dept_name</a:t>
            </a:r>
            <a:endParaRPr lang="en-US" altLang="en-US" sz="1800" i="1" dirty="0"/>
          </a:p>
          <a:p>
            <a:pPr>
              <a:buFont typeface="Monotype Sorts" pitchFamily="2" charset="2"/>
              <a:buNone/>
            </a:pPr>
            <a:r>
              <a:rPr lang="en-US" altLang="en-US" sz="1800" i="1" dirty="0"/>
              <a:t> 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But use differently: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</a:t>
            </a:r>
            <a:r>
              <a:rPr lang="en-US" altLang="en-US" sz="1800" dirty="0"/>
              <a:t>;</a:t>
            </a:r>
            <a:br>
              <a:rPr lang="en-US" altLang="en-US" sz="1800" dirty="0"/>
            </a:br>
            <a:r>
              <a:rPr lang="en-US" altLang="en-US" sz="1800" dirty="0"/>
              <a:t>	 </a:t>
            </a:r>
            <a:r>
              <a:rPr lang="en-US" altLang="en-US" sz="1800" b="1" dirty="0"/>
              <a:t>call </a:t>
            </a:r>
            <a:r>
              <a:rPr lang="en-US" altLang="en-US" sz="1800" i="1" dirty="0" err="1"/>
              <a:t>dept_count_proc</a:t>
            </a:r>
            <a:r>
              <a:rPr lang="en-US" altLang="en-US" sz="1800" dirty="0"/>
              <a:t>( </a:t>
            </a:r>
            <a:r>
              <a:rPr lang="ja-JP" altLang="en-US" sz="1800"/>
              <a:t>‘</a:t>
            </a:r>
            <a:r>
              <a:rPr lang="en-US" altLang="ja-JP" sz="1800" dirty="0"/>
              <a:t>Physics</a:t>
            </a:r>
            <a:r>
              <a:rPr lang="ja-JP" altLang="en-US" sz="1800"/>
              <a:t>’</a:t>
            </a:r>
            <a:r>
              <a:rPr lang="en-US" altLang="ja-JP" sz="1800" dirty="0"/>
              <a:t>, </a:t>
            </a:r>
            <a:r>
              <a:rPr lang="en-US" altLang="ja-JP" sz="1800" i="1" dirty="0" err="1"/>
              <a:t>d_count</a:t>
            </a:r>
            <a:r>
              <a:rPr lang="en-US" altLang="ja-JP" sz="1800" dirty="0"/>
              <a:t>);</a:t>
            </a:r>
            <a:endParaRPr lang="en-US" altLang="ja-JP" sz="1800" i="1" dirty="0"/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i="1" dirty="0"/>
          </a:p>
          <a:p>
            <a:pPr lvl="0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>
                <a:solidFill>
                  <a:srgbClr val="FF0000"/>
                </a:solidFill>
              </a:rPr>
              <a:t>HOWEVER: Syntax can be wildly different across different systems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Was put in place by DBMS systems before standardization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Hard to change once customers are already using </a:t>
            </a:r>
            <a:r>
              <a:rPr lang="en-US" altLang="en-US" sz="1400" dirty="0">
                <a:solidFill>
                  <a:prstClr val="black"/>
                </a:solidFill>
              </a:rPr>
              <a:t>it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9566116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Functions/Procedures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2663" y="1066800"/>
            <a:ext cx="7976937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Stored procedures widely used in practice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Many benefits including reusability, better performance (reduce back and forth to the DB)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endParaRPr lang="en-US" altLang="ja-JP" sz="1400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Most database systems support multiple </a:t>
            </a:r>
            <a:r>
              <a:rPr lang="en-US" altLang="ja-JP" sz="1800" dirty="0" err="1"/>
              <a:t>langauges</a:t>
            </a:r>
            <a:endParaRPr lang="en-US" altLang="ja-JP" sz="1800" dirty="0"/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Purely SQL </a:t>
            </a:r>
            <a:r>
              <a:rPr lang="en-US" altLang="ja-JP" sz="1400" dirty="0">
                <a:sym typeface="Wingdings" pitchFamily="2" charset="2"/>
              </a:rPr>
              <a:t> Fully procedural (e.g., C, </a:t>
            </a:r>
            <a:r>
              <a:rPr lang="en-US" altLang="ja-JP" sz="1400" dirty="0" err="1">
                <a:sym typeface="Wingdings" pitchFamily="2" charset="2"/>
              </a:rPr>
              <a:t>etc</a:t>
            </a:r>
            <a:r>
              <a:rPr lang="en-US" altLang="ja-JP" sz="1400" dirty="0">
                <a:sym typeface="Wingdings" pitchFamily="2" charset="2"/>
              </a:rPr>
              <a:t>)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>
              <a:sym typeface="Wingdings" pitchFamily="2" charset="2"/>
            </a:endParaRP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>
                <a:sym typeface="Wingdings" pitchFamily="2" charset="2"/>
              </a:rPr>
              <a:t>PostgreSQL supports SQL, C, PL/</a:t>
            </a:r>
            <a:r>
              <a:rPr lang="en-US" altLang="ja-JP" sz="1800" dirty="0" err="1">
                <a:sym typeface="Wingdings" pitchFamily="2" charset="2"/>
              </a:rPr>
              <a:t>pgSQL</a:t>
            </a:r>
            <a:endParaRPr lang="en-US" altLang="ja-JP" sz="1800" dirty="0">
              <a:sym typeface="Wingdings" pitchFamily="2" charset="2"/>
            </a:endParaRP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>
                <a:sym typeface="Wingdings" pitchFamily="2" charset="2"/>
              </a:rPr>
              <a:t>Note PostgreSQL 10 (that we use) does not support PROCEDURE, only FUNCTION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EC3BF544-93A5-B14F-9991-03B1823A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3518694"/>
            <a:ext cx="6845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60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 </a:t>
            </a:r>
            <a:r>
              <a:rPr lang="en-US" b="1" i="1" u="sng">
                <a:latin typeface="Calibri" charset="0"/>
              </a:rPr>
              <a:t>trigger</a:t>
            </a:r>
            <a:r>
              <a:rPr lang="en-US">
                <a:latin typeface="Calibri" charset="0"/>
              </a:rPr>
              <a:t> is a statement that is executed automatically by the system as a side effect of a modification to the database.	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Suppose that instead of allowing negative account balances, the bank deals with overdrafts by </a:t>
            </a:r>
          </a:p>
          <a:p>
            <a:pPr lvl="1"/>
            <a:r>
              <a:rPr lang="en-US">
                <a:latin typeface="Calibri" charset="0"/>
              </a:rPr>
              <a:t>1. setting the account balance to zero</a:t>
            </a:r>
          </a:p>
          <a:p>
            <a:pPr lvl="1"/>
            <a:r>
              <a:rPr lang="en-US">
                <a:latin typeface="Calibri" charset="0"/>
              </a:rPr>
              <a:t>2. creating a loan in the amount of the overdraft</a:t>
            </a:r>
          </a:p>
          <a:p>
            <a:pPr lvl="1"/>
            <a:r>
              <a:rPr lang="en-US">
                <a:latin typeface="Calibri" charset="0"/>
              </a:rPr>
              <a:t>3. giving this loan a loan number identical to the account number of the overdrawn account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435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 </a:t>
            </a:r>
            <a:r>
              <a:rPr lang="en-US" sz="2000" i="1">
                <a:latin typeface="Calibri" charset="0"/>
              </a:rPr>
              <a:t>actions to be taken</a:t>
            </a:r>
            <a:endParaRPr lang="en-US" sz="2000" b="1">
              <a:latin typeface="Calibri" charset="0"/>
            </a:endParaRPr>
          </a:p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     end		</a:t>
            </a:r>
          </a:p>
        </p:txBody>
      </p:sp>
    </p:spTree>
    <p:extLst>
      <p:ext uri="{BB962C8B-B14F-4D97-AF65-F5344CB8AC3E}">
        <p14:creationId xmlns:p14="http://schemas.microsoft.com/office/powerpoint/2010/main" val="2185226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ＭＳ Ｐゴシック"/>
        <a:cs typeface=""/>
      </a:majorFont>
      <a:minorFont>
        <a:latin typeface="Helvetic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28942</TotalTime>
  <Words>61711</Words>
  <Application>Microsoft Office PowerPoint</Application>
  <PresentationFormat>On-screen Show (4:3)</PresentationFormat>
  <Paragraphs>10139</Paragraphs>
  <Slides>799</Slides>
  <Notes>443</Notes>
  <HiddenSlides>1</HiddenSlides>
  <MMClips>1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799</vt:i4>
      </vt:variant>
    </vt:vector>
  </HeadingPairs>
  <TitlesOfParts>
    <vt:vector size="835" baseType="lpstr">
      <vt:lpstr>Arial</vt:lpstr>
      <vt:lpstr>Arial Rounded MT Bold</vt:lpstr>
      <vt:lpstr>Arial Unicode MS</vt:lpstr>
      <vt:lpstr>Ayuthaya</vt:lpstr>
      <vt:lpstr>Book Antiqua</vt:lpstr>
      <vt:lpstr>Calibri</vt:lpstr>
      <vt:lpstr>Courier New</vt:lpstr>
      <vt:lpstr>Helvetica</vt:lpstr>
      <vt:lpstr>Helvetica Neue</vt:lpstr>
      <vt:lpstr>Lucida Sans Unicode</vt:lpstr>
      <vt:lpstr>Menlo</vt:lpstr>
      <vt:lpstr>Monaco</vt:lpstr>
      <vt:lpstr>Monotype Sorts</vt:lpstr>
      <vt:lpstr>Symbol</vt:lpstr>
      <vt:lpstr>Tahoma</vt:lpstr>
      <vt:lpstr>Times New Roman</vt:lpstr>
      <vt:lpstr>Verdana</vt:lpstr>
      <vt:lpstr>Webdings</vt:lpstr>
      <vt:lpstr>Wingdings</vt:lpstr>
      <vt:lpstr>Wingdings 2</vt:lpstr>
      <vt:lpstr>Wingdings 3</vt:lpstr>
      <vt:lpstr>Concourse</vt:lpstr>
      <vt:lpstr>1_Concourse</vt:lpstr>
      <vt:lpstr>2_db-5-grey</vt:lpstr>
      <vt:lpstr>2_Concourse</vt:lpstr>
      <vt:lpstr>2_Concourse</vt:lpstr>
      <vt:lpstr>Network</vt:lpstr>
      <vt:lpstr>1_Network</vt:lpstr>
      <vt:lpstr>db-book</vt:lpstr>
      <vt:lpstr>2_db-5-grey</vt:lpstr>
      <vt:lpstr>1_db-5-grey</vt:lpstr>
      <vt:lpstr>4_db-5-grey</vt:lpstr>
      <vt:lpstr>db-book</vt:lpstr>
      <vt:lpstr>Clip</vt:lpstr>
      <vt:lpstr>Equation</vt:lpstr>
      <vt:lpstr>Microsoft Equation 3.0</vt:lpstr>
      <vt:lpstr>CMSC424: Database Design Module: Relational Model; SQL</vt:lpstr>
      <vt:lpstr>CMSC424: Database Design  Module: Relation Model + SQL</vt:lpstr>
      <vt:lpstr>Relational Model</vt:lpstr>
      <vt:lpstr>Relational Data Model</vt:lpstr>
      <vt:lpstr>Key Abstraction: Relation</vt:lpstr>
      <vt:lpstr>Relations</vt:lpstr>
      <vt:lpstr>Relations</vt:lpstr>
      <vt:lpstr>Definitions</vt:lpstr>
      <vt:lpstr>Definitions</vt:lpstr>
      <vt:lpstr>Tables in a University Database</vt:lpstr>
      <vt:lpstr>Schema Diagram for University Database</vt:lpstr>
      <vt:lpstr>CMSC424: Database Design  Module: Relation Model + SQL</vt:lpstr>
      <vt:lpstr>SQL Basics and DDL</vt:lpstr>
      <vt:lpstr>History</vt:lpstr>
      <vt:lpstr>Different Types of Constructs</vt:lpstr>
      <vt:lpstr>Data Definition Language</vt:lpstr>
      <vt:lpstr>SQL Constructs: Data Definition Language</vt:lpstr>
      <vt:lpstr>SQL Constructs: Data Definition Language</vt:lpstr>
      <vt:lpstr>SQL Constructs: Data Definition Language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CMSC424: Database Design  Module: Relation Model + SQL</vt:lpstr>
      <vt:lpstr>SQL Querying Basics</vt:lpstr>
      <vt:lpstr>Basic Query Structure</vt:lpstr>
      <vt:lpstr>Basic Query Structure</vt:lpstr>
      <vt:lpstr>Basic Query Structure</vt:lpstr>
      <vt:lpstr>Basic Query Constructs</vt:lpstr>
      <vt:lpstr>Basic Query Constructs</vt:lpstr>
      <vt:lpstr>Multi-table Queries</vt:lpstr>
      <vt:lpstr>Multi-table Queries</vt:lpstr>
      <vt:lpstr>Multi-table Queries</vt:lpstr>
      <vt:lpstr>Multi-table Queries</vt:lpstr>
      <vt:lpstr>Multi-table Queries</vt:lpstr>
      <vt:lpstr>CMSC424: Database Design  Module: Relation Model + SQL</vt:lpstr>
      <vt:lpstr>Relational Model: Keys</vt:lpstr>
      <vt:lpstr>Keys</vt:lpstr>
      <vt:lpstr>Tables in a University Database</vt:lpstr>
      <vt:lpstr>Tables in a University Database</vt:lpstr>
      <vt:lpstr>Tables in a University Database</vt:lpstr>
      <vt:lpstr>Keys</vt:lpstr>
      <vt:lpstr>Schema Diagram for University Database</vt:lpstr>
      <vt:lpstr>Schema Diagram for the Banking Enterprise</vt:lpstr>
      <vt:lpstr>Examples</vt:lpstr>
      <vt:lpstr>Examples</vt:lpstr>
      <vt:lpstr>CMSC424: Database Design  Module: Relation Model + SQL</vt:lpstr>
      <vt:lpstr>SQL Aggregates</vt:lpstr>
      <vt:lpstr>Aggregates</vt:lpstr>
      <vt:lpstr>Aggregates</vt:lpstr>
      <vt:lpstr>Aggregates: Group By</vt:lpstr>
      <vt:lpstr>Aggregates: Group By</vt:lpstr>
      <vt:lpstr>Aggregates: Group By</vt:lpstr>
      <vt:lpstr>Aggregates: Group By</vt:lpstr>
      <vt:lpstr>CMSC424: Database Design  Module: Relation Model + SQL</vt:lpstr>
      <vt:lpstr>SQL Querying Basics</vt:lpstr>
      <vt:lpstr>Multi-table Queries</vt:lpstr>
      <vt:lpstr>Multi-table Queries</vt:lpstr>
      <vt:lpstr>Outer joins: Why?</vt:lpstr>
      <vt:lpstr>“Left” Outerjoin</vt:lpstr>
      <vt:lpstr>“Right” Outerjoin</vt:lpstr>
      <vt:lpstr>“Full” Outerjoin</vt:lpstr>
      <vt:lpstr>Semi-joins</vt:lpstr>
      <vt:lpstr>Semi-joins</vt:lpstr>
      <vt:lpstr>Anti-joins</vt:lpstr>
      <vt:lpstr>Anti-joins</vt:lpstr>
      <vt:lpstr>Set operations</vt:lpstr>
      <vt:lpstr>Set operations: Duplicates</vt:lpstr>
      <vt:lpstr>CMSC424: Database Design  Module: Relation Model + SQL</vt:lpstr>
      <vt:lpstr>SQL Nested Subqueries </vt:lpstr>
      <vt:lpstr>Nested Subqueries</vt:lpstr>
      <vt:lpstr>Nested Subqueries</vt:lpstr>
      <vt:lpstr>Set Membership: ”IN” and “NOT IN”</vt:lpstr>
      <vt:lpstr>Set Membership: ”IN” and “NOT IN”</vt:lpstr>
      <vt:lpstr>Set Comparisons</vt:lpstr>
      <vt:lpstr>Testing for Empty Results</vt:lpstr>
      <vt:lpstr>Uniqueness</vt:lpstr>
      <vt:lpstr>“With” Clause</vt:lpstr>
      <vt:lpstr>Scalar Subqueries</vt:lpstr>
      <vt:lpstr>CMSC424: Database Design  Module: Relation Model + SQL</vt:lpstr>
      <vt:lpstr>SQL: NULLs</vt:lpstr>
      <vt:lpstr>SQL: Nulls</vt:lpstr>
      <vt:lpstr>SQL: Nulls</vt:lpstr>
      <vt:lpstr>SQL: Nulls</vt:lpstr>
      <vt:lpstr>SQL: Unknown</vt:lpstr>
      <vt:lpstr>Aggregates and NULLs</vt:lpstr>
      <vt:lpstr>Aggregates and NULLs</vt:lpstr>
      <vt:lpstr>CMSC424: Database Design  Module: Relation Model + SQL</vt:lpstr>
      <vt:lpstr>Miscellaneous SQL</vt:lpstr>
      <vt:lpstr>Ranking</vt:lpstr>
      <vt:lpstr>Window Functions</vt:lpstr>
      <vt:lpstr>Recursion in SQL</vt:lpstr>
      <vt:lpstr>SQL Functions</vt:lpstr>
      <vt:lpstr>SQL Procedures</vt:lpstr>
      <vt:lpstr>SQL Functions/Procedures</vt:lpstr>
      <vt:lpstr>Triggers</vt:lpstr>
      <vt:lpstr>Trigger Example in SQL:1999</vt:lpstr>
      <vt:lpstr>Trigger Example in SQL:1999</vt:lpstr>
      <vt:lpstr>PostgreSQL Trigger Syntax</vt:lpstr>
      <vt:lpstr>Triggers…</vt:lpstr>
      <vt:lpstr>Transactions</vt:lpstr>
      <vt:lpstr>Transactions (Cont.)</vt:lpstr>
      <vt:lpstr>CMSC424: Database Design  Aside</vt:lpstr>
      <vt:lpstr>Anatomy of a Web Application</vt:lpstr>
      <vt:lpstr>Application Architecture Evolution</vt:lpstr>
      <vt:lpstr>Web or Mobile Applications</vt:lpstr>
      <vt:lpstr>What runs where?</vt:lpstr>
      <vt:lpstr>Some Key Technologies</vt:lpstr>
      <vt:lpstr>REST</vt:lpstr>
      <vt:lpstr>REST – GET Calls</vt:lpstr>
      <vt:lpstr>REST Example: Twitter</vt:lpstr>
      <vt:lpstr>CMSC424: Database Design  Module: Relational Model + SQL</vt:lpstr>
      <vt:lpstr>SQL and Programming Languages</vt:lpstr>
      <vt:lpstr>SQL and Programming Languages</vt:lpstr>
      <vt:lpstr>Option 1: JDBC/ODBC</vt:lpstr>
      <vt:lpstr>PowerPoint Presentation</vt:lpstr>
      <vt:lpstr>Option 1: JDBC/ODBC</vt:lpstr>
      <vt:lpstr>Option 1: JDBC/ODBC</vt:lpstr>
      <vt:lpstr>Option 2: Embedded SQL</vt:lpstr>
      <vt:lpstr>Option 2: Embedded SQL</vt:lpstr>
      <vt:lpstr>Option 3: Custom Libraries</vt:lpstr>
      <vt:lpstr>Option 4: Object-relational Mappers</vt:lpstr>
      <vt:lpstr>Option 5: Other Mappers</vt:lpstr>
      <vt:lpstr>CMSC424: Database Design  Module: Relation Model + SQL</vt:lpstr>
      <vt:lpstr>Relational Operations</vt:lpstr>
      <vt:lpstr>Relational Query Languages</vt:lpstr>
      <vt:lpstr>Relational Operations</vt:lpstr>
      <vt:lpstr>Relational Algebra</vt:lpstr>
      <vt:lpstr>Select Operation</vt:lpstr>
      <vt:lpstr>Project</vt:lpstr>
      <vt:lpstr>Set Union, Difference</vt:lpstr>
      <vt:lpstr>Cartesian Product</vt:lpstr>
      <vt:lpstr>Rename Operation</vt:lpstr>
      <vt:lpstr>Relational Algebra</vt:lpstr>
      <vt:lpstr>Additional Operators</vt:lpstr>
      <vt:lpstr>Additional Operators: Joins</vt:lpstr>
      <vt:lpstr>Additional Operators: Joins</vt:lpstr>
      <vt:lpstr>Additional Operators: Join Variations</vt:lpstr>
      <vt:lpstr>Example Query</vt:lpstr>
      <vt:lpstr>Example Queries</vt:lpstr>
      <vt:lpstr>CMSC424: Database Design  Module: Relation Model + SQL</vt:lpstr>
      <vt:lpstr>Relational Operations</vt:lpstr>
      <vt:lpstr>Duplicates</vt:lpstr>
      <vt:lpstr>Formal Semantics of SQL</vt:lpstr>
      <vt:lpstr>Formal Semantics of SQL: RA*</vt:lpstr>
      <vt:lpstr>Formal Semantics of SQL: RA*</vt:lpstr>
      <vt:lpstr>Formal Semantics of SQL: RA*</vt:lpstr>
      <vt:lpstr>Formal Semantics of SQL</vt:lpstr>
      <vt:lpstr>Set/Bag Operations Revisited</vt:lpstr>
      <vt:lpstr>CMSC424: Database Design  Module: Relational Model + SQL</vt:lpstr>
      <vt:lpstr>SQL Views</vt:lpstr>
      <vt:lpstr>Views</vt:lpstr>
      <vt:lpstr>Example Queries</vt:lpstr>
      <vt:lpstr>Views</vt:lpstr>
      <vt:lpstr>Views vs Tables</vt:lpstr>
      <vt:lpstr>Views vs Tables</vt:lpstr>
      <vt:lpstr>Update of a View</vt:lpstr>
      <vt:lpstr>Authorization/Security</vt:lpstr>
      <vt:lpstr>CMSC424: Database Design  Module: Relation Model + SQL</vt:lpstr>
      <vt:lpstr>SQL Integrity Constraints </vt:lpstr>
      <vt:lpstr>IC’s</vt:lpstr>
      <vt:lpstr>Key Constraints</vt:lpstr>
      <vt:lpstr>Key Constraints</vt:lpstr>
      <vt:lpstr>Attribute Constraints</vt:lpstr>
      <vt:lpstr>Attribute Constraints</vt:lpstr>
      <vt:lpstr>Attribute Constraints</vt:lpstr>
      <vt:lpstr>Referential Integrity Constraints</vt:lpstr>
      <vt:lpstr>Referential Integrity Constraints</vt:lpstr>
      <vt:lpstr>Referential Integrity Constraints</vt:lpstr>
      <vt:lpstr>Referential Integrity Constraints</vt:lpstr>
      <vt:lpstr>Global Constraints</vt:lpstr>
      <vt:lpstr>Global Constraints</vt:lpstr>
      <vt:lpstr>Summary: Integrity Constraints</vt:lpstr>
      <vt:lpstr>CMSC424: Database Design  NOT IN SYLLABUS</vt:lpstr>
      <vt:lpstr>Fun with SQL</vt:lpstr>
      <vt:lpstr>1. Everything is a Table</vt:lpstr>
      <vt:lpstr>2. Recursion can be very powerful</vt:lpstr>
      <vt:lpstr>3. Window Functions</vt:lpstr>
      <vt:lpstr>4. Correlation Coefficient</vt:lpstr>
      <vt:lpstr>5. Page Rank</vt:lpstr>
      <vt:lpstr>PowerPoint Presentation</vt:lpstr>
      <vt:lpstr>CMSC424: Database Design  Module: Design: E/R Models and Normalization</vt:lpstr>
      <vt:lpstr>Design Process; E/R Basics</vt:lpstr>
      <vt:lpstr>Design Process</vt:lpstr>
      <vt:lpstr>“Database” Design</vt:lpstr>
      <vt:lpstr>Entity-Relationship Model</vt:lpstr>
      <vt:lpstr>Entity-Relationship Model</vt:lpstr>
      <vt:lpstr>Entities and relationships</vt:lpstr>
      <vt:lpstr>ER Diagram</vt:lpstr>
      <vt:lpstr>PowerPoint Presentation</vt:lpstr>
      <vt:lpstr>Attributes; Cardinality Constraints</vt:lpstr>
      <vt:lpstr>Types of Attributes</vt:lpstr>
      <vt:lpstr>Types of Attributes</vt:lpstr>
      <vt:lpstr>Relationship Cardinalities</vt:lpstr>
      <vt:lpstr>Mapping Cardinalities</vt:lpstr>
      <vt:lpstr>Mapping Cardinalities</vt:lpstr>
      <vt:lpstr>Mapping Cardinalities</vt:lpstr>
      <vt:lpstr>Relationship Set Keys</vt:lpstr>
      <vt:lpstr>Relationship Set Keys</vt:lpstr>
      <vt:lpstr>Relationship Set Keys</vt:lpstr>
      <vt:lpstr>Relationship Set Keys</vt:lpstr>
      <vt:lpstr>Relationship Set Keys</vt:lpstr>
      <vt:lpstr>Relationship Set Keys</vt:lpstr>
      <vt:lpstr>PowerPoint Presentation</vt:lpstr>
      <vt:lpstr>More E/R Constructs</vt:lpstr>
      <vt:lpstr>Recursive Relationships</vt:lpstr>
      <vt:lpstr>Weak Entity Sets</vt:lpstr>
      <vt:lpstr>Examples of Weak Entity Sets</vt:lpstr>
      <vt:lpstr>Participation Constraints</vt:lpstr>
      <vt:lpstr>Specialization/Generalization</vt:lpstr>
      <vt:lpstr>Aggregation</vt:lpstr>
      <vt:lpstr>PowerPoint Presentation</vt:lpstr>
      <vt:lpstr>Converting E/R Models to Relations</vt:lpstr>
      <vt:lpstr>E/R Diagrams  Relations</vt:lpstr>
      <vt:lpstr>E/R Diagrams  Relations</vt:lpstr>
      <vt:lpstr>E/R Diagrams  Relations</vt:lpstr>
      <vt:lpstr>E/R Diagrams  Relations</vt:lpstr>
      <vt:lpstr>Weak Entity Sets</vt:lpstr>
      <vt:lpstr>Multi-valued Attributes</vt:lpstr>
      <vt:lpstr>Specialization and Generalization</vt:lpstr>
      <vt:lpstr>PowerPoint Presentation</vt:lpstr>
      <vt:lpstr>Design Issues; Alternate Notations</vt:lpstr>
      <vt:lpstr>Some Common Mistakes</vt:lpstr>
      <vt:lpstr>Some Common Mistakes</vt:lpstr>
      <vt:lpstr>Design Issues</vt:lpstr>
      <vt:lpstr>Design Issues</vt:lpstr>
      <vt:lpstr>Design Issues</vt:lpstr>
      <vt:lpstr>Alternate Notations</vt:lpstr>
      <vt:lpstr>Unified Modeling Language (UML)</vt:lpstr>
      <vt:lpstr>Thoughts…</vt:lpstr>
      <vt:lpstr>Thoughts…</vt:lpstr>
      <vt:lpstr>PowerPoint Presentation</vt:lpstr>
      <vt:lpstr>Relational Database Design </vt:lpstr>
      <vt:lpstr>Normalization</vt:lpstr>
      <vt:lpstr>Simplified University Database Schema</vt:lpstr>
      <vt:lpstr>PowerPoint Presentation</vt:lpstr>
      <vt:lpstr>PowerPoint Presentation</vt:lpstr>
      <vt:lpstr>PowerPoint Presentation</vt:lpstr>
      <vt:lpstr>PowerPoint Presentation</vt:lpstr>
      <vt:lpstr>Desiderata </vt:lpstr>
      <vt:lpstr>Overall Approach</vt:lpstr>
      <vt:lpstr>Atomic Domains and 1st Normal Form</vt:lpstr>
      <vt:lpstr>CMSC424: Database Design  Module: Design: E/R Models and Normalization</vt:lpstr>
      <vt:lpstr>Functional Dependencies</vt:lpstr>
      <vt:lpstr>Functional Dependencies</vt:lpstr>
      <vt:lpstr>FDs: Example 1</vt:lpstr>
      <vt:lpstr>FDs: Example 2</vt:lpstr>
      <vt:lpstr>FDs: Example 3</vt:lpstr>
      <vt:lpstr>Examples from Quiz</vt:lpstr>
      <vt:lpstr>Functional Dependencies</vt:lpstr>
      <vt:lpstr>Functional Dependencies</vt:lpstr>
      <vt:lpstr>FDs and Redundancy</vt:lpstr>
      <vt:lpstr>FDs and Redundancy</vt:lpstr>
      <vt:lpstr>Functional Dependencies</vt:lpstr>
      <vt:lpstr>Definitions</vt:lpstr>
      <vt:lpstr>CMSC424: Database Design  Module: Design: E/R Models and Normalization</vt:lpstr>
      <vt:lpstr>Working with Functional Dependencies</vt:lpstr>
      <vt:lpstr>1. Closure </vt:lpstr>
      <vt:lpstr>Additional rules</vt:lpstr>
      <vt:lpstr>Example</vt:lpstr>
      <vt:lpstr>2. Closure of an attribute set</vt:lpstr>
      <vt:lpstr>Computing the closure for A  </vt:lpstr>
      <vt:lpstr>Example</vt:lpstr>
      <vt:lpstr>Uses of attribute set closures</vt:lpstr>
      <vt:lpstr>3. Extraneous Attributes</vt:lpstr>
      <vt:lpstr>4. Canonical Cover</vt:lpstr>
      <vt:lpstr>CMSC424: Database Design  Module: Design: E/R Models and Normalization</vt:lpstr>
      <vt:lpstr>Lossless and Lossy Decompositions</vt:lpstr>
      <vt:lpstr>Decompositions</vt:lpstr>
      <vt:lpstr>Loss-less Decompositions</vt:lpstr>
      <vt:lpstr>Loss-less Decompositions</vt:lpstr>
      <vt:lpstr>Dependency-preserving Decompositions</vt:lpstr>
      <vt:lpstr>Dependency-preserving Decompositions</vt:lpstr>
      <vt:lpstr>CMSC424: Database Design  Module: Design: E/R Models and Normalization</vt:lpstr>
      <vt:lpstr>Boyce Codd Normal Form</vt:lpstr>
      <vt:lpstr>Approach</vt:lpstr>
      <vt:lpstr>BCNF: Boyce-Codd Normal Form</vt:lpstr>
      <vt:lpstr>BCNF and Redundancy</vt:lpstr>
      <vt:lpstr>BCNF</vt:lpstr>
      <vt:lpstr>Achieving BCNF Schemas</vt:lpstr>
      <vt:lpstr>Example 1</vt:lpstr>
      <vt:lpstr>Example 2-1</vt:lpstr>
      <vt:lpstr>Example 2-2</vt:lpstr>
      <vt:lpstr>Example 3</vt:lpstr>
      <vt:lpstr>CMSC424: Database Design  Module: Design: E/R Models and Normalization</vt:lpstr>
      <vt:lpstr>3rd and 4th Normal Forms</vt:lpstr>
      <vt:lpstr>Issue 1: BCNF may not preserve dependencies</vt:lpstr>
      <vt:lpstr>Issue 1: BCNF may not preserve dependencies</vt:lpstr>
      <vt:lpstr>3NF (3rd Normal Form)</vt:lpstr>
      <vt:lpstr>3NF (3rd Normal Form)</vt:lpstr>
      <vt:lpstr>3NF and Redundancy</vt:lpstr>
      <vt:lpstr>Decomposing into 3NF</vt:lpstr>
      <vt:lpstr>Issue 2: BCNF and redundancy</vt:lpstr>
      <vt:lpstr>Multi-valued Dependencies</vt:lpstr>
      <vt:lpstr>4NF</vt:lpstr>
      <vt:lpstr>Comparing the normal forms</vt:lpstr>
      <vt:lpstr>CMSC424: Database Design  Module: Design: E/R Models and Normalization</vt:lpstr>
      <vt:lpstr>Recap and Other Issues</vt:lpstr>
      <vt:lpstr>Database design process</vt:lpstr>
      <vt:lpstr>Recap</vt:lpstr>
      <vt:lpstr>Recap</vt:lpstr>
      <vt:lpstr>Recap</vt:lpstr>
      <vt:lpstr>CMSC424: Database Design  Module: Database Implementation</vt:lpstr>
      <vt:lpstr>Database Implementation</vt:lpstr>
      <vt:lpstr>Query Processing/Storage</vt:lpstr>
      <vt:lpstr>CMSC424: Database Design  Module: Database Implementation</vt:lpstr>
      <vt:lpstr>Storage Hierarchy</vt:lpstr>
      <vt:lpstr>Storage Options</vt:lpstr>
      <vt:lpstr>Storage Hierarchy</vt:lpstr>
      <vt:lpstr>AMD Ryzen CPU Architecture</vt:lpstr>
      <vt:lpstr>Storage Hierarchy</vt:lpstr>
      <vt:lpstr>Storage Options </vt:lpstr>
      <vt:lpstr>Storage Hierarchy: Cache</vt:lpstr>
      <vt:lpstr>Storage Hierarchy: Cache</vt:lpstr>
      <vt:lpstr>Storage Hierarchy: Cache</vt:lpstr>
      <vt:lpstr>Storage Hierarchy: Main Memory</vt:lpstr>
      <vt:lpstr>Storage Hierarchy</vt:lpstr>
      <vt:lpstr>How important is this today?</vt:lpstr>
      <vt:lpstr>CMSC424: Database Design  Module: Database Implementation</vt:lpstr>
      <vt:lpstr>Disks and SSDs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Data</vt:lpstr>
      <vt:lpstr>Reliability</vt:lpstr>
      <vt:lpstr>Disk Controller</vt:lpstr>
      <vt:lpstr>Optimizing block accesses</vt:lpstr>
      <vt:lpstr>Solid State Drives</vt:lpstr>
      <vt:lpstr>Solid State Drives</vt:lpstr>
      <vt:lpstr>CMSC424: Database Design  Module: Database Implementation</vt:lpstr>
      <vt:lpstr>Virtual memory and buffer manager</vt:lpstr>
      <vt:lpstr>Query Processing/Storage</vt:lpstr>
      <vt:lpstr>Buffer Manager</vt:lpstr>
      <vt:lpstr>Buffer Manager</vt:lpstr>
      <vt:lpstr>Buffer Manager</vt:lpstr>
      <vt:lpstr>Replacement Policy: Example</vt:lpstr>
      <vt:lpstr>Buffer Manager</vt:lpstr>
      <vt:lpstr>Reality Check…</vt:lpstr>
      <vt:lpstr>Reality Check…</vt:lpstr>
      <vt:lpstr>CMSC424: Database Design  Module: File Organization and Indexes</vt:lpstr>
      <vt:lpstr>File Organization &amp; Indexes Overview</vt:lpstr>
      <vt:lpstr>Review: Query Processing/Storage</vt:lpstr>
      <vt:lpstr>Mapping Tuples to Disk Blocks</vt:lpstr>
      <vt:lpstr>File Organization</vt:lpstr>
      <vt:lpstr>File System or Not</vt:lpstr>
      <vt:lpstr>Through a File System</vt:lpstr>
      <vt:lpstr>Assumptions for Now</vt:lpstr>
      <vt:lpstr>Within block: Fixed Length Records</vt:lpstr>
      <vt:lpstr>Within block: Fixed Length Records</vt:lpstr>
      <vt:lpstr>Within block: Variable-length Records</vt:lpstr>
      <vt:lpstr>Across Blocks of a Relation</vt:lpstr>
      <vt:lpstr>Across Blocks: Sequential File Organization</vt:lpstr>
      <vt:lpstr>Across Blocks: Sequential File Organization</vt:lpstr>
      <vt:lpstr>Advanced Topics</vt:lpstr>
      <vt:lpstr>Advanced Topics</vt:lpstr>
      <vt:lpstr>CMSC424: Database Design  Module: File Organization and Indexes</vt:lpstr>
      <vt:lpstr>File Organization &amp; Indexes Overview</vt:lpstr>
      <vt:lpstr>Index</vt:lpstr>
      <vt:lpstr>PowerPoint Presentation</vt:lpstr>
      <vt:lpstr>Ordered Indexes</vt:lpstr>
      <vt:lpstr>Primary Sparse Index</vt:lpstr>
      <vt:lpstr>Primary Dense Index</vt:lpstr>
      <vt:lpstr>Secondary Index</vt:lpstr>
      <vt:lpstr>Multi-level Indexes</vt:lpstr>
      <vt:lpstr>Multi-level Indexes</vt:lpstr>
      <vt:lpstr>CMSC424: Database Design  Module: File Organization and Indexes</vt:lpstr>
      <vt:lpstr>B+-Trees</vt:lpstr>
      <vt:lpstr>Example B+-Tree Index</vt:lpstr>
      <vt:lpstr>B+-Tree Node Structure</vt:lpstr>
      <vt:lpstr>Properties of B+-Trees</vt:lpstr>
      <vt:lpstr>Properties</vt:lpstr>
      <vt:lpstr>B+-Trees - Searching</vt:lpstr>
      <vt:lpstr>Example B+-Tree Index</vt:lpstr>
      <vt:lpstr>Example B+-Tree Index</vt:lpstr>
      <vt:lpstr>B+ Trees in Practice</vt:lpstr>
      <vt:lpstr>CMSC424: Database Design  Module: File Organization and Indexes</vt:lpstr>
      <vt:lpstr>B+-Trees: Inserts</vt:lpstr>
      <vt:lpstr>Tuple Insertion</vt:lpstr>
      <vt:lpstr>B+-Trees:  Insertion</vt:lpstr>
      <vt:lpstr>Tuple Insertion</vt:lpstr>
      <vt:lpstr>B+-Trees:  Insertion</vt:lpstr>
      <vt:lpstr>B+-Trees:  Insertion</vt:lpstr>
      <vt:lpstr>Another B+Tree Insertion Example</vt:lpstr>
      <vt:lpstr>Another Example: INSERT (125)</vt:lpstr>
      <vt:lpstr>Another Example: INSERT (125)</vt:lpstr>
      <vt:lpstr>Another Example: INSERT (125)</vt:lpstr>
      <vt:lpstr>Another Example: INSERT (125)</vt:lpstr>
      <vt:lpstr>Another Example: INSERT (125)</vt:lpstr>
      <vt:lpstr>CMSC424: Database Design  Module: File Organization and Indexes</vt:lpstr>
      <vt:lpstr>B+-Trees: Deletions</vt:lpstr>
      <vt:lpstr>Updates on B+-Trees: Deletion</vt:lpstr>
      <vt:lpstr>Examples of B+-Tree Deletion</vt:lpstr>
      <vt:lpstr>Examples of B+-Tree Deletion</vt:lpstr>
      <vt:lpstr>Examples of B+-Tree Deletion</vt:lpstr>
      <vt:lpstr>Examples of B+-Tree Deletion</vt:lpstr>
      <vt:lpstr>Examples of B+-Tree Deletion</vt:lpstr>
      <vt:lpstr>CMSC424: Database Design  Module: File Organization and Indexes</vt:lpstr>
      <vt:lpstr>Hash Indexes</vt:lpstr>
      <vt:lpstr>Hash-based File Organization</vt:lpstr>
      <vt:lpstr>Overflow Pages</vt:lpstr>
      <vt:lpstr>PowerPoint Presentation</vt:lpstr>
      <vt:lpstr>Hash Indexes</vt:lpstr>
      <vt:lpstr>Hash Indexes</vt:lpstr>
      <vt:lpstr>Extendable Hashing</vt:lpstr>
      <vt:lpstr>General Extendable Hash Structure </vt:lpstr>
      <vt:lpstr>Example</vt:lpstr>
      <vt:lpstr>Example</vt:lpstr>
      <vt:lpstr>Example</vt:lpstr>
      <vt:lpstr>Extendable Hashing vs. Other Schemes</vt:lpstr>
      <vt:lpstr>Comparison of Ordered Indexing and Hashing</vt:lpstr>
      <vt:lpstr>CMSC424: Database Design  Module: File Organization and Indexes</vt:lpstr>
      <vt:lpstr>Indexes: Miscellaneous</vt:lpstr>
      <vt:lpstr>B-Tree Index Example</vt:lpstr>
      <vt:lpstr>B-Tree Index Files (Cont.)</vt:lpstr>
      <vt:lpstr>B+-Tree File Organization</vt:lpstr>
      <vt:lpstr>Multiple-Key Access</vt:lpstr>
      <vt:lpstr>Indices on Multiple Keys</vt:lpstr>
      <vt:lpstr>Bitmap Indices</vt:lpstr>
      <vt:lpstr>Bitmap Indices (Cont.)</vt:lpstr>
      <vt:lpstr>Bitmap Indices (Cont.)</vt:lpstr>
      <vt:lpstr>R-Trees</vt:lpstr>
      <vt:lpstr>Conclusions</vt:lpstr>
      <vt:lpstr>CMSC424: Database Design  Module: Database Implementation</vt:lpstr>
      <vt:lpstr>Database Implementation</vt:lpstr>
      <vt:lpstr>Other Stuff</vt:lpstr>
      <vt:lpstr>Query Processing/Storage</vt:lpstr>
      <vt:lpstr>CMSC424: Database Design  Module: Database Implementation</vt:lpstr>
      <vt:lpstr>Overview and Cost Measures</vt:lpstr>
      <vt:lpstr>Getting Deeper into Query Processing</vt:lpstr>
      <vt:lpstr>Getting Deeper into Query Processing</vt:lpstr>
      <vt:lpstr>“Cost”</vt:lpstr>
      <vt:lpstr>“Cost”</vt:lpstr>
      <vt:lpstr>“Cost” Example</vt:lpstr>
      <vt:lpstr>Next…</vt:lpstr>
      <vt:lpstr>CMSC424: Database Design  Module: Query Processing</vt:lpstr>
      <vt:lpstr>Selections</vt:lpstr>
      <vt:lpstr>Selection Operation</vt:lpstr>
      <vt:lpstr>Selection Operation</vt:lpstr>
      <vt:lpstr>Selection w/ B+-Tree Indexes</vt:lpstr>
      <vt:lpstr>Selection Operation</vt:lpstr>
      <vt:lpstr>Selection Operation</vt:lpstr>
      <vt:lpstr>Selection Operation</vt:lpstr>
      <vt:lpstr>CMSC424: Database Design  Module: Query Processing</vt:lpstr>
      <vt:lpstr>Joins</vt:lpstr>
      <vt:lpstr>Join</vt:lpstr>
      <vt:lpstr>Block Nested-loops Join</vt:lpstr>
      <vt:lpstr>Index Nested-loops Join</vt:lpstr>
      <vt:lpstr>Index Nested-loops Join</vt:lpstr>
      <vt:lpstr>Hash Join</vt:lpstr>
      <vt:lpstr>Hash Join</vt:lpstr>
      <vt:lpstr>Hash Join</vt:lpstr>
      <vt:lpstr>Hash Join</vt:lpstr>
      <vt:lpstr>Hash Join</vt:lpstr>
      <vt:lpstr>Hash Join: Issues</vt:lpstr>
      <vt:lpstr>CMSC424: Database Design  Module: Query Processing</vt:lpstr>
      <vt:lpstr>Group By and Aggregation</vt:lpstr>
      <vt:lpstr>Group By and Aggregation</vt:lpstr>
      <vt:lpstr>Group By and Aggregation</vt:lpstr>
      <vt:lpstr>CMSC424: Database Design  Module: Query Processing</vt:lpstr>
      <vt:lpstr>Sorting; Merge Joins</vt:lpstr>
      <vt:lpstr>Sorting</vt:lpstr>
      <vt:lpstr> External sort-merge</vt:lpstr>
      <vt:lpstr> External sort-merge</vt:lpstr>
      <vt:lpstr>Example: External Sorting Using Sort-Merge</vt:lpstr>
      <vt:lpstr>External Merge Sort (Cont.)</vt:lpstr>
      <vt:lpstr>Merge-Join (Sort-merge join)</vt:lpstr>
      <vt:lpstr>Merge-Join (Sort-merge join)</vt:lpstr>
      <vt:lpstr>Joins: Summary</vt:lpstr>
      <vt:lpstr>Duplicate Elimination</vt:lpstr>
      <vt:lpstr>Set operations</vt:lpstr>
      <vt:lpstr>Outer Joins</vt:lpstr>
      <vt:lpstr>CMSC424: Database Design  Module: Query Processing</vt:lpstr>
      <vt:lpstr>Putting it all together</vt:lpstr>
      <vt:lpstr>Evaluation of Expressions</vt:lpstr>
      <vt:lpstr>Evaluation of Expressions</vt:lpstr>
      <vt:lpstr>Materialization</vt:lpstr>
      <vt:lpstr>Pipelining</vt:lpstr>
      <vt:lpstr>Pipelining</vt:lpstr>
      <vt:lpstr>Pipelining: Demand-driven</vt:lpstr>
      <vt:lpstr>Hash-Join Iterator Interface</vt:lpstr>
      <vt:lpstr>Hash-Join Iterator Interface</vt:lpstr>
      <vt:lpstr>Pipelining (Cont.)</vt:lpstr>
      <vt:lpstr>Recap: Query Processing</vt:lpstr>
      <vt:lpstr>CMSC424: Database Design  Module: Query Processing</vt:lpstr>
      <vt:lpstr>Query Optimization: Overview</vt:lpstr>
      <vt:lpstr>Getting Deeper into Query Processing</vt:lpstr>
      <vt:lpstr>Query Optimization</vt:lpstr>
      <vt:lpstr>Query Optimization</vt:lpstr>
      <vt:lpstr>Query Optimization: Goal</vt:lpstr>
      <vt:lpstr>Query Optimization</vt:lpstr>
      <vt:lpstr>Equivalence of Expressions</vt:lpstr>
      <vt:lpstr>Equivalence of Expressions</vt:lpstr>
      <vt:lpstr>Equivalence Rules</vt:lpstr>
      <vt:lpstr>Pictorial Depiction</vt:lpstr>
      <vt:lpstr>Equivalence of Expressions</vt:lpstr>
      <vt:lpstr>Equivalence of Expressions</vt:lpstr>
      <vt:lpstr>Evaluation Plans</vt:lpstr>
      <vt:lpstr>Query Optimization</vt:lpstr>
      <vt:lpstr>Cost estimation</vt:lpstr>
      <vt:lpstr>Cost estimation</vt:lpstr>
      <vt:lpstr>Cost estimation</vt:lpstr>
      <vt:lpstr>Selectivity Estimation</vt:lpstr>
      <vt:lpstr>Examples</vt:lpstr>
      <vt:lpstr>Example: Joins</vt:lpstr>
      <vt:lpstr>Joins</vt:lpstr>
      <vt:lpstr>Query Optimization</vt:lpstr>
      <vt:lpstr>Optimization Algorithms</vt:lpstr>
      <vt:lpstr>Searching for the best plan</vt:lpstr>
      <vt:lpstr>Searching for the best plan</vt:lpstr>
      <vt:lpstr>Heuristic Optimization</vt:lpstr>
      <vt:lpstr>Summary</vt:lpstr>
      <vt:lpstr>CMSC424: Database Design  Module: NoSQL; Big Data Systems</vt:lpstr>
      <vt:lpstr>NoSQL and Big Data Systems: Motivation</vt:lpstr>
      <vt:lpstr>RDBMS: Application Scenarios</vt:lpstr>
      <vt:lpstr>RDBMS Evolution</vt:lpstr>
      <vt:lpstr>NoSQL + Big Data Systems: Motivation</vt:lpstr>
      <vt:lpstr>PowerPoint Presentation</vt:lpstr>
      <vt:lpstr>Some motivating scenarios</vt:lpstr>
      <vt:lpstr>Two Primary Use Cases</vt:lpstr>
      <vt:lpstr>Why (Parallel) Databases Don’t Work</vt:lpstr>
      <vt:lpstr>Parallel and Distributed Architectures</vt:lpstr>
      <vt:lpstr>Parallel Architectures</vt:lpstr>
      <vt:lpstr>Parallel Architectures</vt:lpstr>
      <vt:lpstr>Parallel Architectures</vt:lpstr>
      <vt:lpstr>Parallel Systems</vt:lpstr>
      <vt:lpstr>Speed-Up and Scale-Up</vt:lpstr>
      <vt:lpstr>Factors Limiting Speedup and Scaleup</vt:lpstr>
      <vt:lpstr>What about “Distributed” Systems?</vt:lpstr>
      <vt:lpstr>CMSC424: Database Design  Module: NoSQL; Big Data Systems</vt:lpstr>
      <vt:lpstr>Parallel or Distributed Systems</vt:lpstr>
      <vt:lpstr>Data Partitioning</vt:lpstr>
      <vt:lpstr>Data Replication</vt:lpstr>
      <vt:lpstr>Data Sharding + Replication</vt:lpstr>
      <vt:lpstr>Failures</vt:lpstr>
      <vt:lpstr>CMSC424: Database Design  Module: NoSQL; Big Data Systems</vt:lpstr>
      <vt:lpstr>Two Primary Use Cases</vt:lpstr>
      <vt:lpstr>Examples of Systems</vt:lpstr>
      <vt:lpstr>What We Will Cover</vt:lpstr>
      <vt:lpstr>CMSC424: Database Design  Module: NoSQL; Big Data Systems</vt:lpstr>
      <vt:lpstr>Apache Spark</vt:lpstr>
      <vt:lpstr>Spark</vt:lpstr>
      <vt:lpstr>Resilient Distributed Dataset (RDD)</vt:lpstr>
      <vt:lpstr>Spark</vt:lpstr>
      <vt:lpstr>Example Spark Program</vt:lpstr>
      <vt:lpstr>Spark</vt:lpstr>
      <vt:lpstr>Spark: Map</vt:lpstr>
      <vt:lpstr>Spark: flatMap</vt:lpstr>
      <vt:lpstr>Spark: groupByKey</vt:lpstr>
      <vt:lpstr>Spark: reduceByKey</vt:lpstr>
      <vt:lpstr>Spark: join</vt:lpstr>
      <vt:lpstr>Spark: cogroup</vt:lpstr>
      <vt:lpstr>RDD Operations</vt:lpstr>
      <vt:lpstr>Dataframes Example</vt:lpstr>
      <vt:lpstr>Summary</vt:lpstr>
      <vt:lpstr>CMSC424: Database Design  Module: NoSQL; Big Data Systems</vt:lpstr>
      <vt:lpstr>MongoDB: History 1</vt:lpstr>
      <vt:lpstr>MongoDB: History 1</vt:lpstr>
      <vt:lpstr>MongoDB: History 2</vt:lpstr>
      <vt:lpstr>MongoDB: History 3</vt:lpstr>
      <vt:lpstr>MongoDB: History 4</vt:lpstr>
      <vt:lpstr>MongoDB Data Model </vt:lpstr>
      <vt:lpstr>MongoDB Data Model 2 </vt:lpstr>
      <vt:lpstr>MongoDB Query Language (MQL)</vt:lpstr>
      <vt:lpstr>Some MQL Principles : Dot (.) Notation</vt:lpstr>
      <vt:lpstr>Some MQL Principles : Dollar ($) Notation</vt:lpstr>
      <vt:lpstr>Retrieval Queries Template</vt:lpstr>
      <vt:lpstr>Retrieval Queries: Basic Queries</vt:lpstr>
      <vt:lpstr>Retrieval Queries: Nested Documents</vt:lpstr>
      <vt:lpstr>Retrieval Queries: Arrays</vt:lpstr>
      <vt:lpstr>Retrieval Queries: Arrays of Documents</vt:lpstr>
      <vt:lpstr>Retrieval Queries Template: Projection</vt:lpstr>
      <vt:lpstr>Retrieval Queries : Addendum</vt:lpstr>
      <vt:lpstr>Retrieval Queries: Summary</vt:lpstr>
      <vt:lpstr>What did we not cover?</vt:lpstr>
      <vt:lpstr>MongoDB Query Language (MQL)</vt:lpstr>
      <vt:lpstr>Aggregation Pipelines</vt:lpstr>
      <vt:lpstr>Next Set of Examples</vt:lpstr>
      <vt:lpstr>Grouping (with match/sort) Simple Example</vt:lpstr>
      <vt:lpstr>Grouping Syntax</vt:lpstr>
      <vt:lpstr>Multiple Attrib. Grouping Example</vt:lpstr>
      <vt:lpstr>Multiple Agg. Example</vt:lpstr>
      <vt:lpstr>Multiple Agg. with Vanilla Projection Example</vt:lpstr>
      <vt:lpstr>Multiple Agg. with Adv. Projection Example</vt:lpstr>
      <vt:lpstr>Advanced Projection vs. Vanilla Projection</vt:lpstr>
      <vt:lpstr>Aggregation Pipelines</vt:lpstr>
      <vt:lpstr>Unwinding Arrays</vt:lpstr>
      <vt:lpstr>Unwind: A Common Template</vt:lpstr>
      <vt:lpstr>Looking Up Other Collections</vt:lpstr>
      <vt:lpstr>Lookup… after some more projection</vt:lpstr>
      <vt:lpstr>Some Rules of Thumb when Writing Queries</vt:lpstr>
      <vt:lpstr>MongoDB Query Language (MQL)</vt:lpstr>
      <vt:lpstr>Update Queries: InsertMany</vt:lpstr>
      <vt:lpstr>Update Queries: UpdateMany</vt:lpstr>
      <vt:lpstr>Update Queries: UpdateMany 2</vt:lpstr>
      <vt:lpstr>MongoDB Internals</vt:lpstr>
      <vt:lpstr>MongoDB Internals</vt:lpstr>
      <vt:lpstr>MongoDB: Summary</vt:lpstr>
      <vt:lpstr>CMSC424: Database Design  Module: NoSQL; Big Data Systems</vt:lpstr>
      <vt:lpstr>Parallelizing Operations</vt:lpstr>
      <vt:lpstr>Setup</vt:lpstr>
      <vt:lpstr>Parallel Sort</vt:lpstr>
      <vt:lpstr>Parallel Sort</vt:lpstr>
      <vt:lpstr>Parallel Join</vt:lpstr>
      <vt:lpstr>Hash-based Parallel Join</vt:lpstr>
      <vt:lpstr>Fragment-and-Replicate Join</vt:lpstr>
      <vt:lpstr>Asymmetric Fragment and Replicate</vt:lpstr>
      <vt:lpstr>Grouping/Aggregation</vt:lpstr>
      <vt:lpstr>Scenario 1: Small # of Groups + Reduce</vt:lpstr>
      <vt:lpstr>Scenario 2: Large # of Groups + Reduce</vt:lpstr>
      <vt:lpstr>Scenario 3: Large # of Groups + No Reduce</vt:lpstr>
      <vt:lpstr>Other Relational Operations</vt:lpstr>
      <vt:lpstr>Other Relational Operations (Cont.)</vt:lpstr>
      <vt:lpstr>CMSC424: Database Design  Module: NoSQL; Big Data Systems</vt:lpstr>
      <vt:lpstr>Big Data; Storage Systems</vt:lpstr>
      <vt:lpstr>The MapReduce Paradigm</vt:lpstr>
      <vt:lpstr>MapReduce Framework</vt:lpstr>
      <vt:lpstr>MapReduce Framework</vt:lpstr>
      <vt:lpstr>Word Count Example</vt:lpstr>
      <vt:lpstr>MapReduce Framework: Word Count</vt:lpstr>
      <vt:lpstr>More Efficient Word Count</vt:lpstr>
      <vt:lpstr>Hadoop MapReduce</vt:lpstr>
      <vt:lpstr>CMSC424: Database Design  Module: NoSQL; Big Data Systems</vt:lpstr>
      <vt:lpstr>Big Data Storage Options</vt:lpstr>
      <vt:lpstr>Distributed File Systems</vt:lpstr>
      <vt:lpstr>Hadoop File System Architecture</vt:lpstr>
      <vt:lpstr>Key-Value Storage Systems</vt:lpstr>
      <vt:lpstr>Key-Value Storage Systems</vt:lpstr>
      <vt:lpstr>MongoDB</vt:lpstr>
      <vt:lpstr>Apache Cassandra</vt:lpstr>
      <vt:lpstr>Neo4j</vt:lpstr>
      <vt:lpstr>Summary</vt:lpstr>
      <vt:lpstr>CMSC424: Database Design  Module: Transactions and ACID Properties</vt:lpstr>
      <vt:lpstr>Transactions: Overview</vt:lpstr>
      <vt:lpstr>Transaction Concept</vt:lpstr>
      <vt:lpstr>Overview</vt:lpstr>
      <vt:lpstr>How does..</vt:lpstr>
      <vt:lpstr>Assumptions and Goals</vt:lpstr>
      <vt:lpstr>Transaction states</vt:lpstr>
      <vt:lpstr>Summary</vt:lpstr>
      <vt:lpstr>CMSC424: Database Design  Module: Transactions and ACID Properties</vt:lpstr>
      <vt:lpstr>Concurrency: Basics</vt:lpstr>
      <vt:lpstr>Next…</vt:lpstr>
      <vt:lpstr>A Schedule</vt:lpstr>
      <vt:lpstr>Schedules</vt:lpstr>
      <vt:lpstr>Example Schedule</vt:lpstr>
      <vt:lpstr>Another schedule</vt:lpstr>
      <vt:lpstr>Another schedule</vt:lpstr>
      <vt:lpstr>Example Schedules (Cont.)</vt:lpstr>
      <vt:lpstr>Serializability</vt:lpstr>
      <vt:lpstr>Example Schedule with More Transactions</vt:lpstr>
      <vt:lpstr>Summary</vt:lpstr>
      <vt:lpstr>CMSC424: Database Design  Module: Transactions and ACID Properties</vt:lpstr>
      <vt:lpstr>Transactions: Serializability</vt:lpstr>
      <vt:lpstr>An Interleaved schedule</vt:lpstr>
      <vt:lpstr>Conflict Serializability</vt:lpstr>
      <vt:lpstr>Equivalence by Swapping</vt:lpstr>
      <vt:lpstr>Equivalence by Swapping</vt:lpstr>
      <vt:lpstr>Conflict Serializability</vt:lpstr>
      <vt:lpstr>Equivalence by Swapping</vt:lpstr>
      <vt:lpstr>Equivalence by Swapping</vt:lpstr>
      <vt:lpstr>Example Schedules (Cont.)</vt:lpstr>
      <vt:lpstr>Testing for conflict-serializability</vt:lpstr>
      <vt:lpstr>Example Schedule (Schedule A) + Precedence Graph</vt:lpstr>
      <vt:lpstr>CMSC424: Database Design  Module: Transactions and ACID Properties</vt:lpstr>
      <vt:lpstr>View Serializability; Recoverability</vt:lpstr>
      <vt:lpstr>Conflict Serializability</vt:lpstr>
      <vt:lpstr>View-Serializability</vt:lpstr>
      <vt:lpstr>Other notions of serializability</vt:lpstr>
      <vt:lpstr>Recoverability</vt:lpstr>
      <vt:lpstr>Recoverability</vt:lpstr>
      <vt:lpstr>Recoverability</vt:lpstr>
      <vt:lpstr>Recap so far…</vt:lpstr>
      <vt:lpstr>CMSC424: Database Design  Module: Transactions and ACID Properties</vt:lpstr>
      <vt:lpstr>Locking - 1</vt:lpstr>
      <vt:lpstr>Approach, Assumptions etc..</vt:lpstr>
      <vt:lpstr>Lock-based Protocols</vt:lpstr>
      <vt:lpstr>Lock-based Protocols</vt:lpstr>
      <vt:lpstr>Lock-based Protocols</vt:lpstr>
      <vt:lpstr>2-Phase Locking Protocol (2PL)</vt:lpstr>
      <vt:lpstr>2 Phase Locking</vt:lpstr>
      <vt:lpstr>2 Phase Locking</vt:lpstr>
      <vt:lpstr>2 Phase Locking</vt:lpstr>
      <vt:lpstr>Strict 2PL</vt:lpstr>
      <vt:lpstr>Strict 2PL</vt:lpstr>
      <vt:lpstr>Implementation of Locking</vt:lpstr>
      <vt:lpstr>Lock Table</vt:lpstr>
      <vt:lpstr>Recap so far…</vt:lpstr>
      <vt:lpstr>CMSC424: Database Design  Module: Transactions and ACID Properties</vt:lpstr>
      <vt:lpstr>Locking - 2</vt:lpstr>
      <vt:lpstr>More Locking Issues: Deadlocks</vt:lpstr>
      <vt:lpstr>Deadlock detection and recovery</vt:lpstr>
      <vt:lpstr>Dealing with Deadlocks</vt:lpstr>
      <vt:lpstr>Preventing deadlocks</vt:lpstr>
      <vt:lpstr>Preventing deadlocks</vt:lpstr>
      <vt:lpstr>CMSC424: Database Design  Module: Transactions and ACID Properties</vt:lpstr>
      <vt:lpstr>Locking - 3</vt:lpstr>
      <vt:lpstr>Locking granularity</vt:lpstr>
      <vt:lpstr>Granularity Hierarchy</vt:lpstr>
      <vt:lpstr>Granularity Hierarchy</vt:lpstr>
      <vt:lpstr>Granularity Hierarchy</vt:lpstr>
      <vt:lpstr>Multi-granularity Locking</vt:lpstr>
      <vt:lpstr>Compatibility Matrix with  Intention Lock Modes</vt:lpstr>
      <vt:lpstr>Example</vt:lpstr>
      <vt:lpstr>Examples</vt:lpstr>
      <vt:lpstr>Examples</vt:lpstr>
      <vt:lpstr>Recap: Locking-based CC</vt:lpstr>
      <vt:lpstr>CMSC424: Database Design  Module: Transactions and ACID Properties</vt:lpstr>
      <vt:lpstr>1. Time-stamp Based</vt:lpstr>
      <vt:lpstr>1. Time-stamp Based</vt:lpstr>
      <vt:lpstr>1. Time-stamp Based</vt:lpstr>
      <vt:lpstr>1. Example of Schedule Under TSO</vt:lpstr>
      <vt:lpstr>1. Another Example</vt:lpstr>
      <vt:lpstr>1. Recoverability and Cascade Freedom</vt:lpstr>
      <vt:lpstr>1. Thomas’ Write Rule</vt:lpstr>
      <vt:lpstr>2. Optimistic Concurrency Control</vt:lpstr>
      <vt:lpstr>2. Optimistic Concurrency Control</vt:lpstr>
      <vt:lpstr>2. Optimistic Concurrency Control</vt:lpstr>
      <vt:lpstr>2. Optimistic Concurrency Control</vt:lpstr>
      <vt:lpstr>3. Snapshot Isolation</vt:lpstr>
      <vt:lpstr>3. Snapshot Isolation</vt:lpstr>
      <vt:lpstr>3. Snapshot Isolation</vt:lpstr>
      <vt:lpstr>3. Snapshot Isolation</vt:lpstr>
      <vt:lpstr>3. Snapshot Isolation</vt:lpstr>
      <vt:lpstr>3. SI In Oracle and PostgreSQL</vt:lpstr>
      <vt:lpstr>CMSC424: Database Design  Module: Transactions and ACID Properties</vt:lpstr>
      <vt:lpstr>Phantom Phenomenon</vt:lpstr>
      <vt:lpstr>Insert/Delete Operations and Predicate Reads</vt:lpstr>
      <vt:lpstr>Insert/Delete Operations and Predicate Reads</vt:lpstr>
      <vt:lpstr>Index Locking To Prevent Phantoms</vt:lpstr>
      <vt:lpstr>Weak Levels of Consistency</vt:lpstr>
      <vt:lpstr>Weak Levels of Consistency</vt:lpstr>
      <vt:lpstr>The “Phantom” problem</vt:lpstr>
      <vt:lpstr>Weak Levels of Consistency</vt:lpstr>
      <vt:lpstr>Weak Levels of Consistency in SQL</vt:lpstr>
      <vt:lpstr>Summary</vt:lpstr>
      <vt:lpstr>CMSC424: Database Design  Module: Transactions and ACID Properties</vt:lpstr>
      <vt:lpstr>Transactions: Recovery</vt:lpstr>
      <vt:lpstr>Context</vt:lpstr>
      <vt:lpstr>Reasons for crashes</vt:lpstr>
      <vt:lpstr>Approach, Assumptions etc..</vt:lpstr>
      <vt:lpstr>Data Access</vt:lpstr>
      <vt:lpstr>Example of Data Access</vt:lpstr>
      <vt:lpstr>Data Access (Cont.)</vt:lpstr>
      <vt:lpstr>CMSC424: Database Design  Module: Transactions and ACID Properties</vt:lpstr>
      <vt:lpstr>Transactions: Recovery</vt:lpstr>
      <vt:lpstr>STEAL vs NO STEAL, FORCE vs NO FORCE</vt:lpstr>
      <vt:lpstr>STEAL vs NO STEAL, FORCE vs NO FORCE</vt:lpstr>
      <vt:lpstr>STEAL vs NO STEAL, FORCE vs NO FORCE: Recovery implications</vt:lpstr>
      <vt:lpstr>STEAL vs NO STEAL, FORCE vs NO FORCE: Recovery implications</vt:lpstr>
      <vt:lpstr>Terminology</vt:lpstr>
      <vt:lpstr>CMSC424: Database Design  Module: Transactions and ACID Properties</vt:lpstr>
      <vt:lpstr>Transactions: Recovery</vt:lpstr>
      <vt:lpstr>Log-based Recovery</vt:lpstr>
      <vt:lpstr>Log</vt:lpstr>
      <vt:lpstr>Log-based Recovery</vt:lpstr>
      <vt:lpstr>Log-based Recovery</vt:lpstr>
      <vt:lpstr>Using the log to abort/rollback</vt:lpstr>
      <vt:lpstr>Using the log to abort/rollback</vt:lpstr>
      <vt:lpstr>CMSC424: Database Design  Module: Transactions and ACID Properties</vt:lpstr>
      <vt:lpstr>Using Logs for Recovery</vt:lpstr>
      <vt:lpstr>Using the log to recover</vt:lpstr>
      <vt:lpstr>Using the log to recover</vt:lpstr>
      <vt:lpstr>Idempotency</vt:lpstr>
      <vt:lpstr>Log-based recovery</vt:lpstr>
      <vt:lpstr>Recovery Algorithm (Cont.)</vt:lpstr>
      <vt:lpstr>Recovery Algorithm (Cont.)</vt:lpstr>
      <vt:lpstr>Example of Recovery</vt:lpstr>
      <vt:lpstr>CMSC424: Database Design  Module: Transactions and ACID Properties</vt:lpstr>
      <vt:lpstr>Recovery: Recap</vt:lpstr>
      <vt:lpstr>Checkpointing</vt:lpstr>
      <vt:lpstr>Checkpointing</vt:lpstr>
      <vt:lpstr>Recovery Algorithm (Cont.)</vt:lpstr>
      <vt:lpstr>Recap so far …</vt:lpstr>
      <vt:lpstr>Write-ahead logging</vt:lpstr>
      <vt:lpstr>Write-ahead logging</vt:lpstr>
      <vt:lpstr>Other issues</vt:lpstr>
      <vt:lpstr>Other issues</vt:lpstr>
      <vt:lpstr>Recap</vt:lpstr>
      <vt:lpstr>Recap</vt:lpstr>
      <vt:lpstr>CMSC424: Database Design  Module: Transactions and ACID Properties</vt:lpstr>
      <vt:lpstr>Distributed Transactions</vt:lpstr>
      <vt:lpstr>Distributed Database System</vt:lpstr>
      <vt:lpstr>Data Replication</vt:lpstr>
      <vt:lpstr>Distributed Transactions</vt:lpstr>
      <vt:lpstr>System Failure Modes</vt:lpstr>
      <vt:lpstr>Commit Protocols</vt:lpstr>
      <vt:lpstr>Two Phase Commit Protocol (2PC)</vt:lpstr>
      <vt:lpstr>Two Phase Commit Protocol (2PC)</vt:lpstr>
      <vt:lpstr>Phase 1: Obtaining a Decision</vt:lpstr>
      <vt:lpstr>Phase 2: Recording the Decision</vt:lpstr>
      <vt:lpstr>Handling of Failures - Site Failure</vt:lpstr>
      <vt:lpstr>Handling of Failures- Coordinator Failure</vt:lpstr>
      <vt:lpstr>Handling of Failures - Network Partition</vt:lpstr>
      <vt:lpstr>More…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Ad Lev</cp:lastModifiedBy>
  <cp:revision>265</cp:revision>
  <cp:lastPrinted>2020-09-11T17:26:03Z</cp:lastPrinted>
  <dcterms:created xsi:type="dcterms:W3CDTF">2010-02-07T21:32:42Z</dcterms:created>
  <dcterms:modified xsi:type="dcterms:W3CDTF">2021-12-19T03:11:14Z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